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41"/>
  </p:notesMasterIdLst>
  <p:sldIdLst>
    <p:sldId id="314" r:id="rId2"/>
    <p:sldId id="276" r:id="rId3"/>
    <p:sldId id="325" r:id="rId4"/>
    <p:sldId id="336" r:id="rId5"/>
    <p:sldId id="326" r:id="rId6"/>
    <p:sldId id="328" r:id="rId7"/>
    <p:sldId id="342" r:id="rId8"/>
    <p:sldId id="334" r:id="rId9"/>
    <p:sldId id="331" r:id="rId10"/>
    <p:sldId id="335" r:id="rId11"/>
    <p:sldId id="332" r:id="rId12"/>
    <p:sldId id="333" r:id="rId13"/>
    <p:sldId id="339" r:id="rId14"/>
    <p:sldId id="343" r:id="rId15"/>
    <p:sldId id="338" r:id="rId16"/>
    <p:sldId id="340" r:id="rId17"/>
    <p:sldId id="341" r:id="rId18"/>
    <p:sldId id="337" r:id="rId19"/>
    <p:sldId id="344" r:id="rId20"/>
    <p:sldId id="351" r:id="rId21"/>
    <p:sldId id="352" r:id="rId22"/>
    <p:sldId id="350" r:id="rId23"/>
    <p:sldId id="347" r:id="rId24"/>
    <p:sldId id="353" r:id="rId25"/>
    <p:sldId id="354" r:id="rId26"/>
    <p:sldId id="355" r:id="rId27"/>
    <p:sldId id="358" r:id="rId28"/>
    <p:sldId id="359" r:id="rId29"/>
    <p:sldId id="360" r:id="rId30"/>
    <p:sldId id="361" r:id="rId31"/>
    <p:sldId id="362" r:id="rId32"/>
    <p:sldId id="364" r:id="rId33"/>
    <p:sldId id="365" r:id="rId34"/>
    <p:sldId id="366" r:id="rId35"/>
    <p:sldId id="369" r:id="rId36"/>
    <p:sldId id="371" r:id="rId37"/>
    <p:sldId id="367" r:id="rId38"/>
    <p:sldId id="368" r:id="rId39"/>
    <p:sldId id="370" r:id="rId4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FB10C-15D7-4A74-9AFC-FCA02B7BDE3D}" v="110" dt="2024-11-07T11:46:0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Kathrine Mellander Mouritzen" userId="dc486301-5cd4-4103-8f0b-4bb1ebca6c80" providerId="ADAL" clId="{740FB10C-15D7-4A74-9AFC-FCA02B7BDE3D}"/>
    <pc:docChg chg="undo redo custSel addSld delSld modSld sldOrd">
      <pc:chgData name="Maria Kathrine Mellander Mouritzen" userId="dc486301-5cd4-4103-8f0b-4bb1ebca6c80" providerId="ADAL" clId="{740FB10C-15D7-4A74-9AFC-FCA02B7BDE3D}" dt="2024-11-07T11:46:17.875" v="6731" actId="20577"/>
      <pc:docMkLst>
        <pc:docMk/>
      </pc:docMkLst>
      <pc:sldChg chg="addSp modSp mod">
        <pc:chgData name="Maria Kathrine Mellander Mouritzen" userId="dc486301-5cd4-4103-8f0b-4bb1ebca6c80" providerId="ADAL" clId="{740FB10C-15D7-4A74-9AFC-FCA02B7BDE3D}" dt="2024-11-06T15:35:47.369" v="6705" actId="1076"/>
        <pc:sldMkLst>
          <pc:docMk/>
          <pc:sldMk cId="0" sldId="276"/>
        </pc:sldMkLst>
        <pc:spChg chg="add mod">
          <ac:chgData name="Maria Kathrine Mellander Mouritzen" userId="dc486301-5cd4-4103-8f0b-4bb1ebca6c80" providerId="ADAL" clId="{740FB10C-15D7-4A74-9AFC-FCA02B7BDE3D}" dt="2024-11-06T15:26:21.526" v="6668" actId="1076"/>
          <ac:spMkLst>
            <pc:docMk/>
            <pc:sldMk cId="0" sldId="276"/>
            <ac:spMk id="10" creationId="{9EDDACF2-014A-D947-0D4C-9CCC76334974}"/>
          </ac:spMkLst>
        </pc:spChg>
        <pc:spChg chg="add mod">
          <ac:chgData name="Maria Kathrine Mellander Mouritzen" userId="dc486301-5cd4-4103-8f0b-4bb1ebca6c80" providerId="ADAL" clId="{740FB10C-15D7-4A74-9AFC-FCA02B7BDE3D}" dt="2024-11-06T15:26:31.201" v="6670" actId="1076"/>
          <ac:spMkLst>
            <pc:docMk/>
            <pc:sldMk cId="0" sldId="276"/>
            <ac:spMk id="11" creationId="{F4444C4C-5B98-2014-8645-AD8D890B69A5}"/>
          </ac:spMkLst>
        </pc:spChg>
        <pc:spChg chg="mod">
          <ac:chgData name="Maria Kathrine Mellander Mouritzen" userId="dc486301-5cd4-4103-8f0b-4bb1ebca6c80" providerId="ADAL" clId="{740FB10C-15D7-4A74-9AFC-FCA02B7BDE3D}" dt="2024-11-06T15:21:57.138" v="6626" actId="1076"/>
          <ac:spMkLst>
            <pc:docMk/>
            <pc:sldMk cId="0" sldId="276"/>
            <ac:spMk id="432" creationId="{00000000-0000-0000-0000-000000000000}"/>
          </ac:spMkLst>
        </pc:spChg>
        <pc:spChg chg="mod">
          <ac:chgData name="Maria Kathrine Mellander Mouritzen" userId="dc486301-5cd4-4103-8f0b-4bb1ebca6c80" providerId="ADAL" clId="{740FB10C-15D7-4A74-9AFC-FCA02B7BDE3D}" dt="2024-11-06T15:18:54.354" v="6599" actId="1076"/>
          <ac:spMkLst>
            <pc:docMk/>
            <pc:sldMk cId="0" sldId="276"/>
            <ac:spMk id="433" creationId="{00000000-0000-0000-0000-000000000000}"/>
          </ac:spMkLst>
        </pc:spChg>
        <pc:spChg chg="mod">
          <ac:chgData name="Maria Kathrine Mellander Mouritzen" userId="dc486301-5cd4-4103-8f0b-4bb1ebca6c80" providerId="ADAL" clId="{740FB10C-15D7-4A74-9AFC-FCA02B7BDE3D}" dt="2024-11-06T15:22:15.598" v="6630" actId="1076"/>
          <ac:spMkLst>
            <pc:docMk/>
            <pc:sldMk cId="0" sldId="276"/>
            <ac:spMk id="435" creationId="{00000000-0000-0000-0000-000000000000}"/>
          </ac:spMkLst>
        </pc:spChg>
        <pc:spChg chg="mod">
          <ac:chgData name="Maria Kathrine Mellander Mouritzen" userId="dc486301-5cd4-4103-8f0b-4bb1ebca6c80" providerId="ADAL" clId="{740FB10C-15D7-4A74-9AFC-FCA02B7BDE3D}" dt="2024-11-06T15:22:48.301" v="6636" actId="1076"/>
          <ac:spMkLst>
            <pc:docMk/>
            <pc:sldMk cId="0" sldId="276"/>
            <ac:spMk id="436" creationId="{00000000-0000-0000-0000-000000000000}"/>
          </ac:spMkLst>
        </pc:spChg>
        <pc:spChg chg="mod">
          <ac:chgData name="Maria Kathrine Mellander Mouritzen" userId="dc486301-5cd4-4103-8f0b-4bb1ebca6c80" providerId="ADAL" clId="{740FB10C-15D7-4A74-9AFC-FCA02B7BDE3D}" dt="2024-11-06T15:23:13.300" v="6641" actId="1076"/>
          <ac:spMkLst>
            <pc:docMk/>
            <pc:sldMk cId="0" sldId="276"/>
            <ac:spMk id="438" creationId="{00000000-0000-0000-0000-000000000000}"/>
          </ac:spMkLst>
        </pc:spChg>
        <pc:spChg chg="mod">
          <ac:chgData name="Maria Kathrine Mellander Mouritzen" userId="dc486301-5cd4-4103-8f0b-4bb1ebca6c80" providerId="ADAL" clId="{740FB10C-15D7-4A74-9AFC-FCA02B7BDE3D}" dt="2024-11-06T15:23:04.518" v="6639" actId="1076"/>
          <ac:spMkLst>
            <pc:docMk/>
            <pc:sldMk cId="0" sldId="276"/>
            <ac:spMk id="439" creationId="{00000000-0000-0000-0000-000000000000}"/>
          </ac:spMkLst>
        </pc:spChg>
        <pc:spChg chg="mod">
          <ac:chgData name="Maria Kathrine Mellander Mouritzen" userId="dc486301-5cd4-4103-8f0b-4bb1ebca6c80" providerId="ADAL" clId="{740FB10C-15D7-4A74-9AFC-FCA02B7BDE3D}" dt="2024-11-06T15:23:49.892" v="6650" actId="1076"/>
          <ac:spMkLst>
            <pc:docMk/>
            <pc:sldMk cId="0" sldId="276"/>
            <ac:spMk id="440" creationId="{00000000-0000-0000-0000-000000000000}"/>
          </ac:spMkLst>
        </pc:spChg>
        <pc:spChg chg="mod">
          <ac:chgData name="Maria Kathrine Mellander Mouritzen" userId="dc486301-5cd4-4103-8f0b-4bb1ebca6c80" providerId="ADAL" clId="{740FB10C-15D7-4A74-9AFC-FCA02B7BDE3D}" dt="2024-11-06T15:35:47.369" v="6705" actId="1076"/>
          <ac:spMkLst>
            <pc:docMk/>
            <pc:sldMk cId="0" sldId="276"/>
            <ac:spMk id="444" creationId="{00000000-0000-0000-0000-000000000000}"/>
          </ac:spMkLst>
        </pc:spChg>
        <pc:spChg chg="mod">
          <ac:chgData name="Maria Kathrine Mellander Mouritzen" userId="dc486301-5cd4-4103-8f0b-4bb1ebca6c80" providerId="ADAL" clId="{740FB10C-15D7-4A74-9AFC-FCA02B7BDE3D}" dt="2024-11-06T15:23:07.124" v="6640" actId="1076"/>
          <ac:spMkLst>
            <pc:docMk/>
            <pc:sldMk cId="0" sldId="276"/>
            <ac:spMk id="445" creationId="{00000000-0000-0000-0000-000000000000}"/>
          </ac:spMkLst>
        </pc:spChg>
        <pc:spChg chg="mod">
          <ac:chgData name="Maria Kathrine Mellander Mouritzen" userId="dc486301-5cd4-4103-8f0b-4bb1ebca6c80" providerId="ADAL" clId="{740FB10C-15D7-4A74-9AFC-FCA02B7BDE3D}" dt="2024-11-06T15:22:11.267" v="6629" actId="1076"/>
          <ac:spMkLst>
            <pc:docMk/>
            <pc:sldMk cId="0" sldId="276"/>
            <ac:spMk id="446" creationId="{00000000-0000-0000-0000-000000000000}"/>
          </ac:spMkLst>
        </pc:spChg>
        <pc:spChg chg="mod">
          <ac:chgData name="Maria Kathrine Mellander Mouritzen" userId="dc486301-5cd4-4103-8f0b-4bb1ebca6c80" providerId="ADAL" clId="{740FB10C-15D7-4A74-9AFC-FCA02B7BDE3D}" dt="2024-11-06T15:23:17.349" v="6642" actId="1076"/>
          <ac:spMkLst>
            <pc:docMk/>
            <pc:sldMk cId="0" sldId="276"/>
            <ac:spMk id="447" creationId="{00000000-0000-0000-0000-000000000000}"/>
          </ac:spMkLst>
        </pc:spChg>
        <pc:spChg chg="mod">
          <ac:chgData name="Maria Kathrine Mellander Mouritzen" userId="dc486301-5cd4-4103-8f0b-4bb1ebca6c80" providerId="ADAL" clId="{740FB10C-15D7-4A74-9AFC-FCA02B7BDE3D}" dt="2024-11-06T15:24:02.188" v="6651" actId="14100"/>
          <ac:spMkLst>
            <pc:docMk/>
            <pc:sldMk cId="0" sldId="276"/>
            <ac:spMk id="448" creationId="{00000000-0000-0000-0000-000000000000}"/>
          </ac:spMkLst>
        </pc:spChg>
        <pc:spChg chg="mod">
          <ac:chgData name="Maria Kathrine Mellander Mouritzen" userId="dc486301-5cd4-4103-8f0b-4bb1ebca6c80" providerId="ADAL" clId="{740FB10C-15D7-4A74-9AFC-FCA02B7BDE3D}" dt="2024-11-06T15:22:42.979" v="6635" actId="1076"/>
          <ac:spMkLst>
            <pc:docMk/>
            <pc:sldMk cId="0" sldId="276"/>
            <ac:spMk id="449" creationId="{00000000-0000-0000-0000-000000000000}"/>
          </ac:spMkLst>
        </pc:spChg>
        <pc:grpChg chg="mod">
          <ac:chgData name="Maria Kathrine Mellander Mouritzen" userId="dc486301-5cd4-4103-8f0b-4bb1ebca6c80" providerId="ADAL" clId="{740FB10C-15D7-4A74-9AFC-FCA02B7BDE3D}" dt="2024-11-06T15:22:34.997" v="6634" actId="1076"/>
          <ac:grpSpMkLst>
            <pc:docMk/>
            <pc:sldMk cId="0" sldId="276"/>
            <ac:grpSpMk id="427" creationId="{00000000-0000-0000-0000-000000000000}"/>
          </ac:grpSpMkLst>
        </pc:grpChg>
        <pc:picChg chg="add mod">
          <ac:chgData name="Maria Kathrine Mellander Mouritzen" userId="dc486301-5cd4-4103-8f0b-4bb1ebca6c80" providerId="ADAL" clId="{740FB10C-15D7-4A74-9AFC-FCA02B7BDE3D}" dt="2024-11-06T15:21:39.691" v="6621" actId="1076"/>
          <ac:picMkLst>
            <pc:docMk/>
            <pc:sldMk cId="0" sldId="276"/>
            <ac:picMk id="2" creationId="{EC4BA8D2-8BFE-3C67-E79B-409220315878}"/>
          </ac:picMkLst>
        </pc:picChg>
        <pc:picChg chg="add mod">
          <ac:chgData name="Maria Kathrine Mellander Mouritzen" userId="dc486301-5cd4-4103-8f0b-4bb1ebca6c80" providerId="ADAL" clId="{740FB10C-15D7-4A74-9AFC-FCA02B7BDE3D}" dt="2024-11-06T15:22:06.704" v="6628" actId="1076"/>
          <ac:picMkLst>
            <pc:docMk/>
            <pc:sldMk cId="0" sldId="276"/>
            <ac:picMk id="3" creationId="{025475FF-594C-69D7-C622-91641A3DFED2}"/>
          </ac:picMkLst>
        </pc:picChg>
        <pc:picChg chg="add mod">
          <ac:chgData name="Maria Kathrine Mellander Mouritzen" userId="dc486301-5cd4-4103-8f0b-4bb1ebca6c80" providerId="ADAL" clId="{740FB10C-15D7-4A74-9AFC-FCA02B7BDE3D}" dt="2024-11-06T15:22:04.435" v="6627" actId="1076"/>
          <ac:picMkLst>
            <pc:docMk/>
            <pc:sldMk cId="0" sldId="276"/>
            <ac:picMk id="4" creationId="{A1A222E1-C7A6-B6CE-3955-70221173638C}"/>
          </ac:picMkLst>
        </pc:picChg>
        <pc:picChg chg="add mod">
          <ac:chgData name="Maria Kathrine Mellander Mouritzen" userId="dc486301-5cd4-4103-8f0b-4bb1ebca6c80" providerId="ADAL" clId="{740FB10C-15D7-4A74-9AFC-FCA02B7BDE3D}" dt="2024-11-06T15:21:45.293" v="6622" actId="1076"/>
          <ac:picMkLst>
            <pc:docMk/>
            <pc:sldMk cId="0" sldId="276"/>
            <ac:picMk id="5" creationId="{278701FC-623F-8066-9E1B-158F080EB922}"/>
          </ac:picMkLst>
        </pc:picChg>
        <pc:picChg chg="add mod">
          <ac:chgData name="Maria Kathrine Mellander Mouritzen" userId="dc486301-5cd4-4103-8f0b-4bb1ebca6c80" providerId="ADAL" clId="{740FB10C-15D7-4A74-9AFC-FCA02B7BDE3D}" dt="2024-11-06T15:22:53.431" v="6637" actId="1076"/>
          <ac:picMkLst>
            <pc:docMk/>
            <pc:sldMk cId="0" sldId="276"/>
            <ac:picMk id="6" creationId="{7AC07099-B40A-3E63-B1D2-4219CE49F39E}"/>
          </ac:picMkLst>
        </pc:picChg>
        <pc:picChg chg="add mod">
          <ac:chgData name="Maria Kathrine Mellander Mouritzen" userId="dc486301-5cd4-4103-8f0b-4bb1ebca6c80" providerId="ADAL" clId="{740FB10C-15D7-4A74-9AFC-FCA02B7BDE3D}" dt="2024-11-06T15:22:56.308" v="6638" actId="1076"/>
          <ac:picMkLst>
            <pc:docMk/>
            <pc:sldMk cId="0" sldId="276"/>
            <ac:picMk id="7" creationId="{B0122D33-A9A5-02E7-0E7D-A17101FE10D7}"/>
          </ac:picMkLst>
        </pc:picChg>
        <pc:picChg chg="add mod">
          <ac:chgData name="Maria Kathrine Mellander Mouritzen" userId="dc486301-5cd4-4103-8f0b-4bb1ebca6c80" providerId="ADAL" clId="{740FB10C-15D7-4A74-9AFC-FCA02B7BDE3D}" dt="2024-11-06T15:23:23.707" v="6643" actId="1076"/>
          <ac:picMkLst>
            <pc:docMk/>
            <pc:sldMk cId="0" sldId="276"/>
            <ac:picMk id="8" creationId="{33842FD5-A1CA-CE5B-D67A-357C2B80531C}"/>
          </ac:picMkLst>
        </pc:picChg>
        <pc:picChg chg="add mod">
          <ac:chgData name="Maria Kathrine Mellander Mouritzen" userId="dc486301-5cd4-4103-8f0b-4bb1ebca6c80" providerId="ADAL" clId="{740FB10C-15D7-4A74-9AFC-FCA02B7BDE3D}" dt="2024-11-06T15:23:35.540" v="6646" actId="1076"/>
          <ac:picMkLst>
            <pc:docMk/>
            <pc:sldMk cId="0" sldId="276"/>
            <ac:picMk id="9" creationId="{749B4FDB-5E11-4B39-96F0-05D580EF40E3}"/>
          </ac:picMkLst>
        </pc:picChg>
        <pc:picChg chg="mod">
          <ac:chgData name="Maria Kathrine Mellander Mouritzen" userId="dc486301-5cd4-4103-8f0b-4bb1ebca6c80" providerId="ADAL" clId="{740FB10C-15D7-4A74-9AFC-FCA02B7BDE3D}" dt="2024-11-06T15:35:18.203" v="6671" actId="1076"/>
          <ac:picMkLst>
            <pc:docMk/>
            <pc:sldMk cId="0" sldId="276"/>
            <ac:picMk id="425" creationId="{00000000-0000-0000-0000-000000000000}"/>
          </ac:picMkLst>
        </pc:picChg>
      </pc:sldChg>
      <pc:sldChg chg="del">
        <pc:chgData name="Maria Kathrine Mellander Mouritzen" userId="dc486301-5cd4-4103-8f0b-4bb1ebca6c80" providerId="ADAL" clId="{740FB10C-15D7-4A74-9AFC-FCA02B7BDE3D}" dt="2024-11-06T15:36:42.881" v="6717" actId="47"/>
        <pc:sldMkLst>
          <pc:docMk/>
          <pc:sldMk cId="829429990" sldId="295"/>
        </pc:sldMkLst>
      </pc:sldChg>
      <pc:sldChg chg="del">
        <pc:chgData name="Maria Kathrine Mellander Mouritzen" userId="dc486301-5cd4-4103-8f0b-4bb1ebca6c80" providerId="ADAL" clId="{740FB10C-15D7-4A74-9AFC-FCA02B7BDE3D}" dt="2024-11-06T15:36:42.881" v="6717" actId="47"/>
        <pc:sldMkLst>
          <pc:docMk/>
          <pc:sldMk cId="2852404506" sldId="297"/>
        </pc:sldMkLst>
      </pc:sldChg>
      <pc:sldChg chg="del">
        <pc:chgData name="Maria Kathrine Mellander Mouritzen" userId="dc486301-5cd4-4103-8f0b-4bb1ebca6c80" providerId="ADAL" clId="{740FB10C-15D7-4A74-9AFC-FCA02B7BDE3D}" dt="2024-11-06T15:36:42.881" v="6717" actId="47"/>
        <pc:sldMkLst>
          <pc:docMk/>
          <pc:sldMk cId="1410837970" sldId="298"/>
        </pc:sldMkLst>
      </pc:sldChg>
      <pc:sldChg chg="del">
        <pc:chgData name="Maria Kathrine Mellander Mouritzen" userId="dc486301-5cd4-4103-8f0b-4bb1ebca6c80" providerId="ADAL" clId="{740FB10C-15D7-4A74-9AFC-FCA02B7BDE3D}" dt="2024-11-06T15:36:42.881" v="6717" actId="47"/>
        <pc:sldMkLst>
          <pc:docMk/>
          <pc:sldMk cId="2422664368" sldId="299"/>
        </pc:sldMkLst>
      </pc:sldChg>
      <pc:sldChg chg="del">
        <pc:chgData name="Maria Kathrine Mellander Mouritzen" userId="dc486301-5cd4-4103-8f0b-4bb1ebca6c80" providerId="ADAL" clId="{740FB10C-15D7-4A74-9AFC-FCA02B7BDE3D}" dt="2024-11-06T15:36:42.881" v="6717" actId="47"/>
        <pc:sldMkLst>
          <pc:docMk/>
          <pc:sldMk cId="453370831" sldId="300"/>
        </pc:sldMkLst>
      </pc:sldChg>
      <pc:sldChg chg="modSp mod">
        <pc:chgData name="Maria Kathrine Mellander Mouritzen" userId="dc486301-5cd4-4103-8f0b-4bb1ebca6c80" providerId="ADAL" clId="{740FB10C-15D7-4A74-9AFC-FCA02B7BDE3D}" dt="2024-11-06T15:36:06.466" v="6716" actId="14100"/>
        <pc:sldMkLst>
          <pc:docMk/>
          <pc:sldMk cId="4029030845" sldId="314"/>
        </pc:sldMkLst>
        <pc:spChg chg="mod">
          <ac:chgData name="Maria Kathrine Mellander Mouritzen" userId="dc486301-5cd4-4103-8f0b-4bb1ebca6c80" providerId="ADAL" clId="{740FB10C-15D7-4A74-9AFC-FCA02B7BDE3D}" dt="2024-11-06T15:36:06.466" v="6716" actId="14100"/>
          <ac:spMkLst>
            <pc:docMk/>
            <pc:sldMk cId="4029030845" sldId="314"/>
            <ac:spMk id="2" creationId="{608D2C13-9AE3-4D61-82E6-926D1FF8A207}"/>
          </ac:spMkLst>
        </pc:spChg>
      </pc:sldChg>
      <pc:sldChg chg="del">
        <pc:chgData name="Maria Kathrine Mellander Mouritzen" userId="dc486301-5cd4-4103-8f0b-4bb1ebca6c80" providerId="ADAL" clId="{740FB10C-15D7-4A74-9AFC-FCA02B7BDE3D}" dt="2024-11-06T15:36:42.881" v="6717" actId="47"/>
        <pc:sldMkLst>
          <pc:docMk/>
          <pc:sldMk cId="163286506" sldId="323"/>
        </pc:sldMkLst>
      </pc:sldChg>
      <pc:sldChg chg="addSp delSp modSp mod ord">
        <pc:chgData name="Maria Kathrine Mellander Mouritzen" userId="dc486301-5cd4-4103-8f0b-4bb1ebca6c80" providerId="ADAL" clId="{740FB10C-15D7-4A74-9AFC-FCA02B7BDE3D}" dt="2024-11-04T13:45:54.619" v="369" actId="14100"/>
        <pc:sldMkLst>
          <pc:docMk/>
          <pc:sldMk cId="940009111" sldId="326"/>
        </pc:sldMkLst>
        <pc:spChg chg="del mod">
          <ac:chgData name="Maria Kathrine Mellander Mouritzen" userId="dc486301-5cd4-4103-8f0b-4bb1ebca6c80" providerId="ADAL" clId="{740FB10C-15D7-4A74-9AFC-FCA02B7BDE3D}" dt="2024-11-04T13:38:19.723" v="311" actId="478"/>
          <ac:spMkLst>
            <pc:docMk/>
            <pc:sldMk cId="940009111" sldId="326"/>
            <ac:spMk id="3" creationId="{845C90E4-975A-B042-B500-3FFEAC9AAC40}"/>
          </ac:spMkLst>
        </pc:spChg>
        <pc:spChg chg="mod">
          <ac:chgData name="Maria Kathrine Mellander Mouritzen" userId="dc486301-5cd4-4103-8f0b-4bb1ebca6c80" providerId="ADAL" clId="{740FB10C-15D7-4A74-9AFC-FCA02B7BDE3D}" dt="2024-11-04T13:38:37.450" v="314" actId="20577"/>
          <ac:spMkLst>
            <pc:docMk/>
            <pc:sldMk cId="940009111" sldId="326"/>
            <ac:spMk id="4" creationId="{3CFEB0DD-A945-931F-5D1C-A3F9DD7C8012}"/>
          </ac:spMkLst>
        </pc:spChg>
        <pc:spChg chg="mod">
          <ac:chgData name="Maria Kathrine Mellander Mouritzen" userId="dc486301-5cd4-4103-8f0b-4bb1ebca6c80" providerId="ADAL" clId="{740FB10C-15D7-4A74-9AFC-FCA02B7BDE3D}" dt="2024-11-04T13:38:52.921" v="347" actId="20577"/>
          <ac:spMkLst>
            <pc:docMk/>
            <pc:sldMk cId="940009111" sldId="326"/>
            <ac:spMk id="5" creationId="{332BD3C0-DB9F-BA62-BC62-53B1D9C35D50}"/>
          </ac:spMkLst>
        </pc:spChg>
        <pc:spChg chg="add del mod">
          <ac:chgData name="Maria Kathrine Mellander Mouritzen" userId="dc486301-5cd4-4103-8f0b-4bb1ebca6c80" providerId="ADAL" clId="{740FB10C-15D7-4A74-9AFC-FCA02B7BDE3D}" dt="2024-11-04T13:34:59.549" v="282" actId="478"/>
          <ac:spMkLst>
            <pc:docMk/>
            <pc:sldMk cId="940009111" sldId="326"/>
            <ac:spMk id="6" creationId="{E03CB749-90FE-283D-D172-F5F514EFDFE7}"/>
          </ac:spMkLst>
        </pc:spChg>
        <pc:spChg chg="add mod">
          <ac:chgData name="Maria Kathrine Mellander Mouritzen" userId="dc486301-5cd4-4103-8f0b-4bb1ebca6c80" providerId="ADAL" clId="{740FB10C-15D7-4A74-9AFC-FCA02B7BDE3D}" dt="2024-11-04T13:35:17.902" v="288"/>
          <ac:spMkLst>
            <pc:docMk/>
            <pc:sldMk cId="940009111" sldId="326"/>
            <ac:spMk id="8" creationId="{ED9DB118-15ED-0B7A-E81B-BB09D49D7933}"/>
          </ac:spMkLst>
        </pc:spChg>
        <pc:spChg chg="add del mod">
          <ac:chgData name="Maria Kathrine Mellander Mouritzen" userId="dc486301-5cd4-4103-8f0b-4bb1ebca6c80" providerId="ADAL" clId="{740FB10C-15D7-4A74-9AFC-FCA02B7BDE3D}" dt="2024-11-04T13:35:21.417" v="290" actId="478"/>
          <ac:spMkLst>
            <pc:docMk/>
            <pc:sldMk cId="940009111" sldId="326"/>
            <ac:spMk id="10" creationId="{7069A0DC-2FDE-CC47-CCC0-1FBAC4AB4B83}"/>
          </ac:spMkLst>
        </pc:spChg>
        <pc:spChg chg="add del mod">
          <ac:chgData name="Maria Kathrine Mellander Mouritzen" userId="dc486301-5cd4-4103-8f0b-4bb1ebca6c80" providerId="ADAL" clId="{740FB10C-15D7-4A74-9AFC-FCA02B7BDE3D}" dt="2024-11-04T13:35:46.681" v="295" actId="478"/>
          <ac:spMkLst>
            <pc:docMk/>
            <pc:sldMk cId="940009111" sldId="326"/>
            <ac:spMk id="12" creationId="{81D58474-ACC9-1EEC-E260-DC7DDC86B725}"/>
          </ac:spMkLst>
        </pc:spChg>
        <pc:spChg chg="add del mod">
          <ac:chgData name="Maria Kathrine Mellander Mouritzen" userId="dc486301-5cd4-4103-8f0b-4bb1ebca6c80" providerId="ADAL" clId="{740FB10C-15D7-4A74-9AFC-FCA02B7BDE3D}" dt="2024-11-04T13:45:13.484" v="359" actId="478"/>
          <ac:spMkLst>
            <pc:docMk/>
            <pc:sldMk cId="940009111" sldId="326"/>
            <ac:spMk id="13" creationId="{777A0CD4-F801-391A-7B61-F579D85F7B91}"/>
          </ac:spMkLst>
        </pc:spChg>
        <pc:spChg chg="mod">
          <ac:chgData name="Maria Kathrine Mellander Mouritzen" userId="dc486301-5cd4-4103-8f0b-4bb1ebca6c80" providerId="ADAL" clId="{740FB10C-15D7-4A74-9AFC-FCA02B7BDE3D}" dt="2024-11-04T13:35:13.769" v="286" actId="1076"/>
          <ac:spMkLst>
            <pc:docMk/>
            <pc:sldMk cId="940009111" sldId="326"/>
            <ac:spMk id="426" creationId="{00000000-0000-0000-0000-000000000000}"/>
          </ac:spMkLst>
        </pc:spChg>
        <pc:graphicFrameChg chg="add del mod">
          <ac:chgData name="Maria Kathrine Mellander Mouritzen" userId="dc486301-5cd4-4103-8f0b-4bb1ebca6c80" providerId="ADAL" clId="{740FB10C-15D7-4A74-9AFC-FCA02B7BDE3D}" dt="2024-11-04T13:34:59.549" v="282" actId="478"/>
          <ac:graphicFrameMkLst>
            <pc:docMk/>
            <pc:sldMk cId="940009111" sldId="326"/>
            <ac:graphicFrameMk id="2" creationId="{8F074E96-A3E0-07CF-3DC4-C16440C003D9}"/>
          </ac:graphicFrameMkLst>
        </pc:graphicFrameChg>
        <pc:graphicFrameChg chg="add mod">
          <ac:chgData name="Maria Kathrine Mellander Mouritzen" userId="dc486301-5cd4-4103-8f0b-4bb1ebca6c80" providerId="ADAL" clId="{740FB10C-15D7-4A74-9AFC-FCA02B7BDE3D}" dt="2024-11-04T13:35:13.769" v="286" actId="1076"/>
          <ac:graphicFrameMkLst>
            <pc:docMk/>
            <pc:sldMk cId="940009111" sldId="326"/>
            <ac:graphicFrameMk id="7" creationId="{E1B36D4E-6EB2-147D-6A9A-ED00725F1F34}"/>
          </ac:graphicFrameMkLst>
        </pc:graphicFrameChg>
        <pc:graphicFrameChg chg="add del mod">
          <ac:chgData name="Maria Kathrine Mellander Mouritzen" userId="dc486301-5cd4-4103-8f0b-4bb1ebca6c80" providerId="ADAL" clId="{740FB10C-15D7-4A74-9AFC-FCA02B7BDE3D}" dt="2024-11-04T13:35:21.417" v="290" actId="478"/>
          <ac:graphicFrameMkLst>
            <pc:docMk/>
            <pc:sldMk cId="940009111" sldId="326"/>
            <ac:graphicFrameMk id="9" creationId="{6F03BE81-5C4E-3827-2643-45EE84288D76}"/>
          </ac:graphicFrameMkLst>
        </pc:graphicFrameChg>
        <pc:graphicFrameChg chg="add mod modGraphic">
          <ac:chgData name="Maria Kathrine Mellander Mouritzen" userId="dc486301-5cd4-4103-8f0b-4bb1ebca6c80" providerId="ADAL" clId="{740FB10C-15D7-4A74-9AFC-FCA02B7BDE3D}" dt="2024-11-04T13:45:54.619" v="369" actId="14100"/>
          <ac:graphicFrameMkLst>
            <pc:docMk/>
            <pc:sldMk cId="940009111" sldId="326"/>
            <ac:graphicFrameMk id="11" creationId="{FD512098-CEDC-532C-ED0A-36A9A27D6593}"/>
          </ac:graphicFrameMkLst>
        </pc:graphicFrameChg>
      </pc:sldChg>
      <pc:sldChg chg="modSp mod">
        <pc:chgData name="Maria Kathrine Mellander Mouritzen" userId="dc486301-5cd4-4103-8f0b-4bb1ebca6c80" providerId="ADAL" clId="{740FB10C-15D7-4A74-9AFC-FCA02B7BDE3D}" dt="2024-11-06T10:55:57.861" v="4780" actId="1076"/>
        <pc:sldMkLst>
          <pc:docMk/>
          <pc:sldMk cId="359339467" sldId="328"/>
        </pc:sldMkLst>
        <pc:spChg chg="mod">
          <ac:chgData name="Maria Kathrine Mellander Mouritzen" userId="dc486301-5cd4-4103-8f0b-4bb1ebca6c80" providerId="ADAL" clId="{740FB10C-15D7-4A74-9AFC-FCA02B7BDE3D}" dt="2024-11-06T10:55:57.861" v="4780" actId="1076"/>
          <ac:spMkLst>
            <pc:docMk/>
            <pc:sldMk cId="359339467" sldId="328"/>
            <ac:spMk id="3" creationId="{F1B95A7F-BDE8-CA91-2293-B437C5054F97}"/>
          </ac:spMkLst>
        </pc:spChg>
      </pc:sldChg>
      <pc:sldChg chg="modSp mod">
        <pc:chgData name="Maria Kathrine Mellander Mouritzen" userId="dc486301-5cd4-4103-8f0b-4bb1ebca6c80" providerId="ADAL" clId="{740FB10C-15D7-4A74-9AFC-FCA02B7BDE3D}" dt="2024-11-04T13:28:41.811" v="257" actId="20577"/>
        <pc:sldMkLst>
          <pc:docMk/>
          <pc:sldMk cId="1709520537" sldId="331"/>
        </pc:sldMkLst>
        <pc:spChg chg="mod">
          <ac:chgData name="Maria Kathrine Mellander Mouritzen" userId="dc486301-5cd4-4103-8f0b-4bb1ebca6c80" providerId="ADAL" clId="{740FB10C-15D7-4A74-9AFC-FCA02B7BDE3D}" dt="2024-11-04T13:28:41.811" v="257" actId="20577"/>
          <ac:spMkLst>
            <pc:docMk/>
            <pc:sldMk cId="1709520537" sldId="331"/>
            <ac:spMk id="3" creationId="{9C663B76-7A62-A866-E45B-92FC1F5F9182}"/>
          </ac:spMkLst>
        </pc:spChg>
      </pc:sldChg>
      <pc:sldChg chg="modSp mod">
        <pc:chgData name="Maria Kathrine Mellander Mouritzen" userId="dc486301-5cd4-4103-8f0b-4bb1ebca6c80" providerId="ADAL" clId="{740FB10C-15D7-4A74-9AFC-FCA02B7BDE3D}" dt="2024-11-04T13:28:50.402" v="263" actId="20577"/>
        <pc:sldMkLst>
          <pc:docMk/>
          <pc:sldMk cId="1652147411" sldId="332"/>
        </pc:sldMkLst>
        <pc:spChg chg="mod">
          <ac:chgData name="Maria Kathrine Mellander Mouritzen" userId="dc486301-5cd4-4103-8f0b-4bb1ebca6c80" providerId="ADAL" clId="{740FB10C-15D7-4A74-9AFC-FCA02B7BDE3D}" dt="2024-11-04T13:28:50.402" v="263" actId="20577"/>
          <ac:spMkLst>
            <pc:docMk/>
            <pc:sldMk cId="1652147411" sldId="332"/>
            <ac:spMk id="3" creationId="{9C663B76-7A62-A866-E45B-92FC1F5F9182}"/>
          </ac:spMkLst>
        </pc:spChg>
      </pc:sldChg>
      <pc:sldChg chg="modSp mod">
        <pc:chgData name="Maria Kathrine Mellander Mouritzen" userId="dc486301-5cd4-4103-8f0b-4bb1ebca6c80" providerId="ADAL" clId="{740FB10C-15D7-4A74-9AFC-FCA02B7BDE3D}" dt="2024-11-04T13:28:54.385" v="266" actId="20577"/>
        <pc:sldMkLst>
          <pc:docMk/>
          <pc:sldMk cId="2365097349" sldId="333"/>
        </pc:sldMkLst>
        <pc:spChg chg="mod">
          <ac:chgData name="Maria Kathrine Mellander Mouritzen" userId="dc486301-5cd4-4103-8f0b-4bb1ebca6c80" providerId="ADAL" clId="{740FB10C-15D7-4A74-9AFC-FCA02B7BDE3D}" dt="2024-11-04T13:28:54.385" v="266" actId="20577"/>
          <ac:spMkLst>
            <pc:docMk/>
            <pc:sldMk cId="2365097349" sldId="333"/>
            <ac:spMk id="3" creationId="{9C663B76-7A62-A866-E45B-92FC1F5F9182}"/>
          </ac:spMkLst>
        </pc:spChg>
      </pc:sldChg>
      <pc:sldChg chg="modSp mod">
        <pc:chgData name="Maria Kathrine Mellander Mouritzen" userId="dc486301-5cd4-4103-8f0b-4bb1ebca6c80" providerId="ADAL" clId="{740FB10C-15D7-4A74-9AFC-FCA02B7BDE3D}" dt="2024-11-04T13:28:36.067" v="254" actId="12"/>
        <pc:sldMkLst>
          <pc:docMk/>
          <pc:sldMk cId="2760621059" sldId="334"/>
        </pc:sldMkLst>
        <pc:spChg chg="mod">
          <ac:chgData name="Maria Kathrine Mellander Mouritzen" userId="dc486301-5cd4-4103-8f0b-4bb1ebca6c80" providerId="ADAL" clId="{740FB10C-15D7-4A74-9AFC-FCA02B7BDE3D}" dt="2024-11-04T13:28:36.067" v="254" actId="12"/>
          <ac:spMkLst>
            <pc:docMk/>
            <pc:sldMk cId="2760621059" sldId="334"/>
            <ac:spMk id="2" creationId="{91199867-51A9-B5ED-ECA8-12A9A0B9B83F}"/>
          </ac:spMkLst>
        </pc:spChg>
      </pc:sldChg>
      <pc:sldChg chg="modSp mod">
        <pc:chgData name="Maria Kathrine Mellander Mouritzen" userId="dc486301-5cd4-4103-8f0b-4bb1ebca6c80" providerId="ADAL" clId="{740FB10C-15D7-4A74-9AFC-FCA02B7BDE3D}" dt="2024-11-04T13:28:44.582" v="260" actId="20577"/>
        <pc:sldMkLst>
          <pc:docMk/>
          <pc:sldMk cId="2937134004" sldId="335"/>
        </pc:sldMkLst>
        <pc:spChg chg="mod">
          <ac:chgData name="Maria Kathrine Mellander Mouritzen" userId="dc486301-5cd4-4103-8f0b-4bb1ebca6c80" providerId="ADAL" clId="{740FB10C-15D7-4A74-9AFC-FCA02B7BDE3D}" dt="2024-11-04T13:28:44.582" v="260" actId="20577"/>
          <ac:spMkLst>
            <pc:docMk/>
            <pc:sldMk cId="2937134004" sldId="335"/>
            <ac:spMk id="3" creationId="{9C663B76-7A62-A866-E45B-92FC1F5F9182}"/>
          </ac:spMkLst>
        </pc:spChg>
      </pc:sldChg>
      <pc:sldChg chg="delSp modSp add mod ord">
        <pc:chgData name="Maria Kathrine Mellander Mouritzen" userId="dc486301-5cd4-4103-8f0b-4bb1ebca6c80" providerId="ADAL" clId="{740FB10C-15D7-4A74-9AFC-FCA02B7BDE3D}" dt="2024-11-04T14:16:28.605" v="741" actId="20577"/>
        <pc:sldMkLst>
          <pc:docMk/>
          <pc:sldMk cId="3792130199" sldId="337"/>
        </pc:sldMkLst>
        <pc:spChg chg="mod">
          <ac:chgData name="Maria Kathrine Mellander Mouritzen" userId="dc486301-5cd4-4103-8f0b-4bb1ebca6c80" providerId="ADAL" clId="{740FB10C-15D7-4A74-9AFC-FCA02B7BDE3D}" dt="2024-11-04T14:16:28.605" v="741" actId="20577"/>
          <ac:spMkLst>
            <pc:docMk/>
            <pc:sldMk cId="3792130199" sldId="337"/>
            <ac:spMk id="2" creationId="{B647FD88-8E3A-6450-64FE-72A9F1A7F802}"/>
          </ac:spMkLst>
        </pc:spChg>
        <pc:spChg chg="del">
          <ac:chgData name="Maria Kathrine Mellander Mouritzen" userId="dc486301-5cd4-4103-8f0b-4bb1ebca6c80" providerId="ADAL" clId="{740FB10C-15D7-4A74-9AFC-FCA02B7BDE3D}" dt="2024-11-04T14:16:08.552" v="719" actId="478"/>
          <ac:spMkLst>
            <pc:docMk/>
            <pc:sldMk cId="3792130199" sldId="337"/>
            <ac:spMk id="3" creationId="{F1B95A7F-BDE8-CA91-2293-B437C5054F97}"/>
          </ac:spMkLst>
        </pc:spChg>
        <pc:spChg chg="mod">
          <ac:chgData name="Maria Kathrine Mellander Mouritzen" userId="dc486301-5cd4-4103-8f0b-4bb1ebca6c80" providerId="ADAL" clId="{740FB10C-15D7-4A74-9AFC-FCA02B7BDE3D}" dt="2024-11-04T13:29:42.995" v="268" actId="20577"/>
          <ac:spMkLst>
            <pc:docMk/>
            <pc:sldMk cId="3792130199" sldId="337"/>
            <ac:spMk id="4" creationId="{3CFEB0DD-A945-931F-5D1C-A3F9DD7C8012}"/>
          </ac:spMkLst>
        </pc:spChg>
        <pc:spChg chg="mod">
          <ac:chgData name="Maria Kathrine Mellander Mouritzen" userId="dc486301-5cd4-4103-8f0b-4bb1ebca6c80" providerId="ADAL" clId="{740FB10C-15D7-4A74-9AFC-FCA02B7BDE3D}" dt="2024-11-04T11:41:21.757" v="29" actId="14100"/>
          <ac:spMkLst>
            <pc:docMk/>
            <pc:sldMk cId="3792130199" sldId="337"/>
            <ac:spMk id="5" creationId="{332BD3C0-DB9F-BA62-BC62-53B1D9C35D50}"/>
          </ac:spMkLst>
        </pc:spChg>
      </pc:sldChg>
      <pc:sldChg chg="modSp add mod ord">
        <pc:chgData name="Maria Kathrine Mellander Mouritzen" userId="dc486301-5cd4-4103-8f0b-4bb1ebca6c80" providerId="ADAL" clId="{740FB10C-15D7-4A74-9AFC-FCA02B7BDE3D}" dt="2024-11-04T14:12:12.474" v="695" actId="20577"/>
        <pc:sldMkLst>
          <pc:docMk/>
          <pc:sldMk cId="2025815709" sldId="338"/>
        </pc:sldMkLst>
        <pc:spChg chg="mod">
          <ac:chgData name="Maria Kathrine Mellander Mouritzen" userId="dc486301-5cd4-4103-8f0b-4bb1ebca6c80" providerId="ADAL" clId="{740FB10C-15D7-4A74-9AFC-FCA02B7BDE3D}" dt="2024-11-04T11:54:21.737" v="244" actId="255"/>
          <ac:spMkLst>
            <pc:docMk/>
            <pc:sldMk cId="2025815709" sldId="338"/>
            <ac:spMk id="2" creationId="{91199867-51A9-B5ED-ECA8-12A9A0B9B83F}"/>
          </ac:spMkLst>
        </pc:spChg>
        <pc:spChg chg="mod">
          <ac:chgData name="Maria Kathrine Mellander Mouritzen" userId="dc486301-5cd4-4103-8f0b-4bb1ebca6c80" providerId="ADAL" clId="{740FB10C-15D7-4A74-9AFC-FCA02B7BDE3D}" dt="2024-11-04T14:12:12.474" v="695" actId="20577"/>
          <ac:spMkLst>
            <pc:docMk/>
            <pc:sldMk cId="2025815709" sldId="338"/>
            <ac:spMk id="3" creationId="{845C90E4-975A-B042-B500-3FFEAC9AAC40}"/>
          </ac:spMkLst>
        </pc:spChg>
        <pc:spChg chg="mod">
          <ac:chgData name="Maria Kathrine Mellander Mouritzen" userId="dc486301-5cd4-4103-8f0b-4bb1ebca6c80" providerId="ADAL" clId="{740FB10C-15D7-4A74-9AFC-FCA02B7BDE3D}" dt="2024-11-04T13:29:48.768" v="270" actId="20577"/>
          <ac:spMkLst>
            <pc:docMk/>
            <pc:sldMk cId="2025815709" sldId="338"/>
            <ac:spMk id="4" creationId="{3CFEB0DD-A945-931F-5D1C-A3F9DD7C8012}"/>
          </ac:spMkLst>
        </pc:spChg>
      </pc:sldChg>
      <pc:sldChg chg="delSp modSp add mod">
        <pc:chgData name="Maria Kathrine Mellander Mouritzen" userId="dc486301-5cd4-4103-8f0b-4bb1ebca6c80" providerId="ADAL" clId="{740FB10C-15D7-4A74-9AFC-FCA02B7BDE3D}" dt="2024-11-04T14:13:26.311" v="696" actId="478"/>
        <pc:sldMkLst>
          <pc:docMk/>
          <pc:sldMk cId="4016139632" sldId="339"/>
        </pc:sldMkLst>
        <pc:spChg chg="mod">
          <ac:chgData name="Maria Kathrine Mellander Mouritzen" userId="dc486301-5cd4-4103-8f0b-4bb1ebca6c80" providerId="ADAL" clId="{740FB10C-15D7-4A74-9AFC-FCA02B7BDE3D}" dt="2024-11-04T11:51:36.822" v="86" actId="1076"/>
          <ac:spMkLst>
            <pc:docMk/>
            <pc:sldMk cId="4016139632" sldId="339"/>
            <ac:spMk id="2" creationId="{B647FD88-8E3A-6450-64FE-72A9F1A7F802}"/>
          </ac:spMkLst>
        </pc:spChg>
        <pc:spChg chg="del mod">
          <ac:chgData name="Maria Kathrine Mellander Mouritzen" userId="dc486301-5cd4-4103-8f0b-4bb1ebca6c80" providerId="ADAL" clId="{740FB10C-15D7-4A74-9AFC-FCA02B7BDE3D}" dt="2024-11-04T14:13:26.311" v="696" actId="478"/>
          <ac:spMkLst>
            <pc:docMk/>
            <pc:sldMk cId="4016139632" sldId="339"/>
            <ac:spMk id="3" creationId="{F1B95A7F-BDE8-CA91-2293-B437C5054F97}"/>
          </ac:spMkLst>
        </pc:spChg>
        <pc:spChg chg="mod">
          <ac:chgData name="Maria Kathrine Mellander Mouritzen" userId="dc486301-5cd4-4103-8f0b-4bb1ebca6c80" providerId="ADAL" clId="{740FB10C-15D7-4A74-9AFC-FCA02B7BDE3D}" dt="2024-11-04T13:29:52.961" v="272" actId="20577"/>
          <ac:spMkLst>
            <pc:docMk/>
            <pc:sldMk cId="4016139632" sldId="339"/>
            <ac:spMk id="4" creationId="{3CFEB0DD-A945-931F-5D1C-A3F9DD7C8012}"/>
          </ac:spMkLst>
        </pc:spChg>
        <pc:spChg chg="mod">
          <ac:chgData name="Maria Kathrine Mellander Mouritzen" userId="dc486301-5cd4-4103-8f0b-4bb1ebca6c80" providerId="ADAL" clId="{740FB10C-15D7-4A74-9AFC-FCA02B7BDE3D}" dt="2024-11-04T11:51:32.679" v="85"/>
          <ac:spMkLst>
            <pc:docMk/>
            <pc:sldMk cId="4016139632" sldId="339"/>
            <ac:spMk id="5" creationId="{332BD3C0-DB9F-BA62-BC62-53B1D9C35D50}"/>
          </ac:spMkLst>
        </pc:spChg>
      </pc:sldChg>
      <pc:sldChg chg="modSp add mod ord">
        <pc:chgData name="Maria Kathrine Mellander Mouritzen" userId="dc486301-5cd4-4103-8f0b-4bb1ebca6c80" providerId="ADAL" clId="{740FB10C-15D7-4A74-9AFC-FCA02B7BDE3D}" dt="2024-11-04T11:54:46.001" v="248" actId="20577"/>
        <pc:sldMkLst>
          <pc:docMk/>
          <pc:sldMk cId="2874403049" sldId="340"/>
        </pc:sldMkLst>
        <pc:spChg chg="mod">
          <ac:chgData name="Maria Kathrine Mellander Mouritzen" userId="dc486301-5cd4-4103-8f0b-4bb1ebca6c80" providerId="ADAL" clId="{740FB10C-15D7-4A74-9AFC-FCA02B7BDE3D}" dt="2024-11-04T11:54:46.001" v="248" actId="20577"/>
          <ac:spMkLst>
            <pc:docMk/>
            <pc:sldMk cId="2874403049" sldId="340"/>
            <ac:spMk id="3" creationId="{9C663B76-7A62-A866-E45B-92FC1F5F9182}"/>
          </ac:spMkLst>
        </pc:spChg>
      </pc:sldChg>
      <pc:sldChg chg="modSp add mod ord">
        <pc:chgData name="Maria Kathrine Mellander Mouritzen" userId="dc486301-5cd4-4103-8f0b-4bb1ebca6c80" providerId="ADAL" clId="{740FB10C-15D7-4A74-9AFC-FCA02B7BDE3D}" dt="2024-11-04T11:54:48.642" v="249" actId="20577"/>
        <pc:sldMkLst>
          <pc:docMk/>
          <pc:sldMk cId="3371797800" sldId="341"/>
        </pc:sldMkLst>
        <pc:spChg chg="mod">
          <ac:chgData name="Maria Kathrine Mellander Mouritzen" userId="dc486301-5cd4-4103-8f0b-4bb1ebca6c80" providerId="ADAL" clId="{740FB10C-15D7-4A74-9AFC-FCA02B7BDE3D}" dt="2024-11-04T11:54:48.642" v="249" actId="20577"/>
          <ac:spMkLst>
            <pc:docMk/>
            <pc:sldMk cId="3371797800" sldId="341"/>
            <ac:spMk id="3" creationId="{9C663B76-7A62-A866-E45B-92FC1F5F9182}"/>
          </ac:spMkLst>
        </pc:spChg>
      </pc:sldChg>
      <pc:sldChg chg="add del ord">
        <pc:chgData name="Maria Kathrine Mellander Mouritzen" userId="dc486301-5cd4-4103-8f0b-4bb1ebca6c80" providerId="ADAL" clId="{740FB10C-15D7-4A74-9AFC-FCA02B7BDE3D}" dt="2024-11-04T13:34:41.945" v="278" actId="47"/>
        <pc:sldMkLst>
          <pc:docMk/>
          <pc:sldMk cId="1392930236" sldId="342"/>
        </pc:sldMkLst>
      </pc:sldChg>
      <pc:sldChg chg="modSp add mod ord">
        <pc:chgData name="Maria Kathrine Mellander Mouritzen" userId="dc486301-5cd4-4103-8f0b-4bb1ebca6c80" providerId="ADAL" clId="{740FB10C-15D7-4A74-9AFC-FCA02B7BDE3D}" dt="2024-11-04T14:07:56.103" v="419"/>
        <pc:sldMkLst>
          <pc:docMk/>
          <pc:sldMk cId="3661907120" sldId="342"/>
        </pc:sldMkLst>
        <pc:spChg chg="mod">
          <ac:chgData name="Maria Kathrine Mellander Mouritzen" userId="dc486301-5cd4-4103-8f0b-4bb1ebca6c80" providerId="ADAL" clId="{740FB10C-15D7-4A74-9AFC-FCA02B7BDE3D}" dt="2024-11-04T13:52:52.389" v="408" actId="1076"/>
          <ac:spMkLst>
            <pc:docMk/>
            <pc:sldMk cId="3661907120" sldId="342"/>
            <ac:spMk id="4" creationId="{3CFEB0DD-A945-931F-5D1C-A3F9DD7C8012}"/>
          </ac:spMkLst>
        </pc:spChg>
        <pc:spChg chg="mod">
          <ac:chgData name="Maria Kathrine Mellander Mouritzen" userId="dc486301-5cd4-4103-8f0b-4bb1ebca6c80" providerId="ADAL" clId="{740FB10C-15D7-4A74-9AFC-FCA02B7BDE3D}" dt="2024-11-04T13:52:54.802" v="409" actId="1076"/>
          <ac:spMkLst>
            <pc:docMk/>
            <pc:sldMk cId="3661907120" sldId="342"/>
            <ac:spMk id="5" creationId="{332BD3C0-DB9F-BA62-BC62-53B1D9C35D50}"/>
          </ac:spMkLst>
        </pc:spChg>
        <pc:graphicFrameChg chg="mod modGraphic">
          <ac:chgData name="Maria Kathrine Mellander Mouritzen" userId="dc486301-5cd4-4103-8f0b-4bb1ebca6c80" providerId="ADAL" clId="{740FB10C-15D7-4A74-9AFC-FCA02B7BDE3D}" dt="2024-11-04T13:52:58.384" v="410" actId="1076"/>
          <ac:graphicFrameMkLst>
            <pc:docMk/>
            <pc:sldMk cId="3661907120" sldId="342"/>
            <ac:graphicFrameMk id="11" creationId="{FD512098-CEDC-532C-ED0A-36A9A27D6593}"/>
          </ac:graphicFrameMkLst>
        </pc:graphicFrameChg>
      </pc:sldChg>
      <pc:sldChg chg="modSp add mod ord">
        <pc:chgData name="Maria Kathrine Mellander Mouritzen" userId="dc486301-5cd4-4103-8f0b-4bb1ebca6c80" providerId="ADAL" clId="{740FB10C-15D7-4A74-9AFC-FCA02B7BDE3D}" dt="2024-11-04T14:09:27.292" v="430" actId="20577"/>
        <pc:sldMkLst>
          <pc:docMk/>
          <pc:sldMk cId="1108494857" sldId="343"/>
        </pc:sldMkLst>
        <pc:spChg chg="mod">
          <ac:chgData name="Maria Kathrine Mellander Mouritzen" userId="dc486301-5cd4-4103-8f0b-4bb1ebca6c80" providerId="ADAL" clId="{740FB10C-15D7-4A74-9AFC-FCA02B7BDE3D}" dt="2024-11-04T14:07:14.164" v="413" actId="20577"/>
          <ac:spMkLst>
            <pc:docMk/>
            <pc:sldMk cId="1108494857" sldId="343"/>
            <ac:spMk id="4" creationId="{3CFEB0DD-A945-931F-5D1C-A3F9DD7C8012}"/>
          </ac:spMkLst>
        </pc:spChg>
        <pc:graphicFrameChg chg="mod modGraphic">
          <ac:chgData name="Maria Kathrine Mellander Mouritzen" userId="dc486301-5cd4-4103-8f0b-4bb1ebca6c80" providerId="ADAL" clId="{740FB10C-15D7-4A74-9AFC-FCA02B7BDE3D}" dt="2024-11-04T14:09:27.292" v="430" actId="20577"/>
          <ac:graphicFrameMkLst>
            <pc:docMk/>
            <pc:sldMk cId="1108494857" sldId="343"/>
            <ac:graphicFrameMk id="11" creationId="{FD512098-CEDC-532C-ED0A-36A9A27D6593}"/>
          </ac:graphicFrameMkLst>
        </pc:graphicFrameChg>
      </pc:sldChg>
      <pc:sldChg chg="modSp add mod ord">
        <pc:chgData name="Maria Kathrine Mellander Mouritzen" userId="dc486301-5cd4-4103-8f0b-4bb1ebca6c80" providerId="ADAL" clId="{740FB10C-15D7-4A74-9AFC-FCA02B7BDE3D}" dt="2024-11-04T14:15:22.605" v="713" actId="20577"/>
        <pc:sldMkLst>
          <pc:docMk/>
          <pc:sldMk cId="105474847" sldId="344"/>
        </pc:sldMkLst>
        <pc:spChg chg="mod">
          <ac:chgData name="Maria Kathrine Mellander Mouritzen" userId="dc486301-5cd4-4103-8f0b-4bb1ebca6c80" providerId="ADAL" clId="{740FB10C-15D7-4A74-9AFC-FCA02B7BDE3D}" dt="2024-11-04T14:14:51.305" v="703" actId="20577"/>
          <ac:spMkLst>
            <pc:docMk/>
            <pc:sldMk cId="105474847" sldId="344"/>
            <ac:spMk id="4" creationId="{3CFEB0DD-A945-931F-5D1C-A3F9DD7C8012}"/>
          </ac:spMkLst>
        </pc:spChg>
        <pc:graphicFrameChg chg="mod modGraphic">
          <ac:chgData name="Maria Kathrine Mellander Mouritzen" userId="dc486301-5cd4-4103-8f0b-4bb1ebca6c80" providerId="ADAL" clId="{740FB10C-15D7-4A74-9AFC-FCA02B7BDE3D}" dt="2024-11-04T14:15:22.605" v="713" actId="20577"/>
          <ac:graphicFrameMkLst>
            <pc:docMk/>
            <pc:sldMk cId="105474847" sldId="344"/>
            <ac:graphicFrameMk id="11" creationId="{FD512098-CEDC-532C-ED0A-36A9A27D6593}"/>
          </ac:graphicFrameMkLst>
        </pc:graphicFrameChg>
      </pc:sldChg>
      <pc:sldChg chg="modSp add del mod ord replId">
        <pc:chgData name="Maria Kathrine Mellander Mouritzen" userId="dc486301-5cd4-4103-8f0b-4bb1ebca6c80" providerId="ADAL" clId="{740FB10C-15D7-4A74-9AFC-FCA02B7BDE3D}" dt="2024-11-06T15:36:42.881" v="6717" actId="47"/>
        <pc:sldMkLst>
          <pc:docMk/>
          <pc:sldMk cId="1363220187" sldId="345"/>
        </pc:sldMkLst>
        <pc:spChg chg="mod">
          <ac:chgData name="Maria Kathrine Mellander Mouritzen" userId="dc486301-5cd4-4103-8f0b-4bb1ebca6c80" providerId="ADAL" clId="{740FB10C-15D7-4A74-9AFC-FCA02B7BDE3D}" dt="2024-11-04T14:41:10.365" v="1040" actId="20577"/>
          <ac:spMkLst>
            <pc:docMk/>
            <pc:sldMk cId="1363220187" sldId="345"/>
            <ac:spMk id="2" creationId="{91199867-51A9-B5ED-ECA8-12A9A0B9B83F}"/>
          </ac:spMkLst>
        </pc:spChg>
        <pc:spChg chg="mod">
          <ac:chgData name="Maria Kathrine Mellander Mouritzen" userId="dc486301-5cd4-4103-8f0b-4bb1ebca6c80" providerId="ADAL" clId="{740FB10C-15D7-4A74-9AFC-FCA02B7BDE3D}" dt="2024-11-04T14:41:05.559" v="1039" actId="20577"/>
          <ac:spMkLst>
            <pc:docMk/>
            <pc:sldMk cId="1363220187" sldId="345"/>
            <ac:spMk id="3" creationId="{845C90E4-975A-B042-B500-3FFEAC9AAC40}"/>
          </ac:spMkLst>
        </pc:spChg>
        <pc:spChg chg="mod">
          <ac:chgData name="Maria Kathrine Mellander Mouritzen" userId="dc486301-5cd4-4103-8f0b-4bb1ebca6c80" providerId="ADAL" clId="{740FB10C-15D7-4A74-9AFC-FCA02B7BDE3D}" dt="2024-11-04T14:16:35.787" v="743" actId="20577"/>
          <ac:spMkLst>
            <pc:docMk/>
            <pc:sldMk cId="1363220187" sldId="345"/>
            <ac:spMk id="4" creationId="{3CFEB0DD-A945-931F-5D1C-A3F9DD7C8012}"/>
          </ac:spMkLst>
        </pc:spChg>
      </pc:sldChg>
      <pc:sldChg chg="modSp add del mod ord">
        <pc:chgData name="Maria Kathrine Mellander Mouritzen" userId="dc486301-5cd4-4103-8f0b-4bb1ebca6c80" providerId="ADAL" clId="{740FB10C-15D7-4A74-9AFC-FCA02B7BDE3D}" dt="2024-11-06T15:36:42.881" v="6717" actId="47"/>
        <pc:sldMkLst>
          <pc:docMk/>
          <pc:sldMk cId="2196218629" sldId="346"/>
        </pc:sldMkLst>
        <pc:spChg chg="mod">
          <ac:chgData name="Maria Kathrine Mellander Mouritzen" userId="dc486301-5cd4-4103-8f0b-4bb1ebca6c80" providerId="ADAL" clId="{740FB10C-15D7-4A74-9AFC-FCA02B7BDE3D}" dt="2024-11-04T14:44:40.772" v="1076" actId="20577"/>
          <ac:spMkLst>
            <pc:docMk/>
            <pc:sldMk cId="2196218629" sldId="346"/>
            <ac:spMk id="3" creationId="{9C663B76-7A62-A866-E45B-92FC1F5F9182}"/>
          </ac:spMkLst>
        </pc:spChg>
        <pc:graphicFrameChg chg="mod modGraphic">
          <ac:chgData name="Maria Kathrine Mellander Mouritzen" userId="dc486301-5cd4-4103-8f0b-4bb1ebca6c80" providerId="ADAL" clId="{740FB10C-15D7-4A74-9AFC-FCA02B7BDE3D}" dt="2024-11-04T14:28:08.407" v="821" actId="14100"/>
          <ac:graphicFrameMkLst>
            <pc:docMk/>
            <pc:sldMk cId="2196218629" sldId="346"/>
            <ac:graphicFrameMk id="4" creationId="{C595E64D-36FB-7F02-F5D3-2F1B0367906B}"/>
          </ac:graphicFrameMkLst>
        </pc:graphicFrameChg>
      </pc:sldChg>
      <pc:sldChg chg="modSp add mod ord">
        <pc:chgData name="Maria Kathrine Mellander Mouritzen" userId="dc486301-5cd4-4103-8f0b-4bb1ebca6c80" providerId="ADAL" clId="{740FB10C-15D7-4A74-9AFC-FCA02B7BDE3D}" dt="2024-11-04T15:26:03.515" v="2386"/>
        <pc:sldMkLst>
          <pc:docMk/>
          <pc:sldMk cId="1061179622" sldId="347"/>
        </pc:sldMkLst>
        <pc:spChg chg="mod">
          <ac:chgData name="Maria Kathrine Mellander Mouritzen" userId="dc486301-5cd4-4103-8f0b-4bb1ebca6c80" providerId="ADAL" clId="{740FB10C-15D7-4A74-9AFC-FCA02B7BDE3D}" dt="2024-11-04T15:25:26.355" v="2383" actId="20577"/>
          <ac:spMkLst>
            <pc:docMk/>
            <pc:sldMk cId="1061179622" sldId="347"/>
            <ac:spMk id="2" creationId="{B647FD88-8E3A-6450-64FE-72A9F1A7F802}"/>
          </ac:spMkLst>
        </pc:spChg>
        <pc:spChg chg="mod">
          <ac:chgData name="Maria Kathrine Mellander Mouritzen" userId="dc486301-5cd4-4103-8f0b-4bb1ebca6c80" providerId="ADAL" clId="{740FB10C-15D7-4A74-9AFC-FCA02B7BDE3D}" dt="2024-11-04T14:48:47.741" v="1100" actId="14100"/>
          <ac:spMkLst>
            <pc:docMk/>
            <pc:sldMk cId="1061179622" sldId="347"/>
            <ac:spMk id="4" creationId="{3CFEB0DD-A945-931F-5D1C-A3F9DD7C8012}"/>
          </ac:spMkLst>
        </pc:spChg>
        <pc:spChg chg="mod">
          <ac:chgData name="Maria Kathrine Mellander Mouritzen" userId="dc486301-5cd4-4103-8f0b-4bb1ebca6c80" providerId="ADAL" clId="{740FB10C-15D7-4A74-9AFC-FCA02B7BDE3D}" dt="2024-11-04T14:48:45.678" v="1099" actId="1076"/>
          <ac:spMkLst>
            <pc:docMk/>
            <pc:sldMk cId="1061179622" sldId="347"/>
            <ac:spMk id="5" creationId="{332BD3C0-DB9F-BA62-BC62-53B1D9C35D50}"/>
          </ac:spMkLst>
        </pc:spChg>
      </pc:sldChg>
      <pc:sldChg chg="add del replId">
        <pc:chgData name="Maria Kathrine Mellander Mouritzen" userId="dc486301-5cd4-4103-8f0b-4bb1ebca6c80" providerId="ADAL" clId="{740FB10C-15D7-4A74-9AFC-FCA02B7BDE3D}" dt="2024-11-04T14:51:09.710" v="1127" actId="47"/>
        <pc:sldMkLst>
          <pc:docMk/>
          <pc:sldMk cId="742307737" sldId="348"/>
        </pc:sldMkLst>
      </pc:sldChg>
      <pc:sldChg chg="addSp delSp modSp add del mod replId">
        <pc:chgData name="Maria Kathrine Mellander Mouritzen" userId="dc486301-5cd4-4103-8f0b-4bb1ebca6c80" providerId="ADAL" clId="{740FB10C-15D7-4A74-9AFC-FCA02B7BDE3D}" dt="2024-11-04T15:11:39.404" v="1644" actId="47"/>
        <pc:sldMkLst>
          <pc:docMk/>
          <pc:sldMk cId="1537109288" sldId="349"/>
        </pc:sldMkLst>
        <pc:spChg chg="mod">
          <ac:chgData name="Maria Kathrine Mellander Mouritzen" userId="dc486301-5cd4-4103-8f0b-4bb1ebca6c80" providerId="ADAL" clId="{740FB10C-15D7-4A74-9AFC-FCA02B7BDE3D}" dt="2024-11-04T15:03:12.598" v="1368" actId="20577"/>
          <ac:spMkLst>
            <pc:docMk/>
            <pc:sldMk cId="1537109288" sldId="349"/>
            <ac:spMk id="2" creationId="{91199867-51A9-B5ED-ECA8-12A9A0B9B83F}"/>
          </ac:spMkLst>
        </pc:spChg>
        <pc:spChg chg="del mod">
          <ac:chgData name="Maria Kathrine Mellander Mouritzen" userId="dc486301-5cd4-4103-8f0b-4bb1ebca6c80" providerId="ADAL" clId="{740FB10C-15D7-4A74-9AFC-FCA02B7BDE3D}" dt="2024-11-04T14:57:33.704" v="1201" actId="478"/>
          <ac:spMkLst>
            <pc:docMk/>
            <pc:sldMk cId="1537109288" sldId="349"/>
            <ac:spMk id="3" creationId="{845C90E4-975A-B042-B500-3FFEAC9AAC40}"/>
          </ac:spMkLst>
        </pc:spChg>
        <pc:spChg chg="mod">
          <ac:chgData name="Maria Kathrine Mellander Mouritzen" userId="dc486301-5cd4-4103-8f0b-4bb1ebca6c80" providerId="ADAL" clId="{740FB10C-15D7-4A74-9AFC-FCA02B7BDE3D}" dt="2024-11-04T14:52:02.970" v="1170" actId="20577"/>
          <ac:spMkLst>
            <pc:docMk/>
            <pc:sldMk cId="1537109288" sldId="349"/>
            <ac:spMk id="4" creationId="{3CFEB0DD-A945-931F-5D1C-A3F9DD7C8012}"/>
          </ac:spMkLst>
        </pc:spChg>
        <pc:spChg chg="add">
          <ac:chgData name="Maria Kathrine Mellander Mouritzen" userId="dc486301-5cd4-4103-8f0b-4bb1ebca6c80" providerId="ADAL" clId="{740FB10C-15D7-4A74-9AFC-FCA02B7BDE3D}" dt="2024-11-04T14:56:35.610" v="1184"/>
          <ac:spMkLst>
            <pc:docMk/>
            <pc:sldMk cId="1537109288" sldId="349"/>
            <ac:spMk id="6" creationId="{39B2C394-760F-7D17-D281-7159F67BE572}"/>
          </ac:spMkLst>
        </pc:spChg>
        <pc:spChg chg="add">
          <ac:chgData name="Maria Kathrine Mellander Mouritzen" userId="dc486301-5cd4-4103-8f0b-4bb1ebca6c80" providerId="ADAL" clId="{740FB10C-15D7-4A74-9AFC-FCA02B7BDE3D}" dt="2024-11-04T14:56:35.610" v="1184"/>
          <ac:spMkLst>
            <pc:docMk/>
            <pc:sldMk cId="1537109288" sldId="349"/>
            <ac:spMk id="7" creationId="{47954826-2ACE-2F9C-0B35-53E667038FC2}"/>
          </ac:spMkLst>
        </pc:spChg>
        <pc:spChg chg="add">
          <ac:chgData name="Maria Kathrine Mellander Mouritzen" userId="dc486301-5cd4-4103-8f0b-4bb1ebca6c80" providerId="ADAL" clId="{740FB10C-15D7-4A74-9AFC-FCA02B7BDE3D}" dt="2024-11-04T14:56:35.610" v="1184"/>
          <ac:spMkLst>
            <pc:docMk/>
            <pc:sldMk cId="1537109288" sldId="349"/>
            <ac:spMk id="8" creationId="{CD0EBA70-9859-7F91-14E0-B9FE05B8815F}"/>
          </ac:spMkLst>
        </pc:spChg>
        <pc:spChg chg="add">
          <ac:chgData name="Maria Kathrine Mellander Mouritzen" userId="dc486301-5cd4-4103-8f0b-4bb1ebca6c80" providerId="ADAL" clId="{740FB10C-15D7-4A74-9AFC-FCA02B7BDE3D}" dt="2024-11-04T14:56:35.610" v="1184"/>
          <ac:spMkLst>
            <pc:docMk/>
            <pc:sldMk cId="1537109288" sldId="349"/>
            <ac:spMk id="9" creationId="{AF8B0D4E-38E7-3FB2-00C9-678B69F051AA}"/>
          </ac:spMkLst>
        </pc:spChg>
        <pc:spChg chg="add">
          <ac:chgData name="Maria Kathrine Mellander Mouritzen" userId="dc486301-5cd4-4103-8f0b-4bb1ebca6c80" providerId="ADAL" clId="{740FB10C-15D7-4A74-9AFC-FCA02B7BDE3D}" dt="2024-11-04T14:56:35.610" v="1184"/>
          <ac:spMkLst>
            <pc:docMk/>
            <pc:sldMk cId="1537109288" sldId="349"/>
            <ac:spMk id="10" creationId="{DD76BDDE-F33F-039F-C17B-E4E120244609}"/>
          </ac:spMkLst>
        </pc:spChg>
        <pc:spChg chg="add">
          <ac:chgData name="Maria Kathrine Mellander Mouritzen" userId="dc486301-5cd4-4103-8f0b-4bb1ebca6c80" providerId="ADAL" clId="{740FB10C-15D7-4A74-9AFC-FCA02B7BDE3D}" dt="2024-11-04T14:56:43.038" v="1189"/>
          <ac:spMkLst>
            <pc:docMk/>
            <pc:sldMk cId="1537109288" sldId="349"/>
            <ac:spMk id="11" creationId="{8AEEA7B7-704E-4811-6B66-48C4D395386C}"/>
          </ac:spMkLst>
        </pc:spChg>
        <pc:spChg chg="add">
          <ac:chgData name="Maria Kathrine Mellander Mouritzen" userId="dc486301-5cd4-4103-8f0b-4bb1ebca6c80" providerId="ADAL" clId="{740FB10C-15D7-4A74-9AFC-FCA02B7BDE3D}" dt="2024-11-04T14:56:43.038" v="1189"/>
          <ac:spMkLst>
            <pc:docMk/>
            <pc:sldMk cId="1537109288" sldId="349"/>
            <ac:spMk id="12" creationId="{9A4CF7B9-DBB0-395F-E855-D66D6CE96A28}"/>
          </ac:spMkLst>
        </pc:spChg>
        <pc:spChg chg="add">
          <ac:chgData name="Maria Kathrine Mellander Mouritzen" userId="dc486301-5cd4-4103-8f0b-4bb1ebca6c80" providerId="ADAL" clId="{740FB10C-15D7-4A74-9AFC-FCA02B7BDE3D}" dt="2024-11-04T14:56:43.038" v="1189"/>
          <ac:spMkLst>
            <pc:docMk/>
            <pc:sldMk cId="1537109288" sldId="349"/>
            <ac:spMk id="13" creationId="{782683CA-F74E-DA69-43C1-EC27939DA789}"/>
          </ac:spMkLst>
        </pc:spChg>
        <pc:spChg chg="add">
          <ac:chgData name="Maria Kathrine Mellander Mouritzen" userId="dc486301-5cd4-4103-8f0b-4bb1ebca6c80" providerId="ADAL" clId="{740FB10C-15D7-4A74-9AFC-FCA02B7BDE3D}" dt="2024-11-04T14:56:43.038" v="1189"/>
          <ac:spMkLst>
            <pc:docMk/>
            <pc:sldMk cId="1537109288" sldId="349"/>
            <ac:spMk id="14" creationId="{0820F1B1-0CA6-B4FB-0E5B-5E5C749424F2}"/>
          </ac:spMkLst>
        </pc:spChg>
        <pc:spChg chg="add">
          <ac:chgData name="Maria Kathrine Mellander Mouritzen" userId="dc486301-5cd4-4103-8f0b-4bb1ebca6c80" providerId="ADAL" clId="{740FB10C-15D7-4A74-9AFC-FCA02B7BDE3D}" dt="2024-11-04T14:56:43.038" v="1189"/>
          <ac:spMkLst>
            <pc:docMk/>
            <pc:sldMk cId="1537109288" sldId="349"/>
            <ac:spMk id="15" creationId="{8ABEB2AB-2FF0-8B96-928E-52946CF625B5}"/>
          </ac:spMkLst>
        </pc:spChg>
        <pc:spChg chg="add">
          <ac:chgData name="Maria Kathrine Mellander Mouritzen" userId="dc486301-5cd4-4103-8f0b-4bb1ebca6c80" providerId="ADAL" clId="{740FB10C-15D7-4A74-9AFC-FCA02B7BDE3D}" dt="2024-11-04T14:56:47.811" v="1197"/>
          <ac:spMkLst>
            <pc:docMk/>
            <pc:sldMk cId="1537109288" sldId="349"/>
            <ac:spMk id="16" creationId="{BFA082AD-98BD-1248-AB4B-16DA6F957603}"/>
          </ac:spMkLst>
        </pc:spChg>
        <pc:spChg chg="add">
          <ac:chgData name="Maria Kathrine Mellander Mouritzen" userId="dc486301-5cd4-4103-8f0b-4bb1ebca6c80" providerId="ADAL" clId="{740FB10C-15D7-4A74-9AFC-FCA02B7BDE3D}" dt="2024-11-04T14:56:47.811" v="1197"/>
          <ac:spMkLst>
            <pc:docMk/>
            <pc:sldMk cId="1537109288" sldId="349"/>
            <ac:spMk id="17" creationId="{1DF01086-B355-71F2-530C-09AD0A6F29CA}"/>
          </ac:spMkLst>
        </pc:spChg>
        <pc:spChg chg="add">
          <ac:chgData name="Maria Kathrine Mellander Mouritzen" userId="dc486301-5cd4-4103-8f0b-4bb1ebca6c80" providerId="ADAL" clId="{740FB10C-15D7-4A74-9AFC-FCA02B7BDE3D}" dt="2024-11-04T14:56:47.811" v="1197"/>
          <ac:spMkLst>
            <pc:docMk/>
            <pc:sldMk cId="1537109288" sldId="349"/>
            <ac:spMk id="18" creationId="{F6D31D54-2564-610B-D715-4AB945CB5B4A}"/>
          </ac:spMkLst>
        </pc:spChg>
        <pc:spChg chg="add">
          <ac:chgData name="Maria Kathrine Mellander Mouritzen" userId="dc486301-5cd4-4103-8f0b-4bb1ebca6c80" providerId="ADAL" clId="{740FB10C-15D7-4A74-9AFC-FCA02B7BDE3D}" dt="2024-11-04T14:56:47.811" v="1197"/>
          <ac:spMkLst>
            <pc:docMk/>
            <pc:sldMk cId="1537109288" sldId="349"/>
            <ac:spMk id="19" creationId="{49B65B7C-CAEA-310F-773E-E9A1E0C4E9A9}"/>
          </ac:spMkLst>
        </pc:spChg>
        <pc:spChg chg="add">
          <ac:chgData name="Maria Kathrine Mellander Mouritzen" userId="dc486301-5cd4-4103-8f0b-4bb1ebca6c80" providerId="ADAL" clId="{740FB10C-15D7-4A74-9AFC-FCA02B7BDE3D}" dt="2024-11-04T14:56:47.811" v="1197"/>
          <ac:spMkLst>
            <pc:docMk/>
            <pc:sldMk cId="1537109288" sldId="349"/>
            <ac:spMk id="20" creationId="{9FE20387-9A6C-D0CA-1627-45D2D3F5D713}"/>
          </ac:spMkLst>
        </pc:spChg>
      </pc:sldChg>
      <pc:sldChg chg="modSp add mod ord replId">
        <pc:chgData name="Maria Kathrine Mellander Mouritzen" userId="dc486301-5cd4-4103-8f0b-4bb1ebca6c80" providerId="ADAL" clId="{740FB10C-15D7-4A74-9AFC-FCA02B7BDE3D}" dt="2024-11-07T11:46:00.997" v="6727" actId="20577"/>
        <pc:sldMkLst>
          <pc:docMk/>
          <pc:sldMk cId="1160274456" sldId="350"/>
        </pc:sldMkLst>
        <pc:spChg chg="mod">
          <ac:chgData name="Maria Kathrine Mellander Mouritzen" userId="dc486301-5cd4-4103-8f0b-4bb1ebca6c80" providerId="ADAL" clId="{740FB10C-15D7-4A74-9AFC-FCA02B7BDE3D}" dt="2024-11-04T15:25:15.490" v="2382" actId="20577"/>
          <ac:spMkLst>
            <pc:docMk/>
            <pc:sldMk cId="1160274456" sldId="350"/>
            <ac:spMk id="3" creationId="{9C663B76-7A62-A866-E45B-92FC1F5F9182}"/>
          </ac:spMkLst>
        </pc:spChg>
        <pc:graphicFrameChg chg="mod modGraphic">
          <ac:chgData name="Maria Kathrine Mellander Mouritzen" userId="dc486301-5cd4-4103-8f0b-4bb1ebca6c80" providerId="ADAL" clId="{740FB10C-15D7-4A74-9AFC-FCA02B7BDE3D}" dt="2024-11-07T11:46:00.997" v="6727" actId="20577"/>
          <ac:graphicFrameMkLst>
            <pc:docMk/>
            <pc:sldMk cId="1160274456" sldId="350"/>
            <ac:graphicFrameMk id="4" creationId="{C595E64D-36FB-7F02-F5D3-2F1B0367906B}"/>
          </ac:graphicFrameMkLst>
        </pc:graphicFrameChg>
      </pc:sldChg>
      <pc:sldChg chg="modSp add mod ord">
        <pc:chgData name="Maria Kathrine Mellander Mouritzen" userId="dc486301-5cd4-4103-8f0b-4bb1ebca6c80" providerId="ADAL" clId="{740FB10C-15D7-4A74-9AFC-FCA02B7BDE3D}" dt="2024-11-04T15:24:43.926" v="2381" actId="1076"/>
        <pc:sldMkLst>
          <pc:docMk/>
          <pc:sldMk cId="2871866387" sldId="351"/>
        </pc:sldMkLst>
        <pc:spChg chg="mod">
          <ac:chgData name="Maria Kathrine Mellander Mouritzen" userId="dc486301-5cd4-4103-8f0b-4bb1ebca6c80" providerId="ADAL" clId="{740FB10C-15D7-4A74-9AFC-FCA02B7BDE3D}" dt="2024-11-04T15:24:43.926" v="2381" actId="1076"/>
          <ac:spMkLst>
            <pc:docMk/>
            <pc:sldMk cId="2871866387" sldId="351"/>
            <ac:spMk id="2" creationId="{91199867-51A9-B5ED-ECA8-12A9A0B9B83F}"/>
          </ac:spMkLst>
        </pc:spChg>
        <pc:spChg chg="mod">
          <ac:chgData name="Maria Kathrine Mellander Mouritzen" userId="dc486301-5cd4-4103-8f0b-4bb1ebca6c80" providerId="ADAL" clId="{740FB10C-15D7-4A74-9AFC-FCA02B7BDE3D}" dt="2024-11-04T15:24:41.495" v="2380" actId="1076"/>
          <ac:spMkLst>
            <pc:docMk/>
            <pc:sldMk cId="2871866387" sldId="351"/>
            <ac:spMk id="3" creationId="{845C90E4-975A-B042-B500-3FFEAC9AAC40}"/>
          </ac:spMkLst>
        </pc:spChg>
        <pc:spChg chg="mod">
          <ac:chgData name="Maria Kathrine Mellander Mouritzen" userId="dc486301-5cd4-4103-8f0b-4bb1ebca6c80" providerId="ADAL" clId="{740FB10C-15D7-4A74-9AFC-FCA02B7BDE3D}" dt="2024-11-04T15:24:35.994" v="2379" actId="1076"/>
          <ac:spMkLst>
            <pc:docMk/>
            <pc:sldMk cId="2871866387" sldId="351"/>
            <ac:spMk id="4" creationId="{3CFEB0DD-A945-931F-5D1C-A3F9DD7C8012}"/>
          </ac:spMkLst>
        </pc:spChg>
        <pc:spChg chg="mod">
          <ac:chgData name="Maria Kathrine Mellander Mouritzen" userId="dc486301-5cd4-4103-8f0b-4bb1ebca6c80" providerId="ADAL" clId="{740FB10C-15D7-4A74-9AFC-FCA02B7BDE3D}" dt="2024-11-04T15:24:35.994" v="2379" actId="1076"/>
          <ac:spMkLst>
            <pc:docMk/>
            <pc:sldMk cId="2871866387" sldId="351"/>
            <ac:spMk id="5" creationId="{332BD3C0-DB9F-BA62-BC62-53B1D9C35D50}"/>
          </ac:spMkLst>
        </pc:spChg>
      </pc:sldChg>
      <pc:sldChg chg="addSp modSp add mod ord">
        <pc:chgData name="Maria Kathrine Mellander Mouritzen" userId="dc486301-5cd4-4103-8f0b-4bb1ebca6c80" providerId="ADAL" clId="{740FB10C-15D7-4A74-9AFC-FCA02B7BDE3D}" dt="2024-11-07T11:46:17.875" v="6731" actId="20577"/>
        <pc:sldMkLst>
          <pc:docMk/>
          <pc:sldMk cId="3364636909" sldId="352"/>
        </pc:sldMkLst>
        <pc:spChg chg="mod">
          <ac:chgData name="Maria Kathrine Mellander Mouritzen" userId="dc486301-5cd4-4103-8f0b-4bb1ebca6c80" providerId="ADAL" clId="{740FB10C-15D7-4A74-9AFC-FCA02B7BDE3D}" dt="2024-11-07T11:46:17.875" v="6731" actId="20577"/>
          <ac:spMkLst>
            <pc:docMk/>
            <pc:sldMk cId="3364636909" sldId="352"/>
            <ac:spMk id="2" creationId="{91199867-51A9-B5ED-ECA8-12A9A0B9B83F}"/>
          </ac:spMkLst>
        </pc:spChg>
        <pc:spChg chg="mod">
          <ac:chgData name="Maria Kathrine Mellander Mouritzen" userId="dc486301-5cd4-4103-8f0b-4bb1ebca6c80" providerId="ADAL" clId="{740FB10C-15D7-4A74-9AFC-FCA02B7BDE3D}" dt="2024-11-04T15:14:26.415" v="1754" actId="1076"/>
          <ac:spMkLst>
            <pc:docMk/>
            <pc:sldMk cId="3364636909" sldId="352"/>
            <ac:spMk id="3" creationId="{845C90E4-975A-B042-B500-3FFEAC9AAC40}"/>
          </ac:spMkLst>
        </pc:spChg>
        <pc:spChg chg="mod">
          <ac:chgData name="Maria Kathrine Mellander Mouritzen" userId="dc486301-5cd4-4103-8f0b-4bb1ebca6c80" providerId="ADAL" clId="{740FB10C-15D7-4A74-9AFC-FCA02B7BDE3D}" dt="2024-11-04T15:14:07.672" v="1750" actId="1076"/>
          <ac:spMkLst>
            <pc:docMk/>
            <pc:sldMk cId="3364636909" sldId="352"/>
            <ac:spMk id="4" creationId="{3CFEB0DD-A945-931F-5D1C-A3F9DD7C8012}"/>
          </ac:spMkLst>
        </pc:spChg>
        <pc:spChg chg="mod">
          <ac:chgData name="Maria Kathrine Mellander Mouritzen" userId="dc486301-5cd4-4103-8f0b-4bb1ebca6c80" providerId="ADAL" clId="{740FB10C-15D7-4A74-9AFC-FCA02B7BDE3D}" dt="2024-11-04T15:14:07.672" v="1750" actId="1076"/>
          <ac:spMkLst>
            <pc:docMk/>
            <pc:sldMk cId="3364636909" sldId="352"/>
            <ac:spMk id="5" creationId="{332BD3C0-DB9F-BA62-BC62-53B1D9C35D50}"/>
          </ac:spMkLst>
        </pc:spChg>
        <pc:spChg chg="add">
          <ac:chgData name="Maria Kathrine Mellander Mouritzen" userId="dc486301-5cd4-4103-8f0b-4bb1ebca6c80" providerId="ADAL" clId="{740FB10C-15D7-4A74-9AFC-FCA02B7BDE3D}" dt="2024-11-04T15:04:13.845" v="1376"/>
          <ac:spMkLst>
            <pc:docMk/>
            <pc:sldMk cId="3364636909" sldId="352"/>
            <ac:spMk id="6" creationId="{5313D0E4-0119-08B3-7AB5-27D88E27A4CA}"/>
          </ac:spMkLst>
        </pc:spChg>
        <pc:spChg chg="add">
          <ac:chgData name="Maria Kathrine Mellander Mouritzen" userId="dc486301-5cd4-4103-8f0b-4bb1ebca6c80" providerId="ADAL" clId="{740FB10C-15D7-4A74-9AFC-FCA02B7BDE3D}" dt="2024-11-04T15:04:13.845" v="1376"/>
          <ac:spMkLst>
            <pc:docMk/>
            <pc:sldMk cId="3364636909" sldId="352"/>
            <ac:spMk id="7" creationId="{8C5EBDD8-B68C-A9CF-EA36-02C45D3A5859}"/>
          </ac:spMkLst>
        </pc:spChg>
        <pc:spChg chg="add">
          <ac:chgData name="Maria Kathrine Mellander Mouritzen" userId="dc486301-5cd4-4103-8f0b-4bb1ebca6c80" providerId="ADAL" clId="{740FB10C-15D7-4A74-9AFC-FCA02B7BDE3D}" dt="2024-11-04T15:04:13.845" v="1376"/>
          <ac:spMkLst>
            <pc:docMk/>
            <pc:sldMk cId="3364636909" sldId="352"/>
            <ac:spMk id="8" creationId="{2CB6BAD3-4464-EF0D-A437-3B8BEC8D8E32}"/>
          </ac:spMkLst>
        </pc:spChg>
        <pc:spChg chg="add">
          <ac:chgData name="Maria Kathrine Mellander Mouritzen" userId="dc486301-5cd4-4103-8f0b-4bb1ebca6c80" providerId="ADAL" clId="{740FB10C-15D7-4A74-9AFC-FCA02B7BDE3D}" dt="2024-11-04T15:04:13.845" v="1376"/>
          <ac:spMkLst>
            <pc:docMk/>
            <pc:sldMk cId="3364636909" sldId="352"/>
            <ac:spMk id="9" creationId="{A65F73A5-8709-AEE4-CA3F-07DFF9F5F0C4}"/>
          </ac:spMkLst>
        </pc:spChg>
        <pc:spChg chg="add">
          <ac:chgData name="Maria Kathrine Mellander Mouritzen" userId="dc486301-5cd4-4103-8f0b-4bb1ebca6c80" providerId="ADAL" clId="{740FB10C-15D7-4A74-9AFC-FCA02B7BDE3D}" dt="2024-11-04T15:04:13.845" v="1376"/>
          <ac:spMkLst>
            <pc:docMk/>
            <pc:sldMk cId="3364636909" sldId="352"/>
            <ac:spMk id="10" creationId="{74A6404D-05B2-6EB4-8142-0BBBD7D958D7}"/>
          </ac:spMkLst>
        </pc:spChg>
      </pc:sldChg>
      <pc:sldChg chg="addSp delSp modSp add mod">
        <pc:chgData name="Maria Kathrine Mellander Mouritzen" userId="dc486301-5cd4-4103-8f0b-4bb1ebca6c80" providerId="ADAL" clId="{740FB10C-15D7-4A74-9AFC-FCA02B7BDE3D}" dt="2024-11-06T10:56:13" v="4781" actId="255"/>
        <pc:sldMkLst>
          <pc:docMk/>
          <pc:sldMk cId="691184654" sldId="353"/>
        </pc:sldMkLst>
        <pc:spChg chg="mod">
          <ac:chgData name="Maria Kathrine Mellander Mouritzen" userId="dc486301-5cd4-4103-8f0b-4bb1ebca6c80" providerId="ADAL" clId="{740FB10C-15D7-4A74-9AFC-FCA02B7BDE3D}" dt="2024-11-05T14:29:56.376" v="3303" actId="20578"/>
          <ac:spMkLst>
            <pc:docMk/>
            <pc:sldMk cId="691184654" sldId="353"/>
            <ac:spMk id="2" creationId="{B647FD88-8E3A-6450-64FE-72A9F1A7F802}"/>
          </ac:spMkLst>
        </pc:spChg>
        <pc:spChg chg="add">
          <ac:chgData name="Maria Kathrine Mellander Mouritzen" userId="dc486301-5cd4-4103-8f0b-4bb1ebca6c80" providerId="ADAL" clId="{740FB10C-15D7-4A74-9AFC-FCA02B7BDE3D}" dt="2024-11-04T15:45:02.617" v="2635"/>
          <ac:spMkLst>
            <pc:docMk/>
            <pc:sldMk cId="691184654" sldId="353"/>
            <ac:spMk id="3" creationId="{138F5248-06B8-3196-4253-6B70F4CBE419}"/>
          </ac:spMkLst>
        </pc:spChg>
        <pc:spChg chg="mod">
          <ac:chgData name="Maria Kathrine Mellander Mouritzen" userId="dc486301-5cd4-4103-8f0b-4bb1ebca6c80" providerId="ADAL" clId="{740FB10C-15D7-4A74-9AFC-FCA02B7BDE3D}" dt="2024-11-04T15:26:08.324" v="2388" actId="20577"/>
          <ac:spMkLst>
            <pc:docMk/>
            <pc:sldMk cId="691184654" sldId="353"/>
            <ac:spMk id="4" creationId="{3CFEB0DD-A945-931F-5D1C-A3F9DD7C8012}"/>
          </ac:spMkLst>
        </pc:spChg>
        <pc:spChg chg="mod">
          <ac:chgData name="Maria Kathrine Mellander Mouritzen" userId="dc486301-5cd4-4103-8f0b-4bb1ebca6c80" providerId="ADAL" clId="{740FB10C-15D7-4A74-9AFC-FCA02B7BDE3D}" dt="2024-11-04T15:26:22.221" v="2394" actId="207"/>
          <ac:spMkLst>
            <pc:docMk/>
            <pc:sldMk cId="691184654" sldId="353"/>
            <ac:spMk id="5" creationId="{332BD3C0-DB9F-BA62-BC62-53B1D9C35D50}"/>
          </ac:spMkLst>
        </pc:spChg>
        <pc:spChg chg="add">
          <ac:chgData name="Maria Kathrine Mellander Mouritzen" userId="dc486301-5cd4-4103-8f0b-4bb1ebca6c80" providerId="ADAL" clId="{740FB10C-15D7-4A74-9AFC-FCA02B7BDE3D}" dt="2024-11-04T15:45:02.617" v="2635"/>
          <ac:spMkLst>
            <pc:docMk/>
            <pc:sldMk cId="691184654" sldId="353"/>
            <ac:spMk id="7" creationId="{4D4F9BDF-6849-C69C-83F6-1A27A8977A9A}"/>
          </ac:spMkLst>
        </pc:spChg>
        <pc:spChg chg="add">
          <ac:chgData name="Maria Kathrine Mellander Mouritzen" userId="dc486301-5cd4-4103-8f0b-4bb1ebca6c80" providerId="ADAL" clId="{740FB10C-15D7-4A74-9AFC-FCA02B7BDE3D}" dt="2024-11-04T15:45:02.617" v="2635"/>
          <ac:spMkLst>
            <pc:docMk/>
            <pc:sldMk cId="691184654" sldId="353"/>
            <ac:spMk id="8" creationId="{27AB0D97-FDC4-69AD-A125-33BA856DFE54}"/>
          </ac:spMkLst>
        </pc:spChg>
        <pc:spChg chg="add mod">
          <ac:chgData name="Maria Kathrine Mellander Mouritzen" userId="dc486301-5cd4-4103-8f0b-4bb1ebca6c80" providerId="ADAL" clId="{740FB10C-15D7-4A74-9AFC-FCA02B7BDE3D}" dt="2024-11-05T14:31:27.874" v="3316" actId="1076"/>
          <ac:spMkLst>
            <pc:docMk/>
            <pc:sldMk cId="691184654" sldId="353"/>
            <ac:spMk id="13" creationId="{5782DCE5-C901-15F0-5B17-12FA0B49892B}"/>
          </ac:spMkLst>
        </pc:spChg>
        <pc:spChg chg="add mod">
          <ac:chgData name="Maria Kathrine Mellander Mouritzen" userId="dc486301-5cd4-4103-8f0b-4bb1ebca6c80" providerId="ADAL" clId="{740FB10C-15D7-4A74-9AFC-FCA02B7BDE3D}" dt="2024-11-05T14:30:45.452" v="3307" actId="1076"/>
          <ac:spMkLst>
            <pc:docMk/>
            <pc:sldMk cId="691184654" sldId="353"/>
            <ac:spMk id="14" creationId="{3AAD12F8-6911-4AD6-13E3-16F6710490AA}"/>
          </ac:spMkLst>
        </pc:spChg>
        <pc:spChg chg="add del mod">
          <ac:chgData name="Maria Kathrine Mellander Mouritzen" userId="dc486301-5cd4-4103-8f0b-4bb1ebca6c80" providerId="ADAL" clId="{740FB10C-15D7-4A74-9AFC-FCA02B7BDE3D}" dt="2024-11-05T14:30:29.783" v="3306" actId="478"/>
          <ac:spMkLst>
            <pc:docMk/>
            <pc:sldMk cId="691184654" sldId="353"/>
            <ac:spMk id="15" creationId="{8BA9C26A-DB41-53AA-2F59-FDE5418D73E0}"/>
          </ac:spMkLst>
        </pc:spChg>
        <pc:spChg chg="add mod">
          <ac:chgData name="Maria Kathrine Mellander Mouritzen" userId="dc486301-5cd4-4103-8f0b-4bb1ebca6c80" providerId="ADAL" clId="{740FB10C-15D7-4A74-9AFC-FCA02B7BDE3D}" dt="2024-11-06T10:56:13" v="4781" actId="255"/>
          <ac:spMkLst>
            <pc:docMk/>
            <pc:sldMk cId="691184654" sldId="353"/>
            <ac:spMk id="16" creationId="{E91FC148-91FA-DB0F-8949-0406C466A5A1}"/>
          </ac:spMkLst>
        </pc:spChg>
        <pc:picChg chg="mod">
          <ac:chgData name="Maria Kathrine Mellander Mouritzen" userId="dc486301-5cd4-4103-8f0b-4bb1ebca6c80" providerId="ADAL" clId="{740FB10C-15D7-4A74-9AFC-FCA02B7BDE3D}" dt="2024-11-05T14:31:22.950" v="3315" actId="1076"/>
          <ac:picMkLst>
            <pc:docMk/>
            <pc:sldMk cId="691184654" sldId="353"/>
            <ac:picMk id="6" creationId="{87A47D07-EA8A-B276-C070-900932C5D7B8}"/>
          </ac:picMkLst>
        </pc:picChg>
        <pc:picChg chg="add del mod">
          <ac:chgData name="Maria Kathrine Mellander Mouritzen" userId="dc486301-5cd4-4103-8f0b-4bb1ebca6c80" providerId="ADAL" clId="{740FB10C-15D7-4A74-9AFC-FCA02B7BDE3D}" dt="2024-11-05T13:52:57.588" v="2668" actId="478"/>
          <ac:picMkLst>
            <pc:docMk/>
            <pc:sldMk cId="691184654" sldId="353"/>
            <ac:picMk id="10" creationId="{59285C68-E85B-3AFD-6914-1A9F980001A1}"/>
          </ac:picMkLst>
        </pc:picChg>
        <pc:picChg chg="add del mod">
          <ac:chgData name="Maria Kathrine Mellander Mouritzen" userId="dc486301-5cd4-4103-8f0b-4bb1ebca6c80" providerId="ADAL" clId="{740FB10C-15D7-4A74-9AFC-FCA02B7BDE3D}" dt="2024-11-05T13:52:56.630" v="2667" actId="478"/>
          <ac:picMkLst>
            <pc:docMk/>
            <pc:sldMk cId="691184654" sldId="353"/>
            <ac:picMk id="12" creationId="{E50A1E1A-C880-E1D9-DD4C-61E52728E419}"/>
          </ac:picMkLst>
        </pc:picChg>
      </pc:sldChg>
      <pc:sldChg chg="addSp delSp modSp add del mod ord">
        <pc:chgData name="Maria Kathrine Mellander Mouritzen" userId="dc486301-5cd4-4103-8f0b-4bb1ebca6c80" providerId="ADAL" clId="{740FB10C-15D7-4A74-9AFC-FCA02B7BDE3D}" dt="2024-11-04T15:16:35.726" v="1840" actId="47"/>
        <pc:sldMkLst>
          <pc:docMk/>
          <pc:sldMk cId="2671757447" sldId="353"/>
        </pc:sldMkLst>
        <pc:spChg chg="add mod">
          <ac:chgData name="Maria Kathrine Mellander Mouritzen" userId="dc486301-5cd4-4103-8f0b-4bb1ebca6c80" providerId="ADAL" clId="{740FB10C-15D7-4A74-9AFC-FCA02B7BDE3D}" dt="2024-11-04T15:16:26.625" v="1839" actId="20577"/>
          <ac:spMkLst>
            <pc:docMk/>
            <pc:sldMk cId="2671757447" sldId="353"/>
            <ac:spMk id="2" creationId="{8B3FC4F1-CC66-B198-D595-A266ADA16674}"/>
          </ac:spMkLst>
        </pc:spChg>
        <pc:spChg chg="mod">
          <ac:chgData name="Maria Kathrine Mellander Mouritzen" userId="dc486301-5cd4-4103-8f0b-4bb1ebca6c80" providerId="ADAL" clId="{740FB10C-15D7-4A74-9AFC-FCA02B7BDE3D}" dt="2024-11-04T15:16:05.600" v="1769" actId="20577"/>
          <ac:spMkLst>
            <pc:docMk/>
            <pc:sldMk cId="2671757447" sldId="353"/>
            <ac:spMk id="4" creationId="{3CFEB0DD-A945-931F-5D1C-A3F9DD7C8012}"/>
          </ac:spMkLst>
        </pc:spChg>
        <pc:graphicFrameChg chg="del">
          <ac:chgData name="Maria Kathrine Mellander Mouritzen" userId="dc486301-5cd4-4103-8f0b-4bb1ebca6c80" providerId="ADAL" clId="{740FB10C-15D7-4A74-9AFC-FCA02B7BDE3D}" dt="2024-11-04T15:16:07.963" v="1770" actId="478"/>
          <ac:graphicFrameMkLst>
            <pc:docMk/>
            <pc:sldMk cId="2671757447" sldId="353"/>
            <ac:graphicFrameMk id="11" creationId="{FD512098-CEDC-532C-ED0A-36A9A27D6593}"/>
          </ac:graphicFrameMkLst>
        </pc:graphicFrameChg>
      </pc:sldChg>
      <pc:sldChg chg="addSp modSp add mod replId">
        <pc:chgData name="Maria Kathrine Mellander Mouritzen" userId="dc486301-5cd4-4103-8f0b-4bb1ebca6c80" providerId="ADAL" clId="{740FB10C-15D7-4A74-9AFC-FCA02B7BDE3D}" dt="2024-11-06T10:55:21.821" v="4778" actId="1076"/>
        <pc:sldMkLst>
          <pc:docMk/>
          <pc:sldMk cId="3582773720" sldId="354"/>
        </pc:sldMkLst>
        <pc:spChg chg="add mod">
          <ac:chgData name="Maria Kathrine Mellander Mouritzen" userId="dc486301-5cd4-4103-8f0b-4bb1ebca6c80" providerId="ADAL" clId="{740FB10C-15D7-4A74-9AFC-FCA02B7BDE3D}" dt="2024-11-06T10:55:21.821" v="4778" actId="1076"/>
          <ac:spMkLst>
            <pc:docMk/>
            <pc:sldMk cId="3582773720" sldId="354"/>
            <ac:spMk id="2" creationId="{EC323CC5-159F-1FCD-D8AB-7EA82912D22C}"/>
          </ac:spMkLst>
        </pc:spChg>
        <pc:spChg chg="mod">
          <ac:chgData name="Maria Kathrine Mellander Mouritzen" userId="dc486301-5cd4-4103-8f0b-4bb1ebca6c80" providerId="ADAL" clId="{740FB10C-15D7-4A74-9AFC-FCA02B7BDE3D}" dt="2024-11-04T15:28:07.287" v="2406" actId="20577"/>
          <ac:spMkLst>
            <pc:docMk/>
            <pc:sldMk cId="3582773720" sldId="354"/>
            <ac:spMk id="4" creationId="{3CFEB0DD-A945-931F-5D1C-A3F9DD7C8012}"/>
          </ac:spMkLst>
        </pc:spChg>
        <pc:graphicFrameChg chg="mod modGraphic">
          <ac:chgData name="Maria Kathrine Mellander Mouritzen" userId="dc486301-5cd4-4103-8f0b-4bb1ebca6c80" providerId="ADAL" clId="{740FB10C-15D7-4A74-9AFC-FCA02B7BDE3D}" dt="2024-11-06T10:54:13.637" v="4722" actId="20577"/>
          <ac:graphicFrameMkLst>
            <pc:docMk/>
            <pc:sldMk cId="3582773720" sldId="354"/>
            <ac:graphicFrameMk id="11" creationId="{FD512098-CEDC-532C-ED0A-36A9A27D6593}"/>
          </ac:graphicFrameMkLst>
        </pc:graphicFrameChg>
      </pc:sldChg>
      <pc:sldChg chg="addSp modSp add mod replId">
        <pc:chgData name="Maria Kathrine Mellander Mouritzen" userId="dc486301-5cd4-4103-8f0b-4bb1ebca6c80" providerId="ADAL" clId="{740FB10C-15D7-4A74-9AFC-FCA02B7BDE3D}" dt="2024-11-05T14:32:13.174" v="3327" actId="20577"/>
        <pc:sldMkLst>
          <pc:docMk/>
          <pc:sldMk cId="3704042507" sldId="355"/>
        </pc:sldMkLst>
        <pc:spChg chg="mod">
          <ac:chgData name="Maria Kathrine Mellander Mouritzen" userId="dc486301-5cd4-4103-8f0b-4bb1ebca6c80" providerId="ADAL" clId="{740FB10C-15D7-4A74-9AFC-FCA02B7BDE3D}" dt="2024-11-04T15:43:31.455" v="2634" actId="20577"/>
          <ac:spMkLst>
            <pc:docMk/>
            <pc:sldMk cId="3704042507" sldId="355"/>
            <ac:spMk id="2" creationId="{91199867-51A9-B5ED-ECA8-12A9A0B9B83F}"/>
          </ac:spMkLst>
        </pc:spChg>
        <pc:spChg chg="mod">
          <ac:chgData name="Maria Kathrine Mellander Mouritzen" userId="dc486301-5cd4-4103-8f0b-4bb1ebca6c80" providerId="ADAL" clId="{740FB10C-15D7-4A74-9AFC-FCA02B7BDE3D}" dt="2024-11-05T14:32:13.174" v="3327" actId="20577"/>
          <ac:spMkLst>
            <pc:docMk/>
            <pc:sldMk cId="3704042507" sldId="355"/>
            <ac:spMk id="3" creationId="{845C90E4-975A-B042-B500-3FFEAC9AAC40}"/>
          </ac:spMkLst>
        </pc:spChg>
        <pc:spChg chg="mod">
          <ac:chgData name="Maria Kathrine Mellander Mouritzen" userId="dc486301-5cd4-4103-8f0b-4bb1ebca6c80" providerId="ADAL" clId="{740FB10C-15D7-4A74-9AFC-FCA02B7BDE3D}" dt="2024-11-04T15:47:18.609" v="2647" actId="20577"/>
          <ac:spMkLst>
            <pc:docMk/>
            <pc:sldMk cId="3704042507" sldId="355"/>
            <ac:spMk id="4" creationId="{3CFEB0DD-A945-931F-5D1C-A3F9DD7C8012}"/>
          </ac:spMkLst>
        </pc:spChg>
        <pc:spChg chg="mod">
          <ac:chgData name="Maria Kathrine Mellander Mouritzen" userId="dc486301-5cd4-4103-8f0b-4bb1ebca6c80" providerId="ADAL" clId="{740FB10C-15D7-4A74-9AFC-FCA02B7BDE3D}" dt="2024-11-04T15:41:10.603" v="2544" actId="20577"/>
          <ac:spMkLst>
            <pc:docMk/>
            <pc:sldMk cId="3704042507" sldId="355"/>
            <ac:spMk id="5" creationId="{332BD3C0-DB9F-BA62-BC62-53B1D9C35D50}"/>
          </ac:spMkLst>
        </pc:spChg>
        <pc:spChg chg="add">
          <ac:chgData name="Maria Kathrine Mellander Mouritzen" userId="dc486301-5cd4-4103-8f0b-4bb1ebca6c80" providerId="ADAL" clId="{740FB10C-15D7-4A74-9AFC-FCA02B7BDE3D}" dt="2024-11-04T15:38:35.833" v="2429"/>
          <ac:spMkLst>
            <pc:docMk/>
            <pc:sldMk cId="3704042507" sldId="355"/>
            <ac:spMk id="6" creationId="{10145F85-52AE-3D79-A29C-1FBDEA161569}"/>
          </ac:spMkLst>
        </pc:spChg>
      </pc:sldChg>
      <pc:sldChg chg="add del mod replId modShow">
        <pc:chgData name="Maria Kathrine Mellander Mouritzen" userId="dc486301-5cd4-4103-8f0b-4bb1ebca6c80" providerId="ADAL" clId="{740FB10C-15D7-4A74-9AFC-FCA02B7BDE3D}" dt="2024-11-06T15:36:42.881" v="6717" actId="47"/>
        <pc:sldMkLst>
          <pc:docMk/>
          <pc:sldMk cId="3739370067" sldId="356"/>
        </pc:sldMkLst>
      </pc:sldChg>
      <pc:sldChg chg="add del replId">
        <pc:chgData name="Maria Kathrine Mellander Mouritzen" userId="dc486301-5cd4-4103-8f0b-4bb1ebca6c80" providerId="ADAL" clId="{740FB10C-15D7-4A74-9AFC-FCA02B7BDE3D}" dt="2024-11-06T15:36:42.881" v="6717" actId="47"/>
        <pc:sldMkLst>
          <pc:docMk/>
          <pc:sldMk cId="4011954844" sldId="357"/>
        </pc:sldMkLst>
      </pc:sldChg>
      <pc:sldChg chg="modSp add mod ord">
        <pc:chgData name="Maria Kathrine Mellander Mouritzen" userId="dc486301-5cd4-4103-8f0b-4bb1ebca6c80" providerId="ADAL" clId="{740FB10C-15D7-4A74-9AFC-FCA02B7BDE3D}" dt="2024-11-04T15:42:38.140" v="2594" actId="20577"/>
        <pc:sldMkLst>
          <pc:docMk/>
          <pc:sldMk cId="2864699738" sldId="358"/>
        </pc:sldMkLst>
        <pc:spChg chg="mod">
          <ac:chgData name="Maria Kathrine Mellander Mouritzen" userId="dc486301-5cd4-4103-8f0b-4bb1ebca6c80" providerId="ADAL" clId="{740FB10C-15D7-4A74-9AFC-FCA02B7BDE3D}" dt="2024-11-04T15:42:38.140" v="2594" actId="20577"/>
          <ac:spMkLst>
            <pc:docMk/>
            <pc:sldMk cId="2864699738" sldId="358"/>
            <ac:spMk id="3" creationId="{9C663B76-7A62-A866-E45B-92FC1F5F9182}"/>
          </ac:spMkLst>
        </pc:spChg>
      </pc:sldChg>
      <pc:sldChg chg="modSp mod">
        <pc:chgData name="Maria Kathrine Mellander Mouritzen" userId="dc486301-5cd4-4103-8f0b-4bb1ebca6c80" providerId="ADAL" clId="{740FB10C-15D7-4A74-9AFC-FCA02B7BDE3D}" dt="2024-11-06T10:29:38.203" v="4505" actId="20577"/>
        <pc:sldMkLst>
          <pc:docMk/>
          <pc:sldMk cId="1539609827" sldId="359"/>
        </pc:sldMkLst>
        <pc:spChg chg="mod">
          <ac:chgData name="Maria Kathrine Mellander Mouritzen" userId="dc486301-5cd4-4103-8f0b-4bb1ebca6c80" providerId="ADAL" clId="{740FB10C-15D7-4A74-9AFC-FCA02B7BDE3D}" dt="2024-11-06T10:29:38.203" v="4505" actId="20577"/>
          <ac:spMkLst>
            <pc:docMk/>
            <pc:sldMk cId="1539609827" sldId="359"/>
            <ac:spMk id="2" creationId="{B647FD88-8E3A-6450-64FE-72A9F1A7F802}"/>
          </ac:spMkLst>
        </pc:spChg>
        <pc:spChg chg="mod">
          <ac:chgData name="Maria Kathrine Mellander Mouritzen" userId="dc486301-5cd4-4103-8f0b-4bb1ebca6c80" providerId="ADAL" clId="{740FB10C-15D7-4A74-9AFC-FCA02B7BDE3D}" dt="2024-11-05T14:35:23.012" v="3349" actId="20577"/>
          <ac:spMkLst>
            <pc:docMk/>
            <pc:sldMk cId="1539609827" sldId="359"/>
            <ac:spMk id="4" creationId="{3CFEB0DD-A945-931F-5D1C-A3F9DD7C8012}"/>
          </ac:spMkLst>
        </pc:spChg>
        <pc:spChg chg="mod">
          <ac:chgData name="Maria Kathrine Mellander Mouritzen" userId="dc486301-5cd4-4103-8f0b-4bb1ebca6c80" providerId="ADAL" clId="{740FB10C-15D7-4A74-9AFC-FCA02B7BDE3D}" dt="2024-11-05T14:35:39.069" v="3357" actId="207"/>
          <ac:spMkLst>
            <pc:docMk/>
            <pc:sldMk cId="1539609827" sldId="359"/>
            <ac:spMk id="5" creationId="{332BD3C0-DB9F-BA62-BC62-53B1D9C35D50}"/>
          </ac:spMkLst>
        </pc:spChg>
      </pc:sldChg>
      <pc:sldChg chg="addSp modSp mod">
        <pc:chgData name="Maria Kathrine Mellander Mouritzen" userId="dc486301-5cd4-4103-8f0b-4bb1ebca6c80" providerId="ADAL" clId="{740FB10C-15D7-4A74-9AFC-FCA02B7BDE3D}" dt="2024-11-06T10:58:07.743" v="4807" actId="1076"/>
        <pc:sldMkLst>
          <pc:docMk/>
          <pc:sldMk cId="1385642866" sldId="360"/>
        </pc:sldMkLst>
        <pc:spChg chg="add mod">
          <ac:chgData name="Maria Kathrine Mellander Mouritzen" userId="dc486301-5cd4-4103-8f0b-4bb1ebca6c80" providerId="ADAL" clId="{740FB10C-15D7-4A74-9AFC-FCA02B7BDE3D}" dt="2024-11-06T10:58:07.743" v="4807" actId="1076"/>
          <ac:spMkLst>
            <pc:docMk/>
            <pc:sldMk cId="1385642866" sldId="360"/>
            <ac:spMk id="2" creationId="{39EF89BB-B466-56C6-61F4-DAE5980BA9FC}"/>
          </ac:spMkLst>
        </pc:spChg>
        <pc:spChg chg="mod">
          <ac:chgData name="Maria Kathrine Mellander Mouritzen" userId="dc486301-5cd4-4103-8f0b-4bb1ebca6c80" providerId="ADAL" clId="{740FB10C-15D7-4A74-9AFC-FCA02B7BDE3D}" dt="2024-11-06T10:07:06.165" v="3366" actId="20577"/>
          <ac:spMkLst>
            <pc:docMk/>
            <pc:sldMk cId="1385642866" sldId="360"/>
            <ac:spMk id="4" creationId="{3CFEB0DD-A945-931F-5D1C-A3F9DD7C8012}"/>
          </ac:spMkLst>
        </pc:spChg>
        <pc:graphicFrameChg chg="mod modGraphic">
          <ac:chgData name="Maria Kathrine Mellander Mouritzen" userId="dc486301-5cd4-4103-8f0b-4bb1ebca6c80" providerId="ADAL" clId="{740FB10C-15D7-4A74-9AFC-FCA02B7BDE3D}" dt="2024-11-06T10:56:45.222" v="4788" actId="20577"/>
          <ac:graphicFrameMkLst>
            <pc:docMk/>
            <pc:sldMk cId="1385642866" sldId="360"/>
            <ac:graphicFrameMk id="11" creationId="{FD512098-CEDC-532C-ED0A-36A9A27D6593}"/>
          </ac:graphicFrameMkLst>
        </pc:graphicFrameChg>
      </pc:sldChg>
      <pc:sldChg chg="addSp modSp mod">
        <pc:chgData name="Maria Kathrine Mellander Mouritzen" userId="dc486301-5cd4-4103-8f0b-4bb1ebca6c80" providerId="ADAL" clId="{740FB10C-15D7-4A74-9AFC-FCA02B7BDE3D}" dt="2024-11-06T11:01:11.846" v="4862" actId="1076"/>
        <pc:sldMkLst>
          <pc:docMk/>
          <pc:sldMk cId="480006841" sldId="361"/>
        </pc:sldMkLst>
        <pc:spChg chg="mod">
          <ac:chgData name="Maria Kathrine Mellander Mouritzen" userId="dc486301-5cd4-4103-8f0b-4bb1ebca6c80" providerId="ADAL" clId="{740FB10C-15D7-4A74-9AFC-FCA02B7BDE3D}" dt="2024-11-06T10:33:24.878" v="4593" actId="255"/>
          <ac:spMkLst>
            <pc:docMk/>
            <pc:sldMk cId="480006841" sldId="361"/>
            <ac:spMk id="2" creationId="{91199867-51A9-B5ED-ECA8-12A9A0B9B83F}"/>
          </ac:spMkLst>
        </pc:spChg>
        <pc:spChg chg="mod">
          <ac:chgData name="Maria Kathrine Mellander Mouritzen" userId="dc486301-5cd4-4103-8f0b-4bb1ebca6c80" providerId="ADAL" clId="{740FB10C-15D7-4A74-9AFC-FCA02B7BDE3D}" dt="2024-11-06T11:00:26.550" v="4855" actId="20577"/>
          <ac:spMkLst>
            <pc:docMk/>
            <pc:sldMk cId="480006841" sldId="361"/>
            <ac:spMk id="3" creationId="{845C90E4-975A-B042-B500-3FFEAC9AAC40}"/>
          </ac:spMkLst>
        </pc:spChg>
        <pc:spChg chg="mod">
          <ac:chgData name="Maria Kathrine Mellander Mouritzen" userId="dc486301-5cd4-4103-8f0b-4bb1ebca6c80" providerId="ADAL" clId="{740FB10C-15D7-4A74-9AFC-FCA02B7BDE3D}" dt="2024-11-06T10:23:45.146" v="3893" actId="20577"/>
          <ac:spMkLst>
            <pc:docMk/>
            <pc:sldMk cId="480006841" sldId="361"/>
            <ac:spMk id="4" creationId="{3CFEB0DD-A945-931F-5D1C-A3F9DD7C8012}"/>
          </ac:spMkLst>
        </pc:spChg>
        <pc:spChg chg="mod">
          <ac:chgData name="Maria Kathrine Mellander Mouritzen" userId="dc486301-5cd4-4103-8f0b-4bb1ebca6c80" providerId="ADAL" clId="{740FB10C-15D7-4A74-9AFC-FCA02B7BDE3D}" dt="2024-11-06T10:30:17.825" v="4570" actId="20577"/>
          <ac:spMkLst>
            <pc:docMk/>
            <pc:sldMk cId="480006841" sldId="361"/>
            <ac:spMk id="5" creationId="{332BD3C0-DB9F-BA62-BC62-53B1D9C35D50}"/>
          </ac:spMkLst>
        </pc:spChg>
        <pc:spChg chg="add mod">
          <ac:chgData name="Maria Kathrine Mellander Mouritzen" userId="dc486301-5cd4-4103-8f0b-4bb1ebca6c80" providerId="ADAL" clId="{740FB10C-15D7-4A74-9AFC-FCA02B7BDE3D}" dt="2024-11-06T11:01:11.846" v="4862" actId="1076"/>
          <ac:spMkLst>
            <pc:docMk/>
            <pc:sldMk cId="480006841" sldId="361"/>
            <ac:spMk id="6" creationId="{5254684A-150E-9450-5C4F-D67C7FF15CBD}"/>
          </ac:spMkLst>
        </pc:spChg>
      </pc:sldChg>
      <pc:sldChg chg="addSp modSp add mod ord">
        <pc:chgData name="Maria Kathrine Mellander Mouritzen" userId="dc486301-5cd4-4103-8f0b-4bb1ebca6c80" providerId="ADAL" clId="{740FB10C-15D7-4A74-9AFC-FCA02B7BDE3D}" dt="2024-11-06T11:04:58.296" v="4910" actId="20577"/>
        <pc:sldMkLst>
          <pc:docMk/>
          <pc:sldMk cId="2679331806" sldId="362"/>
        </pc:sldMkLst>
        <pc:spChg chg="mod">
          <ac:chgData name="Maria Kathrine Mellander Mouritzen" userId="dc486301-5cd4-4103-8f0b-4bb1ebca6c80" providerId="ADAL" clId="{740FB10C-15D7-4A74-9AFC-FCA02B7BDE3D}" dt="2024-11-06T11:04:58.296" v="4910" actId="20577"/>
          <ac:spMkLst>
            <pc:docMk/>
            <pc:sldMk cId="2679331806" sldId="362"/>
            <ac:spMk id="2" creationId="{B647FD88-8E3A-6450-64FE-72A9F1A7F802}"/>
          </ac:spMkLst>
        </pc:spChg>
        <pc:spChg chg="add mod">
          <ac:chgData name="Maria Kathrine Mellander Mouritzen" userId="dc486301-5cd4-4103-8f0b-4bb1ebca6c80" providerId="ADAL" clId="{740FB10C-15D7-4A74-9AFC-FCA02B7BDE3D}" dt="2024-11-06T11:03:49.657" v="4877" actId="1076"/>
          <ac:spMkLst>
            <pc:docMk/>
            <pc:sldMk cId="2679331806" sldId="362"/>
            <ac:spMk id="3" creationId="{D6056C9B-77EF-943D-85BE-AF53843DFCCD}"/>
          </ac:spMkLst>
        </pc:spChg>
        <pc:spChg chg="mod">
          <ac:chgData name="Maria Kathrine Mellander Mouritzen" userId="dc486301-5cd4-4103-8f0b-4bb1ebca6c80" providerId="ADAL" clId="{740FB10C-15D7-4A74-9AFC-FCA02B7BDE3D}" dt="2024-11-06T11:02:57.431" v="4869" actId="20577"/>
          <ac:spMkLst>
            <pc:docMk/>
            <pc:sldMk cId="2679331806" sldId="362"/>
            <ac:spMk id="4" creationId="{3CFEB0DD-A945-931F-5D1C-A3F9DD7C8012}"/>
          </ac:spMkLst>
        </pc:spChg>
        <pc:spChg chg="mod">
          <ac:chgData name="Maria Kathrine Mellander Mouritzen" userId="dc486301-5cd4-4103-8f0b-4bb1ebca6c80" providerId="ADAL" clId="{740FB10C-15D7-4A74-9AFC-FCA02B7BDE3D}" dt="2024-11-06T11:03:24.360" v="4875" actId="207"/>
          <ac:spMkLst>
            <pc:docMk/>
            <pc:sldMk cId="2679331806" sldId="362"/>
            <ac:spMk id="5" creationId="{332BD3C0-DB9F-BA62-BC62-53B1D9C35D50}"/>
          </ac:spMkLst>
        </pc:spChg>
      </pc:sldChg>
      <pc:sldChg chg="modSp add del mod ord replId">
        <pc:chgData name="Maria Kathrine Mellander Mouritzen" userId="dc486301-5cd4-4103-8f0b-4bb1ebca6c80" providerId="ADAL" clId="{740FB10C-15D7-4A74-9AFC-FCA02B7BDE3D}" dt="2024-11-06T14:15:41.448" v="5003" actId="47"/>
        <pc:sldMkLst>
          <pc:docMk/>
          <pc:sldMk cId="668412721" sldId="363"/>
        </pc:sldMkLst>
        <pc:spChg chg="mod">
          <ac:chgData name="Maria Kathrine Mellander Mouritzen" userId="dc486301-5cd4-4103-8f0b-4bb1ebca6c80" providerId="ADAL" clId="{740FB10C-15D7-4A74-9AFC-FCA02B7BDE3D}" dt="2024-11-06T11:02:50.584" v="4867" actId="20577"/>
          <ac:spMkLst>
            <pc:docMk/>
            <pc:sldMk cId="668412721" sldId="363"/>
            <ac:spMk id="4" creationId="{3CFEB0DD-A945-931F-5D1C-A3F9DD7C8012}"/>
          </ac:spMkLst>
        </pc:spChg>
        <pc:graphicFrameChg chg="modGraphic">
          <ac:chgData name="Maria Kathrine Mellander Mouritzen" userId="dc486301-5cd4-4103-8f0b-4bb1ebca6c80" providerId="ADAL" clId="{740FB10C-15D7-4A74-9AFC-FCA02B7BDE3D}" dt="2024-11-06T11:07:30.940" v="4911" actId="13926"/>
          <ac:graphicFrameMkLst>
            <pc:docMk/>
            <pc:sldMk cId="668412721" sldId="363"/>
            <ac:graphicFrameMk id="11" creationId="{FD512098-CEDC-532C-ED0A-36A9A27D6593}"/>
          </ac:graphicFrameMkLst>
        </pc:graphicFrameChg>
      </pc:sldChg>
      <pc:sldChg chg="modSp add mod ord">
        <pc:chgData name="Maria Kathrine Mellander Mouritzen" userId="dc486301-5cd4-4103-8f0b-4bb1ebca6c80" providerId="ADAL" clId="{740FB10C-15D7-4A74-9AFC-FCA02B7BDE3D}" dt="2024-11-06T14:15:20.475" v="5002" actId="20577"/>
        <pc:sldMkLst>
          <pc:docMk/>
          <pc:sldMk cId="1838764567" sldId="364"/>
        </pc:sldMkLst>
        <pc:spChg chg="mod">
          <ac:chgData name="Maria Kathrine Mellander Mouritzen" userId="dc486301-5cd4-4103-8f0b-4bb1ebca6c80" providerId="ADAL" clId="{740FB10C-15D7-4A74-9AFC-FCA02B7BDE3D}" dt="2024-11-06T11:08:38.981" v="4925" actId="12"/>
          <ac:spMkLst>
            <pc:docMk/>
            <pc:sldMk cId="1838764567" sldId="364"/>
            <ac:spMk id="2" creationId="{91199867-51A9-B5ED-ECA8-12A9A0B9B83F}"/>
          </ac:spMkLst>
        </pc:spChg>
        <pc:spChg chg="mod">
          <ac:chgData name="Maria Kathrine Mellander Mouritzen" userId="dc486301-5cd4-4103-8f0b-4bb1ebca6c80" providerId="ADAL" clId="{740FB10C-15D7-4A74-9AFC-FCA02B7BDE3D}" dt="2024-11-06T14:15:06.594" v="5001" actId="20577"/>
          <ac:spMkLst>
            <pc:docMk/>
            <pc:sldMk cId="1838764567" sldId="364"/>
            <ac:spMk id="3" creationId="{845C90E4-975A-B042-B500-3FFEAC9AAC40}"/>
          </ac:spMkLst>
        </pc:spChg>
        <pc:spChg chg="mod">
          <ac:chgData name="Maria Kathrine Mellander Mouritzen" userId="dc486301-5cd4-4103-8f0b-4bb1ebca6c80" providerId="ADAL" clId="{740FB10C-15D7-4A74-9AFC-FCA02B7BDE3D}" dt="2024-11-06T11:07:56.910" v="4916" actId="20577"/>
          <ac:spMkLst>
            <pc:docMk/>
            <pc:sldMk cId="1838764567" sldId="364"/>
            <ac:spMk id="4" creationId="{3CFEB0DD-A945-931F-5D1C-A3F9DD7C8012}"/>
          </ac:spMkLst>
        </pc:spChg>
        <pc:spChg chg="mod">
          <ac:chgData name="Maria Kathrine Mellander Mouritzen" userId="dc486301-5cd4-4103-8f0b-4bb1ebca6c80" providerId="ADAL" clId="{740FB10C-15D7-4A74-9AFC-FCA02B7BDE3D}" dt="2024-11-06T14:15:20.475" v="5002" actId="20577"/>
          <ac:spMkLst>
            <pc:docMk/>
            <pc:sldMk cId="1838764567" sldId="364"/>
            <ac:spMk id="5" creationId="{332BD3C0-DB9F-BA62-BC62-53B1D9C35D50}"/>
          </ac:spMkLst>
        </pc:spChg>
      </pc:sldChg>
      <pc:sldChg chg="modSp add mod">
        <pc:chgData name="Maria Kathrine Mellander Mouritzen" userId="dc486301-5cd4-4103-8f0b-4bb1ebca6c80" providerId="ADAL" clId="{740FB10C-15D7-4A74-9AFC-FCA02B7BDE3D}" dt="2024-11-06T14:33:05.897" v="5972" actId="20577"/>
        <pc:sldMkLst>
          <pc:docMk/>
          <pc:sldMk cId="977898993" sldId="365"/>
        </pc:sldMkLst>
        <pc:spChg chg="mod">
          <ac:chgData name="Maria Kathrine Mellander Mouritzen" userId="dc486301-5cd4-4103-8f0b-4bb1ebca6c80" providerId="ADAL" clId="{740FB10C-15D7-4A74-9AFC-FCA02B7BDE3D}" dt="2024-11-06T14:33:05.897" v="5972" actId="20577"/>
          <ac:spMkLst>
            <pc:docMk/>
            <pc:sldMk cId="977898993" sldId="365"/>
            <ac:spMk id="2" creationId="{91199867-51A9-B5ED-ECA8-12A9A0B9B83F}"/>
          </ac:spMkLst>
        </pc:spChg>
        <pc:spChg chg="mod">
          <ac:chgData name="Maria Kathrine Mellander Mouritzen" userId="dc486301-5cd4-4103-8f0b-4bb1ebca6c80" providerId="ADAL" clId="{740FB10C-15D7-4A74-9AFC-FCA02B7BDE3D}" dt="2024-11-06T14:24:31.004" v="5243" actId="20577"/>
          <ac:spMkLst>
            <pc:docMk/>
            <pc:sldMk cId="977898993" sldId="365"/>
            <ac:spMk id="3" creationId="{845C90E4-975A-B042-B500-3FFEAC9AAC40}"/>
          </ac:spMkLst>
        </pc:spChg>
        <pc:spChg chg="mod">
          <ac:chgData name="Maria Kathrine Mellander Mouritzen" userId="dc486301-5cd4-4103-8f0b-4bb1ebca6c80" providerId="ADAL" clId="{740FB10C-15D7-4A74-9AFC-FCA02B7BDE3D}" dt="2024-11-06T14:16:03.474" v="5036" actId="20577"/>
          <ac:spMkLst>
            <pc:docMk/>
            <pc:sldMk cId="977898993" sldId="365"/>
            <ac:spMk id="5" creationId="{332BD3C0-DB9F-BA62-BC62-53B1D9C35D50}"/>
          </ac:spMkLst>
        </pc:spChg>
      </pc:sldChg>
      <pc:sldChg chg="addSp delSp modSp add mod ord">
        <pc:chgData name="Maria Kathrine Mellander Mouritzen" userId="dc486301-5cd4-4103-8f0b-4bb1ebca6c80" providerId="ADAL" clId="{740FB10C-15D7-4A74-9AFC-FCA02B7BDE3D}" dt="2024-11-06T14:34:45.709" v="5992" actId="255"/>
        <pc:sldMkLst>
          <pc:docMk/>
          <pc:sldMk cId="3932493570" sldId="366"/>
        </pc:sldMkLst>
        <pc:spChg chg="add del mod">
          <ac:chgData name="Maria Kathrine Mellander Mouritzen" userId="dc486301-5cd4-4103-8f0b-4bb1ebca6c80" providerId="ADAL" clId="{740FB10C-15D7-4A74-9AFC-FCA02B7BDE3D}" dt="2024-11-06T14:34:45.709" v="5992" actId="255"/>
          <ac:spMkLst>
            <pc:docMk/>
            <pc:sldMk cId="3932493570" sldId="366"/>
            <ac:spMk id="2" creationId="{91199867-51A9-B5ED-ECA8-12A9A0B9B83F}"/>
          </ac:spMkLst>
        </pc:spChg>
        <pc:spChg chg="mod">
          <ac:chgData name="Maria Kathrine Mellander Mouritzen" userId="dc486301-5cd4-4103-8f0b-4bb1ebca6c80" providerId="ADAL" clId="{740FB10C-15D7-4A74-9AFC-FCA02B7BDE3D}" dt="2024-11-06T14:34:22.171" v="5988" actId="255"/>
          <ac:spMkLst>
            <pc:docMk/>
            <pc:sldMk cId="3932493570" sldId="366"/>
            <ac:spMk id="3" creationId="{845C90E4-975A-B042-B500-3FFEAC9AAC40}"/>
          </ac:spMkLst>
        </pc:spChg>
        <pc:spChg chg="mod">
          <ac:chgData name="Maria Kathrine Mellander Mouritzen" userId="dc486301-5cd4-4103-8f0b-4bb1ebca6c80" providerId="ADAL" clId="{740FB10C-15D7-4A74-9AFC-FCA02B7BDE3D}" dt="2024-11-06T14:24:40.381" v="5246" actId="20577"/>
          <ac:spMkLst>
            <pc:docMk/>
            <pc:sldMk cId="3932493570" sldId="366"/>
            <ac:spMk id="5" creationId="{332BD3C0-DB9F-BA62-BC62-53B1D9C35D50}"/>
          </ac:spMkLst>
        </pc:spChg>
      </pc:sldChg>
      <pc:sldChg chg="add ord">
        <pc:chgData name="Maria Kathrine Mellander Mouritzen" userId="dc486301-5cd4-4103-8f0b-4bb1ebca6c80" providerId="ADAL" clId="{740FB10C-15D7-4A74-9AFC-FCA02B7BDE3D}" dt="2024-11-06T14:31:17.653" v="5806"/>
        <pc:sldMkLst>
          <pc:docMk/>
          <pc:sldMk cId="3666647141" sldId="367"/>
        </pc:sldMkLst>
      </pc:sldChg>
      <pc:sldChg chg="add ord">
        <pc:chgData name="Maria Kathrine Mellander Mouritzen" userId="dc486301-5cd4-4103-8f0b-4bb1ebca6c80" providerId="ADAL" clId="{740FB10C-15D7-4A74-9AFC-FCA02B7BDE3D}" dt="2024-11-06T14:32:44.779" v="5969"/>
        <pc:sldMkLst>
          <pc:docMk/>
          <pc:sldMk cId="3763368535" sldId="368"/>
        </pc:sldMkLst>
      </pc:sldChg>
      <pc:sldChg chg="modSp add mod">
        <pc:chgData name="Maria Kathrine Mellander Mouritzen" userId="dc486301-5cd4-4103-8f0b-4bb1ebca6c80" providerId="ADAL" clId="{740FB10C-15D7-4A74-9AFC-FCA02B7BDE3D}" dt="2024-11-06T15:09:59.460" v="6243" actId="12"/>
        <pc:sldMkLst>
          <pc:docMk/>
          <pc:sldMk cId="284840373" sldId="369"/>
        </pc:sldMkLst>
        <pc:spChg chg="mod">
          <ac:chgData name="Maria Kathrine Mellander Mouritzen" userId="dc486301-5cd4-4103-8f0b-4bb1ebca6c80" providerId="ADAL" clId="{740FB10C-15D7-4A74-9AFC-FCA02B7BDE3D}" dt="2024-11-06T15:09:59.460" v="6243" actId="12"/>
          <ac:spMkLst>
            <pc:docMk/>
            <pc:sldMk cId="284840373" sldId="369"/>
            <ac:spMk id="2" creationId="{91199867-51A9-B5ED-ECA8-12A9A0B9B83F}"/>
          </ac:spMkLst>
        </pc:spChg>
        <pc:spChg chg="mod">
          <ac:chgData name="Maria Kathrine Mellander Mouritzen" userId="dc486301-5cd4-4103-8f0b-4bb1ebca6c80" providerId="ADAL" clId="{740FB10C-15D7-4A74-9AFC-FCA02B7BDE3D}" dt="2024-11-06T15:04:13.071" v="6062" actId="20577"/>
          <ac:spMkLst>
            <pc:docMk/>
            <pc:sldMk cId="284840373" sldId="369"/>
            <ac:spMk id="3" creationId="{845C90E4-975A-B042-B500-3FFEAC9AAC40}"/>
          </ac:spMkLst>
        </pc:spChg>
        <pc:spChg chg="mod">
          <ac:chgData name="Maria Kathrine Mellander Mouritzen" userId="dc486301-5cd4-4103-8f0b-4bb1ebca6c80" providerId="ADAL" clId="{740FB10C-15D7-4A74-9AFC-FCA02B7BDE3D}" dt="2024-11-06T15:02:33.972" v="5995" actId="20577"/>
          <ac:spMkLst>
            <pc:docMk/>
            <pc:sldMk cId="284840373" sldId="369"/>
            <ac:spMk id="5" creationId="{332BD3C0-DB9F-BA62-BC62-53B1D9C35D50}"/>
          </ac:spMkLst>
        </pc:spChg>
      </pc:sldChg>
      <pc:sldChg chg="modSp add mod ord">
        <pc:chgData name="Maria Kathrine Mellander Mouritzen" userId="dc486301-5cd4-4103-8f0b-4bb1ebca6c80" providerId="ADAL" clId="{740FB10C-15D7-4A74-9AFC-FCA02B7BDE3D}" dt="2024-11-06T15:09:33.964" v="6239" actId="1076"/>
        <pc:sldMkLst>
          <pc:docMk/>
          <pc:sldMk cId="2797893006" sldId="370"/>
        </pc:sldMkLst>
        <pc:spChg chg="mod">
          <ac:chgData name="Maria Kathrine Mellander Mouritzen" userId="dc486301-5cd4-4103-8f0b-4bb1ebca6c80" providerId="ADAL" clId="{740FB10C-15D7-4A74-9AFC-FCA02B7BDE3D}" dt="2024-11-06T15:09:03.654" v="6229" actId="20577"/>
          <ac:spMkLst>
            <pc:docMk/>
            <pc:sldMk cId="2797893006" sldId="370"/>
            <ac:spMk id="3" creationId="{9C663B76-7A62-A866-E45B-92FC1F5F9182}"/>
          </ac:spMkLst>
        </pc:spChg>
        <pc:graphicFrameChg chg="mod modGraphic">
          <ac:chgData name="Maria Kathrine Mellander Mouritzen" userId="dc486301-5cd4-4103-8f0b-4bb1ebca6c80" providerId="ADAL" clId="{740FB10C-15D7-4A74-9AFC-FCA02B7BDE3D}" dt="2024-11-06T15:09:33.964" v="6239" actId="1076"/>
          <ac:graphicFrameMkLst>
            <pc:docMk/>
            <pc:sldMk cId="2797893006" sldId="370"/>
            <ac:graphicFrameMk id="4" creationId="{C595E64D-36FB-7F02-F5D3-2F1B0367906B}"/>
          </ac:graphicFrameMkLst>
        </pc:graphicFrameChg>
      </pc:sldChg>
      <pc:sldChg chg="modSp add mod">
        <pc:chgData name="Maria Kathrine Mellander Mouritzen" userId="dc486301-5cd4-4103-8f0b-4bb1ebca6c80" providerId="ADAL" clId="{740FB10C-15D7-4A74-9AFC-FCA02B7BDE3D}" dt="2024-11-06T15:14:44.057" v="6557" actId="20577"/>
        <pc:sldMkLst>
          <pc:docMk/>
          <pc:sldMk cId="3764659507" sldId="371"/>
        </pc:sldMkLst>
        <pc:spChg chg="mod">
          <ac:chgData name="Maria Kathrine Mellander Mouritzen" userId="dc486301-5cd4-4103-8f0b-4bb1ebca6c80" providerId="ADAL" clId="{740FB10C-15D7-4A74-9AFC-FCA02B7BDE3D}" dt="2024-11-06T15:14:13.694" v="6457" actId="255"/>
          <ac:spMkLst>
            <pc:docMk/>
            <pc:sldMk cId="3764659507" sldId="371"/>
            <ac:spMk id="2" creationId="{91199867-51A9-B5ED-ECA8-12A9A0B9B83F}"/>
          </ac:spMkLst>
        </pc:spChg>
        <pc:spChg chg="mod">
          <ac:chgData name="Maria Kathrine Mellander Mouritzen" userId="dc486301-5cd4-4103-8f0b-4bb1ebca6c80" providerId="ADAL" clId="{740FB10C-15D7-4A74-9AFC-FCA02B7BDE3D}" dt="2024-11-06T15:14:44.057" v="6557" actId="20577"/>
          <ac:spMkLst>
            <pc:docMk/>
            <pc:sldMk cId="3764659507" sldId="371"/>
            <ac:spMk id="3" creationId="{845C90E4-975A-B042-B500-3FFEAC9AAC40}"/>
          </ac:spMkLst>
        </pc:spChg>
        <pc:spChg chg="mod">
          <ac:chgData name="Maria Kathrine Mellander Mouritzen" userId="dc486301-5cd4-4103-8f0b-4bb1ebca6c80" providerId="ADAL" clId="{740FB10C-15D7-4A74-9AFC-FCA02B7BDE3D}" dt="2024-11-06T15:10:05.591" v="6245" actId="20577"/>
          <ac:spMkLst>
            <pc:docMk/>
            <pc:sldMk cId="3764659507" sldId="371"/>
            <ac:spMk id="5" creationId="{332BD3C0-DB9F-BA62-BC62-53B1D9C35D50}"/>
          </ac:spMkLst>
        </pc:spChg>
      </pc:sldChg>
      <pc:sldChg chg="add del">
        <pc:chgData name="Maria Kathrine Mellander Mouritzen" userId="dc486301-5cd4-4103-8f0b-4bb1ebca6c80" providerId="ADAL" clId="{740FB10C-15D7-4A74-9AFC-FCA02B7BDE3D}" dt="2024-11-06T15:15:31.677" v="6559" actId="47"/>
        <pc:sldMkLst>
          <pc:docMk/>
          <pc:sldMk cId="1878511512"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AFE71-82D7-4344-B994-90777013D6ED}" type="datetimeFigureOut">
              <a:rPr lang="da-DK" smtClean="0"/>
              <a:t>04-11-2024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84964-A06A-42BF-BAB4-F8CF0206AE7B}" type="slidenum">
              <a:rPr lang="da-DK" smtClean="0"/>
              <a:t>‹nr.›</a:t>
            </a:fld>
            <a:endParaRPr lang="da-DK"/>
          </a:p>
        </p:txBody>
      </p:sp>
    </p:spTree>
    <p:extLst>
      <p:ext uri="{BB962C8B-B14F-4D97-AF65-F5344CB8AC3E}">
        <p14:creationId xmlns:p14="http://schemas.microsoft.com/office/powerpoint/2010/main" val="191508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1126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3110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0761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4718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556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5843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4213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6704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72748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4519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25134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9417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03719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21008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32397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42722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433244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44861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45323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384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3999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148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197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8490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9583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8:notes"/>
          <p:cNvSpPr txBox="1">
            <a:spLocks noGrp="1"/>
          </p:cNvSpPr>
          <p:nvPr>
            <p:ph type="body" idx="1"/>
          </p:nvPr>
        </p:nvSpPr>
        <p:spPr>
          <a:xfrm>
            <a:off x="681038" y="4784834"/>
            <a:ext cx="5448300" cy="3915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Calibri"/>
              <a:ea typeface="Calibri"/>
              <a:cs typeface="Calibri"/>
              <a:sym typeface="Calibri"/>
            </a:endParaRPr>
          </a:p>
        </p:txBody>
      </p:sp>
      <p:sp>
        <p:nvSpPr>
          <p:cNvPr id="423" name="Google Shape;423;p8:notes"/>
          <p:cNvSpPr txBox="1">
            <a:spLocks noGrp="1"/>
          </p:cNvSpPr>
          <p:nvPr>
            <p:ph type="sldNum" idx="12"/>
          </p:nvPr>
        </p:nvSpPr>
        <p:spPr>
          <a:xfrm>
            <a:off x="3857636" y="9443662"/>
            <a:ext cx="2951163" cy="49875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176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F921-ADEB-4FD4-934B-372D25C48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8FCAF2-F245-46AC-ADA5-36105A3C83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D8712E-F29B-4F0D-B6C3-5CDF4B0F1A1A}"/>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5" name="Footer Placeholder 4">
            <a:extLst>
              <a:ext uri="{FF2B5EF4-FFF2-40B4-BE49-F238E27FC236}">
                <a16:creationId xmlns:a16="http://schemas.microsoft.com/office/drawing/2014/main" id="{3A92415E-22AE-4D0B-82E7-D0C1A0615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15DFE-A8D2-4F4F-8B48-B380F6B3C093}"/>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159947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6288-32BF-4B06-89EA-514F59312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C6718F-A859-4EEB-AECC-E356E7233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AEF0D-5FA8-4FEF-AA1C-D121299DE582}"/>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5" name="Footer Placeholder 4">
            <a:extLst>
              <a:ext uri="{FF2B5EF4-FFF2-40B4-BE49-F238E27FC236}">
                <a16:creationId xmlns:a16="http://schemas.microsoft.com/office/drawing/2014/main" id="{A1A7B6B7-F2B7-43D1-B6FB-32E4BA68A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25923-05EB-4905-A26D-FE0AE37A4FC2}"/>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96148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A9802-9110-4665-B147-C5235D917D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AB8355-9480-4DBA-8582-5D096C776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D8317-76D1-4CB1-8167-39EF7C6B1C50}"/>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5" name="Footer Placeholder 4">
            <a:extLst>
              <a:ext uri="{FF2B5EF4-FFF2-40B4-BE49-F238E27FC236}">
                <a16:creationId xmlns:a16="http://schemas.microsoft.com/office/drawing/2014/main" id="{43260A2A-366B-43A9-8449-32F8EF7DE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93CEF-CA78-456A-9209-2DA259A0EDAC}"/>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118675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5"/>
        <p:cNvGrpSpPr/>
        <p:nvPr/>
      </p:nvGrpSpPr>
      <p:grpSpPr>
        <a:xfrm>
          <a:off x="0" y="0"/>
          <a:ext cx="0" cy="0"/>
          <a:chOff x="0" y="0"/>
          <a:chExt cx="0" cy="0"/>
        </a:xfrm>
      </p:grpSpPr>
      <p:pic>
        <p:nvPicPr>
          <p:cNvPr id="16" name="Google Shape;16;p28" descr="A picture containing chair&#10;&#10;Description automatically generated"/>
          <p:cNvPicPr preferRelativeResize="0"/>
          <p:nvPr/>
        </p:nvPicPr>
        <p:blipFill rotWithShape="1">
          <a:blip r:embed="rId2">
            <a:alphaModFix/>
          </a:blip>
          <a:srcRect/>
          <a:stretch/>
        </p:blipFill>
        <p:spPr>
          <a:xfrm>
            <a:off x="0" y="0"/>
            <a:ext cx="12192000" cy="6858000"/>
          </a:xfrm>
          <a:prstGeom prst="rect">
            <a:avLst/>
          </a:prstGeom>
          <a:solidFill>
            <a:srgbClr val="2B286C"/>
          </a:solidFill>
          <a:ln>
            <a:noFill/>
          </a:ln>
        </p:spPr>
      </p:pic>
      <p:pic>
        <p:nvPicPr>
          <p:cNvPr id="17" name="Google Shape;17;p28"/>
          <p:cNvPicPr preferRelativeResize="0"/>
          <p:nvPr/>
        </p:nvPicPr>
        <p:blipFill rotWithShape="1">
          <a:blip r:embed="rId3">
            <a:alphaModFix/>
          </a:blip>
          <a:srcRect/>
          <a:stretch/>
        </p:blipFill>
        <p:spPr>
          <a:xfrm>
            <a:off x="869701" y="6157826"/>
            <a:ext cx="1172582" cy="365124"/>
          </a:xfrm>
          <a:prstGeom prst="rect">
            <a:avLst/>
          </a:prstGeom>
          <a:noFill/>
          <a:ln>
            <a:noFill/>
          </a:ln>
        </p:spPr>
      </p:pic>
      <p:sp>
        <p:nvSpPr>
          <p:cNvPr id="18" name="Google Shape;18;p28"/>
          <p:cNvSpPr txBox="1">
            <a:spLocks noGrp="1"/>
          </p:cNvSpPr>
          <p:nvPr>
            <p:ph type="title"/>
          </p:nvPr>
        </p:nvSpPr>
        <p:spPr>
          <a:xfrm>
            <a:off x="831850" y="1116358"/>
            <a:ext cx="7765303"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600"/>
              <a:buFont typeface="Franklin Gothic"/>
              <a:buNone/>
              <a:defRPr sz="50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body" idx="1"/>
          </p:nvPr>
        </p:nvSpPr>
        <p:spPr>
          <a:xfrm>
            <a:off x="831850" y="3969095"/>
            <a:ext cx="7765303"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16264"/>
              </a:buClr>
              <a:buSzPts val="2400"/>
              <a:buNone/>
              <a:defRPr sz="2400" b="0" i="0">
                <a:solidFill>
                  <a:srgbClr val="F16264"/>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18644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0"/>
        <p:cNvGrpSpPr/>
        <p:nvPr/>
      </p:nvGrpSpPr>
      <p:grpSpPr>
        <a:xfrm>
          <a:off x="0" y="0"/>
          <a:ext cx="0" cy="0"/>
          <a:chOff x="0" y="0"/>
          <a:chExt cx="0" cy="0"/>
        </a:xfrm>
      </p:grpSpPr>
      <p:sp>
        <p:nvSpPr>
          <p:cNvPr id="81" name="Google Shape;81;p32"/>
          <p:cNvSpPr/>
          <p:nvPr/>
        </p:nvSpPr>
        <p:spPr>
          <a:xfrm>
            <a:off x="0" y="0"/>
            <a:ext cx="12192000" cy="6858000"/>
          </a:xfrm>
          <a:prstGeom prst="rect">
            <a:avLst/>
          </a:prstGeom>
          <a:solidFill>
            <a:srgbClr val="2C28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32"/>
          <p:cNvSpPr txBox="1">
            <a:spLocks noGrp="1"/>
          </p:cNvSpPr>
          <p:nvPr>
            <p:ph type="body" idx="1"/>
          </p:nvPr>
        </p:nvSpPr>
        <p:spPr>
          <a:xfrm>
            <a:off x="838200" y="1154431"/>
            <a:ext cx="10515600" cy="4690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F16264"/>
              </a:buClr>
              <a:buSzPts val="1800"/>
              <a:buChar char="•"/>
              <a:defRPr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rgbClr val="2C286C"/>
              </a:buClr>
              <a:buSzPts val="1800"/>
              <a:buChar char="•"/>
              <a:defRPr/>
            </a:lvl2pPr>
            <a:lvl3pPr marL="1371600" lvl="2" indent="-342900" algn="l">
              <a:lnSpc>
                <a:spcPct val="90000"/>
              </a:lnSpc>
              <a:spcBef>
                <a:spcPts val="500"/>
              </a:spcBef>
              <a:spcAft>
                <a:spcPts val="0"/>
              </a:spcAft>
              <a:buClr>
                <a:srgbClr val="2C286C"/>
              </a:buClr>
              <a:buSzPts val="1800"/>
              <a:buChar char="•"/>
              <a:defRPr/>
            </a:lvl3pPr>
            <a:lvl4pPr marL="1828800" lvl="3" indent="-342900" algn="l">
              <a:lnSpc>
                <a:spcPct val="90000"/>
              </a:lnSpc>
              <a:spcBef>
                <a:spcPts val="500"/>
              </a:spcBef>
              <a:spcAft>
                <a:spcPts val="0"/>
              </a:spcAft>
              <a:buClr>
                <a:srgbClr val="2C286C"/>
              </a:buClr>
              <a:buSzPts val="1800"/>
              <a:buChar char="•"/>
              <a:defRPr/>
            </a:lvl4pPr>
            <a:lvl5pPr marL="2286000" lvl="4" indent="-342900" algn="l">
              <a:lnSpc>
                <a:spcPct val="90000"/>
              </a:lnSpc>
              <a:spcBef>
                <a:spcPts val="500"/>
              </a:spcBef>
              <a:spcAft>
                <a:spcPts val="0"/>
              </a:spcAft>
              <a:buClr>
                <a:srgbClr val="2C286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2"/>
          <p:cNvSpPr txBox="1">
            <a:spLocks noGrp="1"/>
          </p:cNvSpPr>
          <p:nvPr>
            <p:ph type="dt" idx="10"/>
          </p:nvPr>
        </p:nvSpPr>
        <p:spPr>
          <a:xfrm>
            <a:off x="10494911" y="6328065"/>
            <a:ext cx="805250" cy="1844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2"/>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pic>
        <p:nvPicPr>
          <p:cNvPr id="85" name="Google Shape;85;p32"/>
          <p:cNvPicPr preferRelativeResize="0"/>
          <p:nvPr/>
        </p:nvPicPr>
        <p:blipFill rotWithShape="1">
          <a:blip r:embed="rId2">
            <a:alphaModFix/>
          </a:blip>
          <a:srcRect/>
          <a:stretch/>
        </p:blipFill>
        <p:spPr>
          <a:xfrm>
            <a:off x="869701" y="6157826"/>
            <a:ext cx="1172582" cy="365124"/>
          </a:xfrm>
          <a:prstGeom prst="rect">
            <a:avLst/>
          </a:prstGeom>
          <a:noFill/>
          <a:ln>
            <a:noFill/>
          </a:ln>
        </p:spPr>
      </p:pic>
      <p:sp>
        <p:nvSpPr>
          <p:cNvPr id="86" name="Google Shape;86;p32"/>
          <p:cNvSpPr txBox="1">
            <a:spLocks noGrp="1"/>
          </p:cNvSpPr>
          <p:nvPr>
            <p:ph type="title"/>
          </p:nvPr>
        </p:nvSpPr>
        <p:spPr>
          <a:xfrm>
            <a:off x="838200" y="432000"/>
            <a:ext cx="10515600" cy="4593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16264"/>
              </a:buClr>
              <a:buSzPts val="1800"/>
              <a:buNone/>
              <a:defRPr sz="2000"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0756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61C1-41DC-4D96-8D05-5BDBA907C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251B9-7F1E-4BEA-BA5E-3C11B8280A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401F4-3A23-468C-B6EF-ACE4DF71C66B}"/>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5" name="Footer Placeholder 4">
            <a:extLst>
              <a:ext uri="{FF2B5EF4-FFF2-40B4-BE49-F238E27FC236}">
                <a16:creationId xmlns:a16="http://schemas.microsoft.com/office/drawing/2014/main" id="{DD2B096D-8140-44FA-ABB0-A41066172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8795B-B27C-4DFC-BB4C-62DC40272DD3}"/>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312476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C4EC-A137-4F6E-98C4-50D8D9026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BEFDB8-9DC2-493B-ABB4-A148BE4805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AD09E3-3AE8-4234-9B00-4CB1B21DFEC2}"/>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5" name="Footer Placeholder 4">
            <a:extLst>
              <a:ext uri="{FF2B5EF4-FFF2-40B4-BE49-F238E27FC236}">
                <a16:creationId xmlns:a16="http://schemas.microsoft.com/office/drawing/2014/main" id="{63DD9D13-91C5-42B0-AAF6-70FA6A296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56025-1411-447B-A2ED-36ED19555A58}"/>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325368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D338-BB72-4DFA-A9EA-4CFDD6332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1BFB4-6FC2-4BF5-9CA0-60A8C73EF7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095A99-869F-4A36-B233-ACFADAFB1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62C476-DBE7-46B3-82B2-77615DDAA1CD}"/>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6" name="Footer Placeholder 5">
            <a:extLst>
              <a:ext uri="{FF2B5EF4-FFF2-40B4-BE49-F238E27FC236}">
                <a16:creationId xmlns:a16="http://schemas.microsoft.com/office/drawing/2014/main" id="{C969DB1A-02FA-4F7A-9A48-D36AD43D8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C3E57-2FA3-4BAC-87E1-E54C63410F5F}"/>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275508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6DBC-F4B5-41AE-AB65-B69663481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456490-0F62-4DC4-9877-A13180001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55BC5E-D0C9-4919-9C4D-7B986B3FCD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0A313-53E7-4D6A-A6F8-06AEE5453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DC9FC-CF86-4BDD-9323-4F5AF2E0A4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1FD530-140C-45FF-A331-344486CF272D}"/>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8" name="Footer Placeholder 7">
            <a:extLst>
              <a:ext uri="{FF2B5EF4-FFF2-40B4-BE49-F238E27FC236}">
                <a16:creationId xmlns:a16="http://schemas.microsoft.com/office/drawing/2014/main" id="{293FE7B2-0D56-455D-8B31-FBF2A48001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0B1619-868B-44FE-91B7-D0D6F61D4FA9}"/>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19411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E884-568A-4F11-AB1F-3DE2B208B4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55D09E-2DE6-4913-A671-590BB9CB1610}"/>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4" name="Footer Placeholder 3">
            <a:extLst>
              <a:ext uri="{FF2B5EF4-FFF2-40B4-BE49-F238E27FC236}">
                <a16:creationId xmlns:a16="http://schemas.microsoft.com/office/drawing/2014/main" id="{5191FB84-FEFD-4543-BA1E-08859BBA73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6574C2-1DBF-46FD-A1AE-B1A3D8087B30}"/>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41534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DAD29-C021-4915-B454-D5577B870339}"/>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3" name="Footer Placeholder 2">
            <a:extLst>
              <a:ext uri="{FF2B5EF4-FFF2-40B4-BE49-F238E27FC236}">
                <a16:creationId xmlns:a16="http://schemas.microsoft.com/office/drawing/2014/main" id="{93E6CD10-9FD9-4FFF-96B6-152067992E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E70EF-9EE9-40BA-94AD-19BAD1CD6E8B}"/>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31285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5832-70FD-4E4F-9971-5C0B73C5B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154B92-4E58-43B8-BD88-98C4852268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F7E87D-434A-42D5-BE59-7475C1E13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A094F-39AF-48AF-8004-4E2DF322DEF4}"/>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6" name="Footer Placeholder 5">
            <a:extLst>
              <a:ext uri="{FF2B5EF4-FFF2-40B4-BE49-F238E27FC236}">
                <a16:creationId xmlns:a16="http://schemas.microsoft.com/office/drawing/2014/main" id="{49A9F6C5-25BC-4EDB-8AB1-7EE99593D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232FC-E110-4AB8-9E13-D48CF5A18A4D}"/>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183605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AD72-FD61-411D-9785-F2A4B7011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F54DCF-92BF-408C-A26A-1E7E0FDEA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D81B6C-E0A5-4020-A861-4CE49F64E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707CD-85B1-4133-971A-4367BEF86CDC}"/>
              </a:ext>
            </a:extLst>
          </p:cNvPr>
          <p:cNvSpPr>
            <a:spLocks noGrp="1"/>
          </p:cNvSpPr>
          <p:nvPr>
            <p:ph type="dt" sz="half" idx="10"/>
          </p:nvPr>
        </p:nvSpPr>
        <p:spPr/>
        <p:txBody>
          <a:bodyPr/>
          <a:lstStyle/>
          <a:p>
            <a:fld id="{6F9197AC-5635-4E9E-8877-8EECBCD43C91}" type="datetimeFigureOut">
              <a:rPr lang="en-US" smtClean="0"/>
              <a:t>11/4/2024</a:t>
            </a:fld>
            <a:endParaRPr lang="en-US"/>
          </a:p>
        </p:txBody>
      </p:sp>
      <p:sp>
        <p:nvSpPr>
          <p:cNvPr id="6" name="Footer Placeholder 5">
            <a:extLst>
              <a:ext uri="{FF2B5EF4-FFF2-40B4-BE49-F238E27FC236}">
                <a16:creationId xmlns:a16="http://schemas.microsoft.com/office/drawing/2014/main" id="{EC45AEDB-E489-43E7-9DA8-CED3479DB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7F9F4-AC85-43C4-A913-305B4A786366}"/>
              </a:ext>
            </a:extLst>
          </p:cNvPr>
          <p:cNvSpPr>
            <a:spLocks noGrp="1"/>
          </p:cNvSpPr>
          <p:nvPr>
            <p:ph type="sldNum" sz="quarter" idx="12"/>
          </p:nvPr>
        </p:nvSpPr>
        <p:spPr/>
        <p:txBody>
          <a:bodyPr/>
          <a:lstStyle/>
          <a:p>
            <a:fld id="{D036BE76-9B48-47A0-9C79-82DE49D1DC01}" type="slidenum">
              <a:rPr lang="en-US" smtClean="0"/>
              <a:t>‹nr.›</a:t>
            </a:fld>
            <a:endParaRPr lang="en-US"/>
          </a:p>
        </p:txBody>
      </p:sp>
    </p:spTree>
    <p:extLst>
      <p:ext uri="{BB962C8B-B14F-4D97-AF65-F5344CB8AC3E}">
        <p14:creationId xmlns:p14="http://schemas.microsoft.com/office/powerpoint/2010/main" val="223001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C60D3-1C47-49FC-8D89-09E95F76E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E7CAF1-6645-4260-9EB7-6857AD3F1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066D4-2FF4-4845-97CB-22EACA0C6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197AC-5635-4E9E-8877-8EECBCD43C91}" type="datetimeFigureOut">
              <a:rPr lang="en-US" smtClean="0"/>
              <a:t>11/4/2024</a:t>
            </a:fld>
            <a:endParaRPr lang="en-US"/>
          </a:p>
        </p:txBody>
      </p:sp>
      <p:sp>
        <p:nvSpPr>
          <p:cNvPr id="5" name="Footer Placeholder 4">
            <a:extLst>
              <a:ext uri="{FF2B5EF4-FFF2-40B4-BE49-F238E27FC236}">
                <a16:creationId xmlns:a16="http://schemas.microsoft.com/office/drawing/2014/main" id="{217BB83E-8B8B-4282-8FF5-9447DCC55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606D06-CEA6-4E9D-9004-75F20DF7D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6BE76-9B48-47A0-9C79-82DE49D1DC01}" type="slidenum">
              <a:rPr lang="en-US" smtClean="0"/>
              <a:t>‹nr.›</a:t>
            </a:fld>
            <a:endParaRPr lang="en-US"/>
          </a:p>
        </p:txBody>
      </p:sp>
    </p:spTree>
    <p:extLst>
      <p:ext uri="{BB962C8B-B14F-4D97-AF65-F5344CB8AC3E}">
        <p14:creationId xmlns:p14="http://schemas.microsoft.com/office/powerpoint/2010/main" val="3519356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nordicsmartgovernment.org/catalogue-user-story" TargetMode="External"/><Relationship Id="rId2" Type="http://schemas.openxmlformats.org/officeDocument/2006/relationships/hyperlink" Target="https://nordicsmartgovernment.org/invoice-user-story" TargetMode="External"/><Relationship Id="rId1" Type="http://schemas.openxmlformats.org/officeDocument/2006/relationships/slideLayout" Target="../slideLayouts/slideLayout13.xml"/><Relationship Id="rId6" Type="http://schemas.openxmlformats.org/officeDocument/2006/relationships/hyperlink" Target="https://nordicsmartgovernment.org/sending-e-documents-across-the-nordic-borders" TargetMode="External"/><Relationship Id="rId5" Type="http://schemas.openxmlformats.org/officeDocument/2006/relationships/hyperlink" Target="https://nordicsmartgovernment.org/ereceipt-specification" TargetMode="External"/><Relationship Id="rId4" Type="http://schemas.openxmlformats.org/officeDocument/2006/relationships/hyperlink" Target="https://nordicsmartgovernment.org/ereceip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ordicsmartgovernment.org/ereceipt" TargetMode="External"/><Relationship Id="rId2" Type="http://schemas.openxmlformats.org/officeDocument/2006/relationships/hyperlink" Target="https://nordicsmartgovernment.org/catalogue-user-story" TargetMode="External"/><Relationship Id="rId1" Type="http://schemas.openxmlformats.org/officeDocument/2006/relationships/slideLayout" Target="../slideLayouts/slideLayout13.xml"/><Relationship Id="rId5" Type="http://schemas.openxmlformats.org/officeDocument/2006/relationships/hyperlink" Target="https://anskaffelser.no/verktoy/analyseverktoy/sokeside-standard-klassifiseringskoder-unspsc" TargetMode="External"/><Relationship Id="rId4" Type="http://schemas.openxmlformats.org/officeDocument/2006/relationships/hyperlink" Target="https://nordicsmartgovernment.org/ereceipt-specifica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ordicsmartgovernment.org/vida-report" TargetMode="External"/><Relationship Id="rId2" Type="http://schemas.openxmlformats.org/officeDocument/2006/relationships/hyperlink" Target="https://nordicsmartgovernment.org/vat-guideline-cross-border-transactions" TargetMode="External"/><Relationship Id="rId1" Type="http://schemas.openxmlformats.org/officeDocument/2006/relationships/slideLayout" Target="../slideLayouts/slideLayout13.xml"/><Relationship Id="rId6" Type="http://schemas.openxmlformats.org/officeDocument/2006/relationships/hyperlink" Target="https://nordicsmartgovernment.org/get-started-use-digital-solutions-based-on-standard-e-documents" TargetMode="External"/><Relationship Id="rId5" Type="http://schemas.openxmlformats.org/officeDocument/2006/relationships/hyperlink" Target="https://nordicsmartgovernment.org/guidelines-and-specifications" TargetMode="External"/><Relationship Id="rId4" Type="http://schemas.openxmlformats.org/officeDocument/2006/relationships/hyperlink" Target="https://nordicsmartgovernment.org/vida-report-specific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nordicsmartgovernment.org/catalogue-user-story" TargetMode="External"/><Relationship Id="rId2" Type="http://schemas.openxmlformats.org/officeDocument/2006/relationships/hyperlink" Target="https://nordicsmartgovernment.org/invoice-user-story" TargetMode="External"/><Relationship Id="rId1" Type="http://schemas.openxmlformats.org/officeDocument/2006/relationships/slideLayout" Target="../slideLayouts/slideLayout13.xml"/><Relationship Id="rId6" Type="http://schemas.openxmlformats.org/officeDocument/2006/relationships/hyperlink" Target="https://nordicsmartgovernment.org/sending-e-documents-across-the-nordic-borders" TargetMode="External"/><Relationship Id="rId5" Type="http://schemas.openxmlformats.org/officeDocument/2006/relationships/hyperlink" Target="https://nordicsmartgovernment.org/ereceipt-specification" TargetMode="External"/><Relationship Id="rId4" Type="http://schemas.openxmlformats.org/officeDocument/2006/relationships/hyperlink" Target="https://nordicsmartgovernment.org/ereceip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nordicsmartgovernment.org/ereceipt" TargetMode="External"/><Relationship Id="rId2" Type="http://schemas.openxmlformats.org/officeDocument/2006/relationships/hyperlink" Target="https://nordicsmartgovernment.org/catalogue-user-story" TargetMode="External"/><Relationship Id="rId1" Type="http://schemas.openxmlformats.org/officeDocument/2006/relationships/slideLayout" Target="../slideLayouts/slideLayout13.xml"/><Relationship Id="rId5" Type="http://schemas.openxmlformats.org/officeDocument/2006/relationships/hyperlink" Target="https://anskaffelser.no/verktoy/analyseverktoy/sokeside-standard-klassifiseringskoder-unspsc" TargetMode="External"/><Relationship Id="rId4" Type="http://schemas.openxmlformats.org/officeDocument/2006/relationships/hyperlink" Target="https://nordicsmartgovernment.org/ereceipt-specific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hyperlink" Target="https://joinup.ec.europa.eu/sites/default/files/inline-files/DPA_Factsheets_2023_Iceland_vFINAL.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nordicsmartgovernment.org/node/4133"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ec.europa.eu/eurostat/databrowser/bookmark/4ce4a2e9-f9ff-4801-ab6f-03216742d208?lang=en" TargetMode="Externa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hyperlink" Target="https://www.yrityksendigitalous.fi/en/ereceipts-make-financial-administration-easier/#ereceipt-cost-and-impact-repor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nordicsmartgovernment.org/catalogue-user-story" TargetMode="External"/><Relationship Id="rId2" Type="http://schemas.openxmlformats.org/officeDocument/2006/relationships/hyperlink" Target="https://nordicsmartgovernment.org/invoice-user-story" TargetMode="External"/><Relationship Id="rId1" Type="http://schemas.openxmlformats.org/officeDocument/2006/relationships/slideLayout" Target="../slideLayouts/slideLayout13.xml"/><Relationship Id="rId6" Type="http://schemas.openxmlformats.org/officeDocument/2006/relationships/hyperlink" Target="https://nordicsmartgovernment.org/sending-e-documents-across-the-nordic-borders" TargetMode="External"/><Relationship Id="rId5" Type="http://schemas.openxmlformats.org/officeDocument/2006/relationships/hyperlink" Target="https://nordicsmartgovernment.org/ereceipt-specification" TargetMode="External"/><Relationship Id="rId4" Type="http://schemas.openxmlformats.org/officeDocument/2006/relationships/hyperlink" Target="https://nordicsmartgovernment.org/ereceip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3" Type="http://schemas.openxmlformats.org/officeDocument/2006/relationships/hyperlink" Target="https://www.yrityksendigitalous.fi/en/procurement-messages/#procurement-message-cost-and-impact-report"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yrityksendigitalous.fi/en/ereceipts-make-financial-administration-easier/#ereceipt-cost-and-impact-repo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hyperlink" Target="https://www.oecd.org/en/publications/tax-administration-3-0-the-digital-transformation-of-tax-administration_ca274cc5-en.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s://www.yrityksendigitalous.fi/en/ereceipts-make-financial-administration-easier/#ereceipt-cost-and-impact-report" TargetMode="External"/><Relationship Id="rId4" Type="http://schemas.openxmlformats.org/officeDocument/2006/relationships/hyperlink" Target="https://www.yrityksendigitalous.fi/en/procurement-messages/#procurement-message-cost-and-impact-repor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nordicsmartgovernment.org/catalogue-user-story" TargetMode="External"/><Relationship Id="rId2" Type="http://schemas.openxmlformats.org/officeDocument/2006/relationships/hyperlink" Target="https://nordicsmartgovernment.org/invoice-user-story" TargetMode="External"/><Relationship Id="rId1" Type="http://schemas.openxmlformats.org/officeDocument/2006/relationships/slideLayout" Target="../slideLayouts/slideLayout13.xml"/><Relationship Id="rId6" Type="http://schemas.openxmlformats.org/officeDocument/2006/relationships/hyperlink" Target="https://nordicsmartgovernment.org/sending-e-documents-across-the-nordic-borders" TargetMode="External"/><Relationship Id="rId5" Type="http://schemas.openxmlformats.org/officeDocument/2006/relationships/hyperlink" Target="https://nordicsmartgovernment.org/ereceipt-specification" TargetMode="External"/><Relationship Id="rId4" Type="http://schemas.openxmlformats.org/officeDocument/2006/relationships/hyperlink" Target="https://nordicsmartgovernment.org/ereceip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erstdk-my.sharepoint.com/personal/marmou_erst_dk/Documents/NSG/cab%20m%C3%B8de%2020%20marts%202024/pdfer/2.1%20final%20report%20first%20draft%20-%20updated%20March%202024.docx#_msocom_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erstdk-my.sharepoint.com/personal/marmou_erst_dk/Documents/NSG/cab%20m%C3%B8de%2020%20marts%202024/pdfer/2.1%20final%20report%20first%20draft%20-%20updated%20March%202024.docx#_msocom_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ec.europa.eu/eurostat/databrowser/bookmark/53bb1ff6-45f2-4aa2-b028-f8ac2da9181f?lang=en" TargetMode="External"/><Relationship Id="rId5" Type="http://schemas.openxmlformats.org/officeDocument/2006/relationships/hyperlink" Target="https://ec.europa.eu/eurostat/databrowser/bookmark/3b6276cb-5b83-4e49-b92c-159fa1845a46?lang=en" TargetMode="Externa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2C13-9AE3-4D61-82E6-926D1FF8A207}"/>
              </a:ext>
            </a:extLst>
          </p:cNvPr>
          <p:cNvSpPr>
            <a:spLocks noGrp="1"/>
          </p:cNvSpPr>
          <p:nvPr>
            <p:ph type="title"/>
          </p:nvPr>
        </p:nvSpPr>
        <p:spPr>
          <a:xfrm>
            <a:off x="1242817" y="2418862"/>
            <a:ext cx="8461020" cy="1010138"/>
          </a:xfrm>
        </p:spPr>
        <p:txBody>
          <a:bodyPr>
            <a:normAutofit fontScale="90000"/>
          </a:bodyPr>
          <a:lstStyle/>
          <a:p>
            <a:r>
              <a:rPr lang="da-DK" dirty="0" err="1"/>
              <a:t>Appendix</a:t>
            </a:r>
            <a:br>
              <a:rPr lang="da-DK" dirty="0"/>
            </a:br>
            <a:r>
              <a:rPr lang="da-DK" dirty="0"/>
              <a:t>NSG&amp;B </a:t>
            </a:r>
            <a:r>
              <a:rPr lang="da-DK" dirty="0" err="1"/>
              <a:t>Roadmap</a:t>
            </a:r>
            <a:r>
              <a:rPr lang="da-DK" dirty="0"/>
              <a:t> Milestones</a:t>
            </a:r>
            <a:endParaRPr lang="en-US" dirty="0"/>
          </a:p>
        </p:txBody>
      </p:sp>
    </p:spTree>
    <p:extLst>
      <p:ext uri="{BB962C8B-B14F-4D97-AF65-F5344CB8AC3E}">
        <p14:creationId xmlns:p14="http://schemas.microsoft.com/office/powerpoint/2010/main" val="402903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spcBef>
                <a:spcPct val="0"/>
              </a:spcBef>
            </a:pPr>
            <a:r>
              <a:rPr lang="en-US" sz="2500" b="1" kern="1200" dirty="0">
                <a:solidFill>
                  <a:srgbClr val="FFFFFF"/>
                </a:solidFill>
                <a:effectLst/>
                <a:latin typeface="+mj-lt"/>
                <a:ea typeface="+mj-ea"/>
                <a:cs typeface="+mj-cs"/>
              </a:rPr>
              <a:t>NSG&amp;B work on interoperability of eDocuments – pilots on cross-border use of </a:t>
            </a:r>
            <a:r>
              <a:rPr lang="en-US" sz="2500" b="1" kern="1200" dirty="0" err="1">
                <a:solidFill>
                  <a:srgbClr val="FFFFFF"/>
                </a:solidFill>
                <a:effectLst/>
                <a:latin typeface="+mj-lt"/>
                <a:ea typeface="+mj-ea"/>
                <a:cs typeface="+mj-cs"/>
              </a:rPr>
              <a:t>eInvoicing</a:t>
            </a:r>
            <a:r>
              <a:rPr lang="en-US" sz="2500" b="1" kern="1200" dirty="0">
                <a:solidFill>
                  <a:srgbClr val="FFFFFF"/>
                </a:solidFill>
                <a:effectLst/>
                <a:latin typeface="+mj-lt"/>
                <a:ea typeface="+mj-ea"/>
                <a:cs typeface="+mj-cs"/>
              </a:rPr>
              <a:t>, </a:t>
            </a:r>
            <a:r>
              <a:rPr lang="en-US" sz="2500" b="1" kern="1200" dirty="0" err="1">
                <a:solidFill>
                  <a:srgbClr val="FFFFFF"/>
                </a:solidFill>
                <a:effectLst/>
                <a:latin typeface="+mj-lt"/>
                <a:ea typeface="+mj-ea"/>
                <a:cs typeface="+mj-cs"/>
              </a:rPr>
              <a:t>eCatalogue</a:t>
            </a:r>
            <a:r>
              <a:rPr lang="en-US" sz="2500" b="1" kern="1200" dirty="0">
                <a:solidFill>
                  <a:srgbClr val="FFFFFF"/>
                </a:solidFill>
                <a:effectLst/>
                <a:latin typeface="+mj-lt"/>
                <a:ea typeface="+mj-ea"/>
                <a:cs typeface="+mj-cs"/>
              </a:rPr>
              <a:t>, </a:t>
            </a:r>
            <a:r>
              <a:rPr lang="en-US" sz="2500" b="1" kern="1200" dirty="0" err="1">
                <a:solidFill>
                  <a:srgbClr val="FFFFFF"/>
                </a:solidFill>
                <a:effectLst/>
                <a:latin typeface="+mj-lt"/>
                <a:ea typeface="+mj-ea"/>
                <a:cs typeface="+mj-cs"/>
              </a:rPr>
              <a:t>eOrder</a:t>
            </a:r>
            <a:r>
              <a:rPr lang="en-US" sz="2500" b="1" kern="1200" dirty="0">
                <a:solidFill>
                  <a:srgbClr val="FFFFFF"/>
                </a:solidFill>
                <a:effectLst/>
                <a:latin typeface="+mj-lt"/>
                <a:ea typeface="+mj-ea"/>
                <a:cs typeface="+mj-cs"/>
              </a:rPr>
              <a:t> and </a:t>
            </a:r>
            <a:r>
              <a:rPr lang="en-US" sz="2500" b="1" kern="1200" dirty="0" err="1">
                <a:solidFill>
                  <a:srgbClr val="FFFFFF"/>
                </a:solidFill>
                <a:effectLst/>
                <a:latin typeface="+mj-lt"/>
                <a:ea typeface="+mj-ea"/>
                <a:cs typeface="+mj-cs"/>
              </a:rPr>
              <a:t>eReceipt</a:t>
            </a:r>
            <a:r>
              <a:rPr lang="en-US" sz="2500" b="1" kern="1200" dirty="0">
                <a:solidFill>
                  <a:srgbClr val="FFFFFF"/>
                </a:solidFill>
                <a:effectLst/>
                <a:latin typeface="+mj-lt"/>
                <a:ea typeface="+mj-ea"/>
                <a:cs typeface="+mj-cs"/>
              </a:rPr>
              <a:t>  </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nvGraphicFramePr>
        <p:xfrm>
          <a:off x="0" y="1574310"/>
          <a:ext cx="12191998" cy="5283689"/>
        </p:xfrm>
        <a:graphic>
          <a:graphicData uri="http://schemas.openxmlformats.org/drawingml/2006/table">
            <a:tbl>
              <a:tblPr firstRow="1" bandRow="1">
                <a:noFill/>
                <a:tableStyleId>{5C22544A-7EE6-4342-B048-85BDC9FD1C3A}</a:tableStyleId>
              </a:tblPr>
              <a:tblGrid>
                <a:gridCol w="3004047">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437371">
                  <a:extLst>
                    <a:ext uri="{9D8B030D-6E8A-4147-A177-3AD203B41FA5}">
                      <a16:colId xmlns:a16="http://schemas.microsoft.com/office/drawing/2014/main" val="3109300183"/>
                    </a:ext>
                  </a:extLst>
                </a:gridCol>
                <a:gridCol w="3369223">
                  <a:extLst>
                    <a:ext uri="{9D8B030D-6E8A-4147-A177-3AD203B41FA5}">
                      <a16:colId xmlns:a16="http://schemas.microsoft.com/office/drawing/2014/main" val="1262889913"/>
                    </a:ext>
                  </a:extLst>
                </a:gridCol>
              </a:tblGrid>
              <a:tr h="253040">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Purpose &amp; result</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705995">
                <a:tc>
                  <a:txBody>
                    <a:bodyPr/>
                    <a:lstStyle/>
                    <a:p>
                      <a:pPr>
                        <a:lnSpc>
                          <a:spcPct val="115000"/>
                        </a:lnSpc>
                        <a:spcBef>
                          <a:spcPts val="100"/>
                        </a:spcBef>
                        <a:spcAft>
                          <a:spcPts val="100"/>
                        </a:spcAft>
                      </a:pPr>
                      <a:r>
                        <a:rPr lang="en-GB" sz="700" cap="none" spc="0" dirty="0">
                          <a:solidFill>
                            <a:schemeClr val="tx1"/>
                          </a:solidFill>
                          <a:effectLst/>
                        </a:rPr>
                        <a:t>Using eInvoice cross-border</a:t>
                      </a:r>
                      <a:endParaRPr lang="da-DK" sz="700" cap="none" spc="0" dirty="0">
                        <a:solidFill>
                          <a:schemeClr val="tx1"/>
                        </a:solidFill>
                        <a:effectLst/>
                      </a:endParaRPr>
                    </a:p>
                    <a:p>
                      <a:pPr>
                        <a:lnSpc>
                          <a:spcPct val="115000"/>
                        </a:lnSpc>
                        <a:spcBef>
                          <a:spcPts val="100"/>
                        </a:spcBef>
                        <a:spcAft>
                          <a:spcPts val="100"/>
                        </a:spcAft>
                      </a:pPr>
                      <a:r>
                        <a:rPr lang="en-GB" sz="700" cap="none" spc="0" dirty="0">
                          <a:solidFill>
                            <a:schemeClr val="tx1"/>
                          </a:solidFill>
                          <a:effectLst/>
                        </a:rPr>
                        <a:t>User story:</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https://nordicsmartgovernment.org/invoice-user-story</a:t>
                      </a:r>
                      <a:r>
                        <a:rPr lang="en-GB" sz="700" cap="none" spc="0" dirty="0">
                          <a:solidFill>
                            <a:schemeClr val="tx1"/>
                          </a:solidFill>
                          <a:effectLst/>
                        </a:rPr>
                        <a:t> </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eInvoice: Cross border transactions between the Nordic countries. Aim to ensure that all countries should have service providers that can send invoices digitally between Nordic countries so that Nordic SMEs can more easily digitise their processes. Focus on quality in invoice content, especially VAT information.</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Streamline and automate business administration processes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that can send and receive cross border based on the standard format and the Peppol Network. Motivate all SMEs to use systems.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868366">
                <a:tc>
                  <a:txBody>
                    <a:bodyPr/>
                    <a:lstStyle/>
                    <a:p>
                      <a:pPr>
                        <a:lnSpc>
                          <a:spcPct val="115000"/>
                        </a:lnSpc>
                        <a:spcBef>
                          <a:spcPts val="100"/>
                        </a:spcBef>
                        <a:spcAft>
                          <a:spcPts val="100"/>
                        </a:spcAft>
                      </a:pPr>
                      <a:r>
                        <a:rPr lang="en-GB" sz="700" cap="none" spc="0">
                          <a:solidFill>
                            <a:schemeClr val="tx1"/>
                          </a:solidFill>
                          <a:effectLst/>
                        </a:rPr>
                        <a:t>Using eInvoice cross-border</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2">
                            <a:extLst>
                              <a:ext uri="{A12FA001-AC4F-418D-AE19-62706E023703}">
                                <ahyp:hlinkClr xmlns:ahyp="http://schemas.microsoft.com/office/drawing/2018/hyperlinkcolor" val="tx"/>
                              </a:ext>
                            </a:extLst>
                          </a:hlinkClick>
                        </a:rPr>
                        <a:t>https://nordicsmartgovernment.org/invoice-user-story</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Cross border transactions between the Nordic countries. A goal wherein all countries should have service providers that can send orders and order responses digitally between Nordic countries so that Nordic SMEs can more easily digitise their processes. Focus on quality in order and order response content, especially VAT information.</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Same as above</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that can send and receive cross border based on the standard format and the Peppol Network. Motivate all SMEs to use systems.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1030738">
                <a:tc>
                  <a:txBody>
                    <a:bodyPr/>
                    <a:lstStyle/>
                    <a:p>
                      <a:pPr>
                        <a:lnSpc>
                          <a:spcPct val="115000"/>
                        </a:lnSpc>
                        <a:spcBef>
                          <a:spcPts val="100"/>
                        </a:spcBef>
                        <a:spcAft>
                          <a:spcPts val="100"/>
                        </a:spcAft>
                      </a:pPr>
                      <a:r>
                        <a:rPr lang="en-GB" sz="700" cap="none" spc="0">
                          <a:solidFill>
                            <a:schemeClr val="tx1"/>
                          </a:solidFill>
                          <a:effectLst/>
                        </a:rPr>
                        <a:t>Using </a:t>
                      </a:r>
                      <a:r>
                        <a:rPr lang="en-GB" sz="700" cap="none" spc="0" err="1">
                          <a:solidFill>
                            <a:schemeClr val="tx1"/>
                          </a:solidFill>
                          <a:effectLst/>
                        </a:rPr>
                        <a:t>eCatalogue</a:t>
                      </a:r>
                      <a:r>
                        <a:rPr lang="en-GB" sz="700" cap="none" spc="0">
                          <a:solidFill>
                            <a:schemeClr val="tx1"/>
                          </a:solidFill>
                          <a:effectLst/>
                        </a:rPr>
                        <a:t> cross-border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https://nordicsmartgovernment.org/catalogue-user-story</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Cross-border transactions between the Nordic countries. A goal wherein all countries should have service providers that can send catalogues digitally between Nordic countries so that Nordic SMEs can more easily digitise their processes and increase their competitiveness through the easier presentation of their goods and services. Focus on quality in catalogue content, especially VAT information and environmental information.</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Same as above</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Increase the number of service providers that can send and receive cross border based on the standard format and the Peppol Network. Motivate all SMEs to use systems.</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1652321">
                <a:tc>
                  <a:txBody>
                    <a:bodyPr/>
                    <a:lstStyle/>
                    <a:p>
                      <a:pPr>
                        <a:lnSpc>
                          <a:spcPct val="115000"/>
                        </a:lnSpc>
                        <a:spcBef>
                          <a:spcPts val="100"/>
                        </a:spcBef>
                        <a:spcAft>
                          <a:spcPts val="100"/>
                        </a:spcAft>
                      </a:pPr>
                      <a:r>
                        <a:rPr lang="en-GB" sz="700" cap="none" spc="0">
                          <a:solidFill>
                            <a:schemeClr val="tx1"/>
                          </a:solidFill>
                          <a:effectLst/>
                        </a:rPr>
                        <a:t>Using e-Receipts cross-border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https://nordicsmartgovernment.org/ereceipt</a:t>
                      </a: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err="1">
                          <a:solidFill>
                            <a:schemeClr val="tx1"/>
                          </a:solidFill>
                          <a:effectLst/>
                        </a:rPr>
                        <a:t>eReceipt</a:t>
                      </a:r>
                      <a:r>
                        <a:rPr lang="en-GB" sz="700" cap="none" spc="0">
                          <a:solidFill>
                            <a:schemeClr val="tx1"/>
                          </a:solidFill>
                          <a:effectLst/>
                        </a:rPr>
                        <a:t> specification:</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5">
                            <a:extLst>
                              <a:ext uri="{A12FA001-AC4F-418D-AE19-62706E023703}">
                                <ahyp:hlinkClr xmlns:ahyp="http://schemas.microsoft.com/office/drawing/2018/hyperlinkcolor" val="tx"/>
                              </a:ext>
                            </a:extLst>
                          </a:hlinkClick>
                        </a:rPr>
                        <a:t>https://nordicsmartgovernment.org/ereceipt-specification</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a:solidFill>
                            <a:schemeClr val="tx1"/>
                          </a:solidFill>
                          <a:effectLst/>
                        </a:rPr>
                        <a:t>The purpose was to prove that buyers can automate travel and cost claim processes  by using </a:t>
                      </a:r>
                      <a:r>
                        <a:rPr lang="en-GB" sz="700" cap="none" spc="0" err="1">
                          <a:solidFill>
                            <a:schemeClr val="tx1"/>
                          </a:solidFill>
                          <a:effectLst/>
                        </a:rPr>
                        <a:t>eReceipt</a:t>
                      </a:r>
                      <a:r>
                        <a:rPr lang="en-GB" sz="700" cap="none" spc="0">
                          <a:solidFill>
                            <a:schemeClr val="tx1"/>
                          </a:solidFill>
                          <a:effectLst/>
                        </a:rPr>
                        <a:t> data.</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a:solidFill>
                            <a:schemeClr val="tx1"/>
                          </a:solidFill>
                          <a:effectLst/>
                        </a:rPr>
                        <a:t>Providing a setup for automating SMEs employees business travel in Nordics.</a:t>
                      </a:r>
                      <a:r>
                        <a:rPr lang="en-GB" sz="700" u="sng" cap="none" spc="0">
                          <a:solidFill>
                            <a:schemeClr val="tx1"/>
                          </a:solidFill>
                          <a:effectLst/>
                        </a:rPr>
                        <a:t> The companies (merchants) having digital solutions for </a:t>
                      </a:r>
                      <a:r>
                        <a:rPr lang="en-GB" sz="700" u="sng" cap="none" spc="0" err="1">
                          <a:solidFill>
                            <a:schemeClr val="tx1"/>
                          </a:solidFill>
                          <a:effectLst/>
                        </a:rPr>
                        <a:t>eReceipt</a:t>
                      </a:r>
                      <a:r>
                        <a:rPr lang="en-GB" sz="700" u="sng" cap="none" spc="0">
                          <a:solidFill>
                            <a:schemeClr val="tx1"/>
                          </a:solidFill>
                          <a:effectLst/>
                        </a:rPr>
                        <a:t> can gain additional benefits from holistic, verified data, like getting more attractive, flexible short term financing options, relevant marketing opportunities etc.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More eReceipts from sellers are needed so that buyers will update their systems.</a:t>
                      </a: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While the NSG&amp;B focus on B2B use cases, B2C (or even C2C) use cases can be taken into consideration moving forward.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err="1">
                          <a:solidFill>
                            <a:schemeClr val="tx1"/>
                          </a:solidFill>
                          <a:effectLst/>
                        </a:rPr>
                        <a:t>eReceipt</a:t>
                      </a:r>
                      <a:r>
                        <a:rPr lang="en-GB" sz="700" u="sng" cap="none" spc="0" dirty="0">
                          <a:solidFill>
                            <a:schemeClr val="tx1"/>
                          </a:solidFill>
                          <a:effectLst/>
                        </a:rPr>
                        <a:t> might also bring additional value in controlling the grey- / shadow economy, estimated to be around 20% of EU GDP on average. Even small impact would be significant as a preventative method, not to mention the potential for forensic auditing etc. functions.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773229">
                <a:tc>
                  <a:txBody>
                    <a:bodyPr/>
                    <a:lstStyle/>
                    <a:p>
                      <a:pPr>
                        <a:lnSpc>
                          <a:spcPct val="115000"/>
                        </a:lnSpc>
                        <a:spcBef>
                          <a:spcPts val="100"/>
                        </a:spcBef>
                        <a:spcAft>
                          <a:spcPts val="100"/>
                        </a:spcAft>
                      </a:pP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List of service providers that have the NSG&amp;B cross-border features:</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6">
                            <a:extLst>
                              <a:ext uri="{A12FA001-AC4F-418D-AE19-62706E023703}">
                                <ahyp:hlinkClr xmlns:ahyp="http://schemas.microsoft.com/office/drawing/2018/hyperlinkcolor" val="tx"/>
                              </a:ext>
                            </a:extLst>
                          </a:hlinkClick>
                        </a:rPr>
                        <a:t>https://nordicsmartgovernment.org/sending-e-documents-across-the-nordic-borders</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List of ERP-system providers and other service providers that have the option of sending eDocuments cross borders.</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Easier for SMEs to find providers  that have cross-border features included.</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on the list.</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bl>
          </a:graphicData>
        </a:graphic>
      </p:graphicFrame>
    </p:spTree>
    <p:extLst>
      <p:ext uri="{BB962C8B-B14F-4D97-AF65-F5344CB8AC3E}">
        <p14:creationId xmlns:p14="http://schemas.microsoft.com/office/powerpoint/2010/main" val="293713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429143" cy="1159200"/>
          </a:xfrm>
        </p:spPr>
        <p:txBody>
          <a:bodyPr vert="horz" lIns="91440" tIns="45720" rIns="91440" bIns="45720" rtlCol="0" anchor="ctr">
            <a:normAutofit/>
          </a:bodyPr>
          <a:lstStyle/>
          <a:p>
            <a:pPr>
              <a:spcBef>
                <a:spcPct val="0"/>
              </a:spcBef>
            </a:pPr>
            <a:r>
              <a:rPr lang="en-US" sz="2500" b="1" kern="1200" dirty="0">
                <a:solidFill>
                  <a:srgbClr val="FFFFFF"/>
                </a:solidFill>
                <a:effectLst/>
                <a:latin typeface="+mj-lt"/>
                <a:ea typeface="+mj-ea"/>
                <a:cs typeface="+mj-cs"/>
              </a:rPr>
              <a:t>NSG&amp;B work on </a:t>
            </a:r>
            <a:r>
              <a:rPr lang="en-US" sz="2500" dirty="0">
                <a:solidFill>
                  <a:srgbClr val="FFFFFF"/>
                </a:solidFill>
                <a:latin typeface="+mj-lt"/>
                <a:ea typeface="+mj-ea"/>
                <a:cs typeface="+mj-cs"/>
              </a:rPr>
              <a:t>i</a:t>
            </a:r>
            <a:r>
              <a:rPr lang="en-US" sz="2500" b="1" kern="1200" cap="none" spc="0" dirty="0">
                <a:solidFill>
                  <a:srgbClr val="FFFFFF"/>
                </a:solidFill>
                <a:effectLst/>
                <a:latin typeface="+mj-lt"/>
                <a:ea typeface="+mj-ea"/>
                <a:cs typeface="+mj-cs"/>
              </a:rPr>
              <a:t>ncluding environmental information in eDocuments through </a:t>
            </a:r>
            <a:r>
              <a:rPr lang="en-US" sz="2500" b="1" kern="1200" cap="none" spc="0" dirty="0" err="1">
                <a:solidFill>
                  <a:srgbClr val="FFFFFF"/>
                </a:solidFill>
                <a:effectLst/>
                <a:latin typeface="+mj-lt"/>
                <a:ea typeface="+mj-ea"/>
                <a:cs typeface="+mj-cs"/>
              </a:rPr>
              <a:t>eCatalogue</a:t>
            </a:r>
            <a:r>
              <a:rPr lang="en-US" sz="2500" b="1" kern="1200" cap="none" spc="0" dirty="0">
                <a:solidFill>
                  <a:srgbClr val="FFFFFF"/>
                </a:solidFill>
                <a:effectLst/>
                <a:latin typeface="+mj-lt"/>
                <a:ea typeface="+mj-ea"/>
                <a:cs typeface="+mj-cs"/>
              </a:rPr>
              <a:t> and </a:t>
            </a:r>
            <a:r>
              <a:rPr lang="en-US" sz="2500" b="1" kern="1200" cap="none" spc="0" dirty="0" err="1">
                <a:solidFill>
                  <a:srgbClr val="FFFFFF"/>
                </a:solidFill>
                <a:effectLst/>
                <a:latin typeface="+mj-lt"/>
                <a:ea typeface="+mj-ea"/>
                <a:cs typeface="+mj-cs"/>
              </a:rPr>
              <a:t>eReceipt</a:t>
            </a:r>
            <a:r>
              <a:rPr lang="en-US" sz="2500" b="1" kern="1200" cap="none" spc="0" dirty="0">
                <a:solidFill>
                  <a:srgbClr val="FFFFFF"/>
                </a:solidFill>
                <a:effectLst/>
                <a:latin typeface="+mj-lt"/>
                <a:ea typeface="+mj-ea"/>
                <a:cs typeface="+mj-cs"/>
              </a:rPr>
              <a:t> pilots</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extLst>
              <p:ext uri="{D42A27DB-BD31-4B8C-83A1-F6EECF244321}">
                <p14:modId xmlns:p14="http://schemas.microsoft.com/office/powerpoint/2010/main" val="4133004811"/>
              </p:ext>
            </p:extLst>
          </p:nvPr>
        </p:nvGraphicFramePr>
        <p:xfrm>
          <a:off x="0" y="1574310"/>
          <a:ext cx="12191997" cy="5283689"/>
        </p:xfrm>
        <a:graphic>
          <a:graphicData uri="http://schemas.openxmlformats.org/drawingml/2006/table">
            <a:tbl>
              <a:tblPr firstRow="1" bandRow="1">
                <a:noFill/>
                <a:tableStyleId>{5C22544A-7EE6-4342-B048-85BDC9FD1C3A}</a:tableStyleId>
              </a:tblPr>
              <a:tblGrid>
                <a:gridCol w="3004046">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437372">
                  <a:extLst>
                    <a:ext uri="{9D8B030D-6E8A-4147-A177-3AD203B41FA5}">
                      <a16:colId xmlns:a16="http://schemas.microsoft.com/office/drawing/2014/main" val="3109300183"/>
                    </a:ext>
                  </a:extLst>
                </a:gridCol>
                <a:gridCol w="3369222">
                  <a:extLst>
                    <a:ext uri="{9D8B030D-6E8A-4147-A177-3AD203B41FA5}">
                      <a16:colId xmlns:a16="http://schemas.microsoft.com/office/drawing/2014/main" val="1262889913"/>
                    </a:ext>
                  </a:extLst>
                </a:gridCol>
              </a:tblGrid>
              <a:tr h="207821">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Purpose &amp; result</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1014722">
                <a:tc>
                  <a:txBody>
                    <a:bodyPr/>
                    <a:lstStyle/>
                    <a:p>
                      <a:pPr>
                        <a:lnSpc>
                          <a:spcPct val="115000"/>
                        </a:lnSpc>
                        <a:spcBef>
                          <a:spcPts val="100"/>
                        </a:spcBef>
                        <a:spcAft>
                          <a:spcPts val="100"/>
                        </a:spcAft>
                      </a:pPr>
                      <a:r>
                        <a:rPr lang="en-GB" sz="800" cap="none" spc="0" dirty="0">
                          <a:solidFill>
                            <a:schemeClr val="tx1"/>
                          </a:solidFill>
                          <a:effectLst/>
                        </a:rPr>
                        <a:t>Including environmental product information in </a:t>
                      </a:r>
                      <a:r>
                        <a:rPr lang="en-GB" sz="800" u="sng" cap="none" spc="0" dirty="0" err="1">
                          <a:solidFill>
                            <a:schemeClr val="tx1"/>
                          </a:solidFill>
                          <a:effectLst/>
                        </a:rPr>
                        <a:t>eCatalogue</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User story: </a:t>
                      </a:r>
                      <a:r>
                        <a:rPr lang="en-GB" sz="8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https://nordicsmartgovernment.org/catalogue-user-story</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The pilot on </a:t>
                      </a:r>
                      <a:r>
                        <a:rPr lang="en-GB" sz="800" cap="none" spc="0" dirty="0" err="1">
                          <a:solidFill>
                            <a:schemeClr val="tx1"/>
                          </a:solidFill>
                          <a:effectLst/>
                        </a:rPr>
                        <a:t>eCatalogue</a:t>
                      </a:r>
                      <a:r>
                        <a:rPr lang="en-GB" sz="800" cap="none" spc="0" dirty="0">
                          <a:solidFill>
                            <a:schemeClr val="tx1"/>
                          </a:solidFill>
                          <a:effectLst/>
                        </a:rPr>
                        <a:t> (as outlined hereinabove) was also a test on whether the format was able to serve as a “vehicle” for carrying environmental information about the purchased product.</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The test demonstrated that these formats are capable of carrying such information and it is possible for the other party to use that information as structured information.</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Can be used by SMEs to automate data collection in their existing ERP-systems, also working for their cross-border trade in the Nordics. </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Implementation in ERP-systems;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Nordic authorities can facilitate the inclusion of other types of green data - and do this for the full chain of eDocuments;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Nordic authorities can work to implement this model on an EU level.</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945146">
                <a:tc>
                  <a:txBody>
                    <a:bodyPr/>
                    <a:lstStyle/>
                    <a:p>
                      <a:pPr>
                        <a:lnSpc>
                          <a:spcPct val="115000"/>
                        </a:lnSpc>
                        <a:spcBef>
                          <a:spcPts val="100"/>
                        </a:spcBef>
                        <a:spcAft>
                          <a:spcPts val="100"/>
                        </a:spcAft>
                      </a:pPr>
                      <a:r>
                        <a:rPr lang="en-GB" sz="800" cap="none" spc="0">
                          <a:solidFill>
                            <a:schemeClr val="tx1"/>
                          </a:solidFill>
                          <a:effectLst/>
                        </a:rPr>
                        <a:t>Including environmental product information in </a:t>
                      </a:r>
                      <a:r>
                        <a:rPr lang="en-GB" sz="800" u="sng" cap="none" spc="0">
                          <a:solidFill>
                            <a:schemeClr val="tx1"/>
                          </a:solidFill>
                          <a:effectLst/>
                        </a:rPr>
                        <a:t>eReceipts</a:t>
                      </a:r>
                      <a:endParaRPr lang="da-DK" sz="800" cap="none" spc="0">
                        <a:solidFill>
                          <a:schemeClr val="tx1"/>
                        </a:solidFill>
                        <a:effectLst/>
                      </a:endParaRPr>
                    </a:p>
                    <a:p>
                      <a:pPr>
                        <a:lnSpc>
                          <a:spcPct val="115000"/>
                        </a:lnSpc>
                        <a:spcBef>
                          <a:spcPts val="100"/>
                        </a:spcBef>
                        <a:spcAft>
                          <a:spcPts val="100"/>
                        </a:spcAft>
                      </a:pPr>
                      <a:r>
                        <a:rPr lang="en-US" sz="800" cap="none" spc="0">
                          <a:solidFill>
                            <a:schemeClr val="tx1"/>
                          </a:solidFill>
                          <a:effectLst/>
                        </a:rPr>
                        <a:t>User story:</a:t>
                      </a:r>
                      <a:endParaRPr lang="da-DK" sz="800" cap="none" spc="0">
                        <a:solidFill>
                          <a:schemeClr val="tx1"/>
                        </a:solidFill>
                        <a:effectLst/>
                      </a:endParaRPr>
                    </a:p>
                    <a:p>
                      <a:pPr>
                        <a:lnSpc>
                          <a:spcPct val="115000"/>
                        </a:lnSpc>
                        <a:spcBef>
                          <a:spcPts val="100"/>
                        </a:spcBef>
                        <a:spcAft>
                          <a:spcPts val="100"/>
                        </a:spcAft>
                      </a:pPr>
                      <a:r>
                        <a:rPr lang="en-US" sz="8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https://nordicsmartgovernment.org/ereceipt</a:t>
                      </a:r>
                      <a:r>
                        <a:rPr lang="da-DK" sz="800" cap="none" spc="0">
                          <a:solidFill>
                            <a:schemeClr val="tx1"/>
                          </a:solidFill>
                          <a:effectLst/>
                        </a:rPr>
                        <a:t> </a:t>
                      </a:r>
                    </a:p>
                    <a:p>
                      <a:pPr>
                        <a:lnSpc>
                          <a:spcPct val="115000"/>
                        </a:lnSpc>
                        <a:spcBef>
                          <a:spcPts val="100"/>
                        </a:spcBef>
                        <a:spcAft>
                          <a:spcPts val="100"/>
                        </a:spcAft>
                      </a:pPr>
                      <a:r>
                        <a:rPr lang="en-GB" sz="800" cap="none" spc="0">
                          <a:solidFill>
                            <a:schemeClr val="tx1"/>
                          </a:solidFill>
                          <a:effectLst/>
                        </a:rPr>
                        <a:t>eReceipt specification:</a:t>
                      </a:r>
                      <a:endParaRPr lang="da-DK" sz="800" cap="none" spc="0">
                        <a:solidFill>
                          <a:schemeClr val="tx1"/>
                        </a:solidFill>
                        <a:effectLst/>
                      </a:endParaRPr>
                    </a:p>
                    <a:p>
                      <a:pPr>
                        <a:lnSpc>
                          <a:spcPct val="115000"/>
                        </a:lnSpc>
                        <a:spcBef>
                          <a:spcPts val="100"/>
                        </a:spcBef>
                        <a:spcAft>
                          <a:spcPts val="100"/>
                        </a:spcAft>
                      </a:pPr>
                      <a:r>
                        <a:rPr lang="en-GB" sz="8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https://nordicsmartgovernment.org/ereceipt-specification</a:t>
                      </a:r>
                      <a:r>
                        <a:rPr lang="en-GB" sz="800" cap="none" spc="0">
                          <a:solidFill>
                            <a:schemeClr val="tx1"/>
                          </a:solidFill>
                          <a:effectLst/>
                        </a:rPr>
                        <a:t>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Along with the payment information in the eReceipt pilot (see above) for a taxi drive purchase, the identification of the car, pickup location and end location as well as the number of kilometres driven were included, thereby enabling the systematic collection of environmental data along the way.</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Same as above</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Same as above</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903179">
                <a:tc>
                  <a:txBody>
                    <a:bodyPr/>
                    <a:lstStyle/>
                    <a:p>
                      <a:pPr>
                        <a:lnSpc>
                          <a:spcPct val="115000"/>
                        </a:lnSpc>
                        <a:spcBef>
                          <a:spcPts val="1200"/>
                        </a:spcBef>
                        <a:spcAft>
                          <a:spcPts val="400"/>
                        </a:spcAft>
                      </a:pPr>
                      <a:r>
                        <a:rPr lang="en-GB" sz="800" cap="none" spc="0">
                          <a:solidFill>
                            <a:schemeClr val="tx1"/>
                          </a:solidFill>
                          <a:effectLst/>
                        </a:rPr>
                        <a:t>A tool for collection of standardised product data more broadly (the UNSPSC-tool)</a:t>
                      </a:r>
                      <a:endParaRPr lang="da-DK" sz="800" cap="none" spc="0">
                        <a:solidFill>
                          <a:schemeClr val="tx1"/>
                        </a:solidFill>
                        <a:effectLst/>
                      </a:endParaRPr>
                    </a:p>
                    <a:p>
                      <a:pPr>
                        <a:lnSpc>
                          <a:spcPct val="115000"/>
                        </a:lnSpc>
                        <a:spcBef>
                          <a:spcPts val="1200"/>
                        </a:spcBef>
                        <a:spcAft>
                          <a:spcPts val="1200"/>
                        </a:spcAft>
                      </a:pPr>
                      <a:r>
                        <a:rPr lang="en-GB" sz="800" u="sng" cap="none" spc="0">
                          <a:solidFill>
                            <a:schemeClr val="tx1"/>
                          </a:solidFill>
                          <a:effectLst/>
                          <a:hlinkClick r:id="rId5">
                            <a:extLst>
                              <a:ext uri="{A12FA001-AC4F-418D-AE19-62706E023703}">
                                <ahyp:hlinkClr xmlns:ahyp="http://schemas.microsoft.com/office/drawing/2018/hyperlinkcolor" val="tx"/>
                              </a:ext>
                            </a:extLst>
                          </a:hlinkClick>
                        </a:rPr>
                        <a:t>https://anskaffelser.no/verktoy/analyseverktoy/sokeside-standard-klassifiseringskoder-unspsc</a:t>
                      </a:r>
                      <a:r>
                        <a:rPr lang="en-GB" sz="800" cap="none" spc="0">
                          <a:solidFill>
                            <a:schemeClr val="tx1"/>
                          </a:solidFill>
                          <a:effectLst/>
                        </a:rPr>
                        <a:t>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200"/>
                        </a:spcBef>
                        <a:spcAft>
                          <a:spcPts val="1200"/>
                        </a:spcAft>
                      </a:pPr>
                      <a:r>
                        <a:rPr lang="en-GB" sz="800" cap="none" spc="0">
                          <a:solidFill>
                            <a:schemeClr val="tx1"/>
                          </a:solidFill>
                          <a:effectLst/>
                        </a:rPr>
                        <a:t>The NSG&amp;B working group has developed a tool for SMEs to find the correct UNSPSC-code for different products and services.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200"/>
                        </a:spcBef>
                        <a:spcAft>
                          <a:spcPts val="1200"/>
                        </a:spcAft>
                      </a:pPr>
                      <a:r>
                        <a:rPr lang="en-GB" sz="800" cap="none" spc="0">
                          <a:solidFill>
                            <a:schemeClr val="tx1"/>
                          </a:solidFill>
                          <a:effectLst/>
                        </a:rPr>
                        <a:t>The use of UNSPSC-codes in different fields in electronic invoices gives companies possibilities for structured data collection.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Implementation in SMEs</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1267675">
                <a:tc>
                  <a:txBody>
                    <a:bodyPr/>
                    <a:lstStyle/>
                    <a:p>
                      <a:pPr>
                        <a:lnSpc>
                          <a:spcPct val="115000"/>
                        </a:lnSpc>
                        <a:spcBef>
                          <a:spcPts val="100"/>
                        </a:spcBef>
                        <a:spcAft>
                          <a:spcPts val="100"/>
                        </a:spcAft>
                      </a:pPr>
                      <a:r>
                        <a:rPr lang="en-GB" sz="800" cap="none" spc="0" dirty="0">
                          <a:solidFill>
                            <a:schemeClr val="tx1"/>
                          </a:solidFill>
                          <a:effectLst/>
                        </a:rPr>
                        <a:t>Including environmental product information in </a:t>
                      </a:r>
                      <a:r>
                        <a:rPr lang="en-GB" sz="800" u="sng" cap="none" spc="0" dirty="0" err="1">
                          <a:solidFill>
                            <a:schemeClr val="tx1"/>
                          </a:solidFill>
                          <a:effectLst/>
                        </a:rPr>
                        <a:t>eCatalogue</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User story: </a:t>
                      </a:r>
                      <a:r>
                        <a:rPr lang="en-GB" sz="8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https://nordicsmartgovernment.org/catalogue-user-story</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The pilot on </a:t>
                      </a:r>
                      <a:r>
                        <a:rPr lang="en-GB" sz="800" cap="none" spc="0" dirty="0" err="1">
                          <a:solidFill>
                            <a:schemeClr val="tx1"/>
                          </a:solidFill>
                          <a:effectLst/>
                        </a:rPr>
                        <a:t>eCatalogue</a:t>
                      </a:r>
                      <a:r>
                        <a:rPr lang="en-GB" sz="800" cap="none" spc="0" dirty="0">
                          <a:solidFill>
                            <a:schemeClr val="tx1"/>
                          </a:solidFill>
                          <a:effectLst/>
                        </a:rPr>
                        <a:t> (as outlined hereinabove) was also a test on whether the format was able to serve as a “vehicle” for carrying environmental information about the purchased product.</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The test demonstrated that these formats are capable of carrying such information and it is possible for the other party to use that information as structured information.</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Can be used by SMEs to automate data collection in their existing ERP-systems, also working for their cross-border trade in the Nordics. </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Implementation in ERP-systems;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Nordic authorities can facilitate the inclusion of other types of green data - and do this for the full chain of eDocuments;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Nordic authorities can work to implement this model on an EU level.</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945146">
                <a:tc>
                  <a:txBody>
                    <a:bodyPr/>
                    <a:lstStyle/>
                    <a:p>
                      <a:pPr>
                        <a:lnSpc>
                          <a:spcPct val="115000"/>
                        </a:lnSpc>
                        <a:spcBef>
                          <a:spcPts val="100"/>
                        </a:spcBef>
                        <a:spcAft>
                          <a:spcPts val="100"/>
                        </a:spcAft>
                      </a:pPr>
                      <a:r>
                        <a:rPr lang="en-GB" sz="800" cap="none" spc="0">
                          <a:solidFill>
                            <a:schemeClr val="tx1"/>
                          </a:solidFill>
                          <a:effectLst/>
                        </a:rPr>
                        <a:t>Including environmental product information in </a:t>
                      </a:r>
                      <a:r>
                        <a:rPr lang="en-GB" sz="800" u="sng" cap="none" spc="0">
                          <a:solidFill>
                            <a:schemeClr val="tx1"/>
                          </a:solidFill>
                          <a:effectLst/>
                        </a:rPr>
                        <a:t>eReceipts</a:t>
                      </a:r>
                      <a:endParaRPr lang="da-DK" sz="800" cap="none" spc="0">
                        <a:solidFill>
                          <a:schemeClr val="tx1"/>
                        </a:solidFill>
                        <a:effectLst/>
                      </a:endParaRPr>
                    </a:p>
                    <a:p>
                      <a:pPr>
                        <a:lnSpc>
                          <a:spcPct val="115000"/>
                        </a:lnSpc>
                        <a:spcBef>
                          <a:spcPts val="100"/>
                        </a:spcBef>
                        <a:spcAft>
                          <a:spcPts val="100"/>
                        </a:spcAft>
                      </a:pPr>
                      <a:r>
                        <a:rPr lang="en-US" sz="800" cap="none" spc="0">
                          <a:solidFill>
                            <a:schemeClr val="tx1"/>
                          </a:solidFill>
                          <a:effectLst/>
                        </a:rPr>
                        <a:t>User story:</a:t>
                      </a:r>
                      <a:endParaRPr lang="da-DK" sz="800" cap="none" spc="0">
                        <a:solidFill>
                          <a:schemeClr val="tx1"/>
                        </a:solidFill>
                        <a:effectLst/>
                      </a:endParaRPr>
                    </a:p>
                    <a:p>
                      <a:pPr>
                        <a:lnSpc>
                          <a:spcPct val="115000"/>
                        </a:lnSpc>
                        <a:spcBef>
                          <a:spcPts val="100"/>
                        </a:spcBef>
                        <a:spcAft>
                          <a:spcPts val="100"/>
                        </a:spcAft>
                      </a:pPr>
                      <a:r>
                        <a:rPr lang="en-US" sz="8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https://nordicsmartgovernment.org/ereceipt</a:t>
                      </a:r>
                      <a:r>
                        <a:rPr lang="da-DK" sz="800" cap="none" spc="0">
                          <a:solidFill>
                            <a:schemeClr val="tx1"/>
                          </a:solidFill>
                          <a:effectLst/>
                        </a:rPr>
                        <a:t> </a:t>
                      </a:r>
                    </a:p>
                    <a:p>
                      <a:pPr>
                        <a:lnSpc>
                          <a:spcPct val="115000"/>
                        </a:lnSpc>
                        <a:spcBef>
                          <a:spcPts val="100"/>
                        </a:spcBef>
                        <a:spcAft>
                          <a:spcPts val="100"/>
                        </a:spcAft>
                      </a:pPr>
                      <a:r>
                        <a:rPr lang="en-GB" sz="800" cap="none" spc="0">
                          <a:solidFill>
                            <a:schemeClr val="tx1"/>
                          </a:solidFill>
                          <a:effectLst/>
                        </a:rPr>
                        <a:t>eReceipt specification:</a:t>
                      </a:r>
                      <a:endParaRPr lang="da-DK" sz="800" cap="none" spc="0">
                        <a:solidFill>
                          <a:schemeClr val="tx1"/>
                        </a:solidFill>
                        <a:effectLst/>
                      </a:endParaRPr>
                    </a:p>
                    <a:p>
                      <a:pPr>
                        <a:lnSpc>
                          <a:spcPct val="115000"/>
                        </a:lnSpc>
                        <a:spcBef>
                          <a:spcPts val="100"/>
                        </a:spcBef>
                        <a:spcAft>
                          <a:spcPts val="100"/>
                        </a:spcAft>
                      </a:pPr>
                      <a:r>
                        <a:rPr lang="en-GB" sz="8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https://nordicsmartgovernment.org/ereceipt-specification</a:t>
                      </a:r>
                      <a:r>
                        <a:rPr lang="en-GB" sz="800" cap="none" spc="0">
                          <a:solidFill>
                            <a:schemeClr val="tx1"/>
                          </a:solidFill>
                          <a:effectLst/>
                        </a:rPr>
                        <a:t>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Along with the payment information in the eReceipt pilot (see above) for a taxi drive purchase, the identification of the car, pickup location and end location as well as the number of kilometres driven were included, thereby enabling the systematic collection of environmental data along the way.</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Same as above</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Same as above</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bl>
          </a:graphicData>
        </a:graphic>
      </p:graphicFrame>
    </p:spTree>
    <p:extLst>
      <p:ext uri="{BB962C8B-B14F-4D97-AF65-F5344CB8AC3E}">
        <p14:creationId xmlns:p14="http://schemas.microsoft.com/office/powerpoint/2010/main" val="165214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spcBef>
                <a:spcPct val="0"/>
              </a:spcBef>
            </a:pPr>
            <a:r>
              <a:rPr lang="en-US" sz="2500" b="1" kern="1200" cap="none" spc="0" dirty="0">
                <a:solidFill>
                  <a:srgbClr val="FFFFFF"/>
                </a:solidFill>
                <a:effectLst/>
                <a:latin typeface="+mj-lt"/>
                <a:ea typeface="+mj-ea"/>
                <a:cs typeface="+mj-cs"/>
              </a:rPr>
              <a:t>NSG&amp;B work on contributing to </a:t>
            </a:r>
            <a:r>
              <a:rPr lang="en-US" sz="2500" b="1" kern="1200" cap="none" spc="0" dirty="0" err="1">
                <a:solidFill>
                  <a:srgbClr val="FFFFFF"/>
                </a:solidFill>
                <a:effectLst/>
                <a:latin typeface="+mj-lt"/>
                <a:ea typeface="+mj-ea"/>
                <a:cs typeface="+mj-cs"/>
              </a:rPr>
              <a:t>digitalisation</a:t>
            </a:r>
            <a:r>
              <a:rPr lang="en-US" sz="2500" b="1" kern="1200" cap="none" spc="0" dirty="0">
                <a:solidFill>
                  <a:srgbClr val="FFFFFF"/>
                </a:solidFill>
                <a:effectLst/>
                <a:latin typeface="+mj-lt"/>
                <a:ea typeface="+mj-ea"/>
                <a:cs typeface="+mj-cs"/>
              </a:rPr>
              <a:t> of cross-border VAT reporting </a:t>
            </a: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extLst>
              <p:ext uri="{D42A27DB-BD31-4B8C-83A1-F6EECF244321}">
                <p14:modId xmlns:p14="http://schemas.microsoft.com/office/powerpoint/2010/main" val="1360892703"/>
              </p:ext>
            </p:extLst>
          </p:nvPr>
        </p:nvGraphicFramePr>
        <p:xfrm>
          <a:off x="0" y="1574310"/>
          <a:ext cx="12191997" cy="5123994"/>
        </p:xfrm>
        <a:graphic>
          <a:graphicData uri="http://schemas.openxmlformats.org/drawingml/2006/table">
            <a:tbl>
              <a:tblPr firstRow="1" bandRow="1">
                <a:noFill/>
                <a:tableStyleId>{5C22544A-7EE6-4342-B048-85BDC9FD1C3A}</a:tableStyleId>
              </a:tblPr>
              <a:tblGrid>
                <a:gridCol w="4370664">
                  <a:extLst>
                    <a:ext uri="{9D8B030D-6E8A-4147-A177-3AD203B41FA5}">
                      <a16:colId xmlns:a16="http://schemas.microsoft.com/office/drawing/2014/main" val="3780409548"/>
                    </a:ext>
                  </a:extLst>
                </a:gridCol>
                <a:gridCol w="3632433">
                  <a:extLst>
                    <a:ext uri="{9D8B030D-6E8A-4147-A177-3AD203B41FA5}">
                      <a16:colId xmlns:a16="http://schemas.microsoft.com/office/drawing/2014/main" val="1775442734"/>
                    </a:ext>
                  </a:extLst>
                </a:gridCol>
                <a:gridCol w="2130804">
                  <a:extLst>
                    <a:ext uri="{9D8B030D-6E8A-4147-A177-3AD203B41FA5}">
                      <a16:colId xmlns:a16="http://schemas.microsoft.com/office/drawing/2014/main" val="3109300183"/>
                    </a:ext>
                  </a:extLst>
                </a:gridCol>
                <a:gridCol w="2058096">
                  <a:extLst>
                    <a:ext uri="{9D8B030D-6E8A-4147-A177-3AD203B41FA5}">
                      <a16:colId xmlns:a16="http://schemas.microsoft.com/office/drawing/2014/main" val="1262889913"/>
                    </a:ext>
                  </a:extLst>
                </a:gridCol>
              </a:tblGrid>
              <a:tr h="207821">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Purpose &amp; result</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826845">
                <a:tc>
                  <a:txBody>
                    <a:bodyPr/>
                    <a:lstStyle/>
                    <a:p>
                      <a:pPr>
                        <a:lnSpc>
                          <a:spcPct val="115000"/>
                        </a:lnSpc>
                        <a:spcBef>
                          <a:spcPts val="100"/>
                        </a:spcBef>
                        <a:spcAft>
                          <a:spcPts val="100"/>
                        </a:spcAft>
                      </a:pPr>
                      <a:r>
                        <a:rPr lang="en-GB" sz="800" cap="none" spc="0" dirty="0">
                          <a:solidFill>
                            <a:schemeClr val="tx1"/>
                          </a:solidFill>
                          <a:effectLst/>
                        </a:rPr>
                        <a:t>VAT guide for system providers - correct VAT TAX Category Codes and VAT rates</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Guideline:</a:t>
                      </a:r>
                      <a:endParaRPr lang="da-DK" sz="800" cap="none" spc="0" dirty="0">
                        <a:solidFill>
                          <a:schemeClr val="tx1"/>
                        </a:solidFill>
                        <a:effectLst/>
                      </a:endParaRPr>
                    </a:p>
                    <a:p>
                      <a:pPr>
                        <a:lnSpc>
                          <a:spcPct val="115000"/>
                        </a:lnSpc>
                        <a:spcBef>
                          <a:spcPts val="100"/>
                        </a:spcBef>
                        <a:spcAft>
                          <a:spcPts val="100"/>
                        </a:spcAft>
                      </a:pPr>
                      <a:r>
                        <a:rPr lang="en-GB" sz="8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https://nordicsmartgovernment.org/vat-guideline-cross-border-transactions</a:t>
                      </a:r>
                      <a:endParaRPr lang="da-DK" sz="800" cap="none" spc="0" dirty="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Based on findings in the pilots, SA-A developed a guideline for VAT codes and rates with the aim of increasing quality.</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Increased quality</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Implementation in systems</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945146">
                <a:tc>
                  <a:txBody>
                    <a:bodyPr/>
                    <a:lstStyle/>
                    <a:p>
                      <a:pPr>
                        <a:lnSpc>
                          <a:spcPct val="115000"/>
                        </a:lnSpc>
                        <a:spcBef>
                          <a:spcPts val="100"/>
                        </a:spcBef>
                        <a:spcAft>
                          <a:spcPts val="100"/>
                        </a:spcAft>
                      </a:pPr>
                      <a:r>
                        <a:rPr lang="en-GB" sz="800" cap="none" spc="0">
                          <a:solidFill>
                            <a:schemeClr val="tx1"/>
                          </a:solidFill>
                          <a:effectLst/>
                        </a:rPr>
                        <a:t>Reporting of transaction data to the tax authorities - aligning with the ViDA proposal</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Pilot 1 – the creation of a “ViDA report” to the tax authorities on the basis of Peppol eInvoice</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Pilot 2 - enhancing the “ViDA Report”</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User story: </a:t>
                      </a:r>
                      <a:r>
                        <a:rPr lang="en-GB" sz="8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https://nordicsmartgovernment.org/vida-report</a:t>
                      </a:r>
                      <a:r>
                        <a:rPr lang="en-GB" sz="800" cap="none" spc="0">
                          <a:solidFill>
                            <a:schemeClr val="tx1"/>
                          </a:solidFill>
                          <a:effectLst/>
                        </a:rPr>
                        <a:t> </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ViDA report specification: </a:t>
                      </a:r>
                      <a:r>
                        <a:rPr lang="en-GB" sz="8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https://nordicsmartgovernment.org/vida-report-specification</a:t>
                      </a:r>
                      <a:r>
                        <a:rPr lang="en-GB" sz="800" cap="none" spc="0">
                          <a:solidFill>
                            <a:schemeClr val="tx1"/>
                          </a:solidFill>
                          <a:effectLst/>
                        </a:rPr>
                        <a:t> </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Purpose to pilot cross-border invoice, folder specified content from invoice to a separate format ViDA report and send to the tax authorities. Purpose to support automatic VAT reporting for Nordic SMEs.</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All Nordic tax authorities have received a ViDA report in their own access point to be able to analyse, control and increase the quality of VAT codes and rates. Phase II of the pilot is also to send the credit note that is mapped to the ViDA report credit note in order to be able to correct the ViDA report. Correct VAT and UNSPSC code for goods and services per line for easier reporting of VAT for goods and services to the EU.</a:t>
                      </a:r>
                      <a:endParaRPr lang="da-DK" sz="800" cap="none" spc="0" dirty="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Can support Easier VAT reporting and less of reporting burdens.</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Implement the process in the Nordic countries based on the ViDA report specification and the Peppol Network</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903179">
                <a:tc>
                  <a:txBody>
                    <a:bodyPr/>
                    <a:lstStyle/>
                    <a:p>
                      <a:pPr>
                        <a:lnSpc>
                          <a:spcPct val="115000"/>
                        </a:lnSpc>
                        <a:spcBef>
                          <a:spcPts val="100"/>
                        </a:spcBef>
                        <a:spcAft>
                          <a:spcPts val="100"/>
                        </a:spcAft>
                      </a:pPr>
                      <a:r>
                        <a:rPr lang="en-GB" sz="800" cap="none" spc="0" dirty="0">
                          <a:solidFill>
                            <a:schemeClr val="tx1"/>
                          </a:solidFill>
                          <a:effectLst/>
                        </a:rPr>
                        <a:t>Easing the VAT refund application for products or services purchased in another country</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VAT refund specification and VAT refund user story can be found here:</a:t>
                      </a:r>
                      <a:endParaRPr lang="da-DK" sz="800" cap="none" spc="0" dirty="0">
                        <a:solidFill>
                          <a:schemeClr val="tx1"/>
                        </a:solidFill>
                        <a:effectLst/>
                      </a:endParaRPr>
                    </a:p>
                    <a:p>
                      <a:pPr>
                        <a:lnSpc>
                          <a:spcPct val="115000"/>
                        </a:lnSpc>
                        <a:spcBef>
                          <a:spcPts val="100"/>
                        </a:spcBef>
                        <a:spcAft>
                          <a:spcPts val="100"/>
                        </a:spcAft>
                      </a:pPr>
                      <a:r>
                        <a:rPr lang="en-GB" sz="800" u="none" strike="noStrike" cap="none" spc="0" dirty="0">
                          <a:solidFill>
                            <a:schemeClr val="tx1"/>
                          </a:solidFill>
                          <a:effectLst/>
                          <a:hlinkClick r:id="rId5">
                            <a:extLst>
                              <a:ext uri="{A12FA001-AC4F-418D-AE19-62706E023703}">
                                <ahyp:hlinkClr xmlns:ahyp="http://schemas.microsoft.com/office/drawing/2018/hyperlinkcolor" val="tx"/>
                              </a:ext>
                            </a:extLst>
                          </a:hlinkClick>
                        </a:rPr>
                        <a:t>https://nordicsmartgovernment.org/guidelines-and-specifications</a:t>
                      </a:r>
                      <a:endParaRPr lang="da-DK" sz="800" cap="none" spc="0" dirty="0">
                        <a:solidFill>
                          <a:schemeClr val="tx1"/>
                        </a:solidFill>
                        <a:effectLst/>
                      </a:endParaRPr>
                    </a:p>
                    <a:p>
                      <a:pPr>
                        <a:lnSpc>
                          <a:spcPct val="115000"/>
                        </a:lnSpc>
                        <a:spcBef>
                          <a:spcPts val="100"/>
                        </a:spcBef>
                        <a:spcAft>
                          <a:spcPts val="100"/>
                        </a:spcAft>
                      </a:pPr>
                      <a:r>
                        <a:rPr lang="en-GB" sz="800" u="none" strike="noStrike" cap="none" spc="0" dirty="0">
                          <a:solidFill>
                            <a:schemeClr val="tx1"/>
                          </a:solidFill>
                          <a:effectLst/>
                          <a:hlinkClick r:id="rId6">
                            <a:extLst>
                              <a:ext uri="{A12FA001-AC4F-418D-AE19-62706E023703}">
                                <ahyp:hlinkClr xmlns:ahyp="http://schemas.microsoft.com/office/drawing/2018/hyperlinkcolor" val="tx"/>
                              </a:ext>
                            </a:extLst>
                          </a:hlinkClick>
                        </a:rPr>
                        <a:t>https://nordicsmartgovernment.org/get-started-use-digital-solutions-based-on-standard-e-documents</a:t>
                      </a:r>
                      <a:endParaRPr lang="da-DK" sz="800" cap="none" spc="0" dirty="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The purpose was to do a VAT refund specification that is quality assured by experts in the Nordic countries and to do a VAT refund over the Peppol network.</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Simplify a manual process. Increase quality in the process. Streamline the Nordic SMEs refund process.</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Implement the process in the Nordic countries based on the VAT refund specification and the Peppol Network.</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To pilot the submission of applications from an SME’s system (that is an applicant for VAT refund).</a:t>
                      </a:r>
                      <a:endParaRPr lang="da-DK" sz="800" cap="none" spc="0" dirty="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815350">
                <a:tc>
                  <a:txBody>
                    <a:bodyPr/>
                    <a:lstStyle/>
                    <a:p>
                      <a:pPr>
                        <a:lnSpc>
                          <a:spcPct val="115000"/>
                        </a:lnSpc>
                        <a:spcBef>
                          <a:spcPts val="100"/>
                        </a:spcBef>
                        <a:spcAft>
                          <a:spcPts val="100"/>
                        </a:spcAft>
                      </a:pPr>
                      <a:r>
                        <a:rPr lang="en-GB" sz="800" cap="none" spc="0" dirty="0">
                          <a:solidFill>
                            <a:schemeClr val="tx1"/>
                          </a:solidFill>
                          <a:effectLst/>
                        </a:rPr>
                        <a:t>VAT guide for system providers - correct VAT TAX Category Codes and VAT rates</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Guideline:</a:t>
                      </a:r>
                      <a:endParaRPr lang="da-DK" sz="800" cap="none" spc="0" dirty="0">
                        <a:solidFill>
                          <a:schemeClr val="tx1"/>
                        </a:solidFill>
                        <a:effectLst/>
                      </a:endParaRPr>
                    </a:p>
                    <a:p>
                      <a:pPr>
                        <a:lnSpc>
                          <a:spcPct val="115000"/>
                        </a:lnSpc>
                        <a:spcBef>
                          <a:spcPts val="100"/>
                        </a:spcBef>
                        <a:spcAft>
                          <a:spcPts val="100"/>
                        </a:spcAft>
                      </a:pPr>
                      <a:r>
                        <a:rPr lang="en-GB" sz="8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https://nordicsmartgovernment.org/vat-guideline-cross-border-transactions</a:t>
                      </a:r>
                      <a:r>
                        <a:rPr lang="en-GB" sz="800" cap="none" spc="0" dirty="0">
                          <a:solidFill>
                            <a:schemeClr val="tx1"/>
                          </a:solidFill>
                          <a:effectLst/>
                        </a:rPr>
                        <a:t> </a:t>
                      </a:r>
                      <a:endParaRPr lang="da-DK" sz="800" cap="none" spc="0" dirty="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Based on findings in the pilots, SA-A developed a guideline for VAT codes and rates with the aim of increasing quality.</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Increased quality</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Implementation in systems</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945146">
                <a:tc>
                  <a:txBody>
                    <a:bodyPr/>
                    <a:lstStyle/>
                    <a:p>
                      <a:pPr>
                        <a:lnSpc>
                          <a:spcPct val="115000"/>
                        </a:lnSpc>
                        <a:spcBef>
                          <a:spcPts val="100"/>
                        </a:spcBef>
                        <a:spcAft>
                          <a:spcPts val="100"/>
                        </a:spcAft>
                      </a:pPr>
                      <a:r>
                        <a:rPr lang="en-GB" sz="800" cap="none" spc="0">
                          <a:solidFill>
                            <a:schemeClr val="tx1"/>
                          </a:solidFill>
                          <a:effectLst/>
                        </a:rPr>
                        <a:t>Reporting of transaction data to the tax authorities - aligning with the ViDA proposal</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Pilot 1 – the creation of a “ViDA report” to the tax authorities on the basis of Peppol eInvoice</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Pilot 2 - enhancing the “ViDA Report”</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User story: </a:t>
                      </a:r>
                      <a:r>
                        <a:rPr lang="en-GB" sz="8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https://nordicsmartgovernment.org/vida-report</a:t>
                      </a:r>
                      <a:r>
                        <a:rPr lang="en-GB" sz="800" cap="none" spc="0">
                          <a:solidFill>
                            <a:schemeClr val="tx1"/>
                          </a:solidFill>
                          <a:effectLst/>
                        </a:rPr>
                        <a:t> </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ViDA report specification: </a:t>
                      </a:r>
                      <a:r>
                        <a:rPr lang="en-GB" sz="8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https://nordicsmartgovernment.org/vida-report-specification</a:t>
                      </a:r>
                      <a:r>
                        <a:rPr lang="en-GB" sz="800" cap="none" spc="0">
                          <a:solidFill>
                            <a:schemeClr val="tx1"/>
                          </a:solidFill>
                          <a:effectLst/>
                        </a:rPr>
                        <a:t> </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Purpose to pilot cross-border invoice, folder specified content from invoice to a separate format ViDA report and send to the tax authorities. Purpose to support automatic VAT reporting for Nordic SMEs.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All Nordic tax authorities have received a ViDA report in their own access point to be able to analyse, control and increase the quality of VAT codes and rates. Phase II of the pilot is also to send the credit note that is mapped to the ViDA report credit note in order to be able to correct the ViDA report. Correct VAT and UNSPSC code for goods and services per line for easier reporting of VAT for goods and services to the EU.</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Can support Easier VAT reporting and less of reporting burdens.</a:t>
                      </a:r>
                      <a:endParaRPr lang="da-DK" sz="800" cap="none" spc="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Implement the process in the Nordic countries based on the ViDA report specification and the Peppol Network</a:t>
                      </a:r>
                      <a:endParaRPr lang="da-DK" sz="800" cap="none" spc="0" dirty="0">
                        <a:solidFill>
                          <a:schemeClr val="tx1"/>
                        </a:solidFill>
                        <a:effectLst/>
                        <a:latin typeface="Arial" panose="020B0604020202020204" pitchFamily="34" charset="0"/>
                        <a:ea typeface="Arial" panose="020B0604020202020204" pitchFamily="34" charset="0"/>
                      </a:endParaRPr>
                    </a:p>
                  </a:txBody>
                  <a:tcPr marL="6197" marR="6197" marT="40554" marB="619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bl>
          </a:graphicData>
        </a:graphic>
      </p:graphicFrame>
    </p:spTree>
    <p:extLst>
      <p:ext uri="{BB962C8B-B14F-4D97-AF65-F5344CB8AC3E}">
        <p14:creationId xmlns:p14="http://schemas.microsoft.com/office/powerpoint/2010/main" val="236509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13</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#3</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6696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600" b="1" i="0" u="none" strike="noStrike" kern="1200" cap="none" spc="0" normalizeH="0" baseline="0" noProof="0" dirty="0">
                <a:ln>
                  <a:noFill/>
                </a:ln>
                <a:solidFill>
                  <a:srgbClr val="F16264"/>
                </a:solidFill>
                <a:effectLst/>
                <a:uLnTx/>
                <a:uFillTx/>
                <a:latin typeface="Calibri"/>
                <a:ea typeface="Calibri"/>
                <a:cs typeface="Calibri"/>
                <a:sym typeface="Calibri"/>
              </a:rPr>
              <a:t>By 2023,</a:t>
            </a:r>
            <a:r>
              <a:rPr kumimoji="0" lang="en-US" sz="36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US" sz="3600" b="0" i="0" u="none" strike="noStrike" kern="1200" cap="none" spc="0" normalizeH="0" baseline="0" noProof="0" dirty="0">
                <a:ln>
                  <a:noFill/>
                </a:ln>
                <a:solidFill>
                  <a:srgbClr val="FFFFFF"/>
                </a:solidFill>
                <a:effectLst/>
                <a:uLnTx/>
                <a:uFillTx/>
                <a:latin typeface="Calibri"/>
                <a:ea typeface="Calibri"/>
                <a:cs typeface="Calibri"/>
                <a:sym typeface="Calibri"/>
              </a:rPr>
              <a:t>sales and purchases can be handled digitally by default in compatible formats across the Nordic region </a:t>
            </a:r>
          </a:p>
        </p:txBody>
      </p:sp>
      <p:pic>
        <p:nvPicPr>
          <p:cNvPr id="6" name="Elemento grafico 23" descr="Checkmark">
            <a:extLst>
              <a:ext uri="{FF2B5EF4-FFF2-40B4-BE49-F238E27FC236}">
                <a16:creationId xmlns:a16="http://schemas.microsoft.com/office/drawing/2014/main" id="{87A47D07-EA8A-B276-C070-900932C5D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4537" y="1540070"/>
            <a:ext cx="2368610" cy="2368610"/>
          </a:xfrm>
          <a:prstGeom prst="rect">
            <a:avLst/>
          </a:prstGeom>
        </p:spPr>
      </p:pic>
      <p:sp>
        <p:nvSpPr>
          <p:cNvPr id="2" name="Tekstfelt 1">
            <a:extLst>
              <a:ext uri="{FF2B5EF4-FFF2-40B4-BE49-F238E27FC236}">
                <a16:creationId xmlns:a16="http://schemas.microsoft.com/office/drawing/2014/main" id="{B647FD88-8E3A-6450-64FE-72A9F1A7F802}"/>
              </a:ext>
            </a:extLst>
          </p:cNvPr>
          <p:cNvSpPr txBox="1"/>
          <p:nvPr/>
        </p:nvSpPr>
        <p:spPr>
          <a:xfrm>
            <a:off x="747866" y="4312061"/>
            <a:ext cx="6308520" cy="1139094"/>
          </a:xfrm>
          <a:prstGeom prst="rect">
            <a:avLst/>
          </a:prstGeom>
          <a:noFill/>
        </p:spPr>
        <p:txBody>
          <a:bodyPr wrap="square">
            <a:spAutoFit/>
          </a:bodyPr>
          <a:lstStyle/>
          <a:p>
            <a:pPr>
              <a:lnSpc>
                <a:spcPct val="115000"/>
              </a:lnSpc>
            </a:pPr>
            <a:r>
              <a:rPr lang="en-US" sz="1000" dirty="0">
                <a:solidFill>
                  <a:schemeClr val="bg1"/>
                </a:solidFill>
                <a:effectLst/>
                <a:latin typeface="Arial" panose="020B0604020202020204" pitchFamily="34" charset="0"/>
                <a:ea typeface="Arial" panose="020B0604020202020204" pitchFamily="34" charset="0"/>
              </a:rPr>
              <a:t>If this milestone is defined as SMEs having the possibility to handle their sales and purchases digitally by default in the Nordic region, then the milestone is met. </a:t>
            </a:r>
          </a:p>
          <a:p>
            <a:pPr>
              <a:lnSpc>
                <a:spcPct val="115000"/>
              </a:lnSpc>
            </a:pPr>
            <a:endParaRPr lang="en-US" sz="1000" dirty="0">
              <a:solidFill>
                <a:schemeClr val="bg1"/>
              </a:solidFill>
              <a:effectLst/>
              <a:latin typeface="Arial" panose="020B0604020202020204" pitchFamily="34" charset="0"/>
              <a:ea typeface="Arial" panose="020B0604020202020204" pitchFamily="34" charset="0"/>
            </a:endParaRPr>
          </a:p>
          <a:p>
            <a:pPr>
              <a:lnSpc>
                <a:spcPct val="115000"/>
              </a:lnSpc>
            </a:pPr>
            <a:r>
              <a:rPr lang="en-US" sz="1000" dirty="0">
                <a:solidFill>
                  <a:schemeClr val="bg1"/>
                </a:solidFill>
                <a:effectLst/>
                <a:latin typeface="Arial" panose="020B0604020202020204" pitchFamily="34" charset="0"/>
                <a:ea typeface="Arial" panose="020B0604020202020204" pitchFamily="34" charset="0"/>
              </a:rPr>
              <a:t>However, going a step further, if the milestone is defined as SMEs in practice doing their transactions fully automated using a compatible format as the Peppol network, then this practice is not widespread at this point. </a:t>
            </a:r>
          </a:p>
          <a:p>
            <a:pPr>
              <a:lnSpc>
                <a:spcPct val="115000"/>
              </a:lnSpc>
            </a:pPr>
            <a:endParaRPr lang="da-DK" sz="1000"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1613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14</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326018"/>
            <a:ext cx="6247044" cy="630942"/>
          </a:xfrm>
        </p:spPr>
        <p:txBody>
          <a:bodyPr>
            <a:normAutofit/>
          </a:bodyPr>
          <a:lstStyle/>
          <a:p>
            <a:r>
              <a:rPr lang="da-DK" sz="3500" dirty="0">
                <a:solidFill>
                  <a:schemeClr val="bg1"/>
                </a:solidFill>
              </a:rPr>
              <a:t>ROADMAP MILESTONE #3</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956960"/>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National initiatives</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11" name="Tabel 10">
            <a:extLst>
              <a:ext uri="{FF2B5EF4-FFF2-40B4-BE49-F238E27FC236}">
                <a16:creationId xmlns:a16="http://schemas.microsoft.com/office/drawing/2014/main" id="{FD512098-CEDC-532C-ED0A-36A9A27D6593}"/>
              </a:ext>
            </a:extLst>
          </p:cNvPr>
          <p:cNvGraphicFramePr>
            <a:graphicFrameLocks noGrp="1"/>
          </p:cNvGraphicFramePr>
          <p:nvPr>
            <p:extLst>
              <p:ext uri="{D42A27DB-BD31-4B8C-83A1-F6EECF244321}">
                <p14:modId xmlns:p14="http://schemas.microsoft.com/office/powerpoint/2010/main" val="1311310065"/>
              </p:ext>
            </p:extLst>
          </p:nvPr>
        </p:nvGraphicFramePr>
        <p:xfrm>
          <a:off x="821094" y="1687253"/>
          <a:ext cx="11038113" cy="3261184"/>
        </p:xfrm>
        <a:graphic>
          <a:graphicData uri="http://schemas.openxmlformats.org/drawingml/2006/table">
            <a:tbl>
              <a:tblPr/>
              <a:tblGrid>
                <a:gridCol w="1294706">
                  <a:extLst>
                    <a:ext uri="{9D8B030D-6E8A-4147-A177-3AD203B41FA5}">
                      <a16:colId xmlns:a16="http://schemas.microsoft.com/office/drawing/2014/main" val="3385225403"/>
                    </a:ext>
                  </a:extLst>
                </a:gridCol>
                <a:gridCol w="9743407">
                  <a:extLst>
                    <a:ext uri="{9D8B030D-6E8A-4147-A177-3AD203B41FA5}">
                      <a16:colId xmlns:a16="http://schemas.microsoft.com/office/drawing/2014/main" val="2039961156"/>
                    </a:ext>
                  </a:extLst>
                </a:gridCol>
              </a:tblGrid>
              <a:tr h="457024">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Denmark</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By regulation, bookkeeping system providers must implement services for eInvoices to be sent and received by all businesses using their system. Bookkeeping systems must support both the national </a:t>
                      </a:r>
                      <a:r>
                        <a:rPr lang="en-US" sz="1000" b="0" i="1" u="none" strike="noStrike" dirty="0" err="1">
                          <a:solidFill>
                            <a:srgbClr val="000000"/>
                          </a:solidFill>
                          <a:effectLst/>
                          <a:latin typeface="Arial" panose="020B0604020202020204" pitchFamily="34" charset="0"/>
                        </a:rPr>
                        <a:t>Nemhandel</a:t>
                      </a:r>
                      <a:r>
                        <a:rPr lang="en-US" sz="1000" b="0" i="0" u="none" strike="noStrike" dirty="0">
                          <a:solidFill>
                            <a:srgbClr val="000000"/>
                          </a:solidFill>
                          <a:effectLst/>
                          <a:latin typeface="Arial" panose="020B0604020202020204" pitchFamily="34" charset="0"/>
                        </a:rPr>
                        <a:t> as well as the Peppol network, thus supporting cross-border interoperability and thus enabling companies to fully automate their national as well as international trade. Starting the first full fiscal year after 1 July 2024, it will be mandatory for all businesses with an annual turnover above 300,000 DKK to use a digital bookkeeping system subject to these requirements.</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There is not currently any requirement to </a:t>
                      </a:r>
                      <a:r>
                        <a:rPr lang="en-US" sz="1000" b="0" i="1" u="none" strike="noStrike" dirty="0">
                          <a:solidFill>
                            <a:srgbClr val="000000"/>
                          </a:solidFill>
                          <a:effectLst/>
                          <a:latin typeface="Arial" panose="020B0604020202020204" pitchFamily="34" charset="0"/>
                        </a:rPr>
                        <a:t>use</a:t>
                      </a:r>
                      <a:r>
                        <a:rPr lang="en-US" sz="1000" b="0" i="0" u="none" strike="noStrike" dirty="0">
                          <a:solidFill>
                            <a:srgbClr val="000000"/>
                          </a:solidFill>
                          <a:effectLst/>
                          <a:latin typeface="Arial" panose="020B0604020202020204" pitchFamily="34" charset="0"/>
                        </a:rPr>
                        <a:t> these features, as such a mandate would require a derogation from the EU VAT directive. The currently ongoing revision of the VAT directive - VAT in the Digital Age (VIDA), can result in a repeal of this restriction, allowing all EU member states to introduce mandatory e-invoicing.</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1910599"/>
                  </a:ext>
                </a:extLst>
              </a:tr>
              <a:tr h="490027">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Finland</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a:solidFill>
                            <a:srgbClr val="000000"/>
                          </a:solidFill>
                          <a:effectLst/>
                          <a:latin typeface="Arial" panose="020B0604020202020204" pitchFamily="34" charset="0"/>
                        </a:rPr>
                        <a:t>In Finland about 92 % of invoices between organisations are in structured format (eInvoices). The national Real Time Economy (RTE) project supports and encourages the digital handling of sales and purchases by e.g. guidelines and communication campaigns. Peppol eInvoices and eOrders are promoted by the Finnish RTE program. Peppol Authority was established in Finland in July 2022. </a:t>
                      </a:r>
                      <a:endParaRPr lang="en-US"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53842306"/>
                  </a:ext>
                </a:extLst>
              </a:tr>
              <a:tr h="457024">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Iceland</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a:solidFill>
                            <a:srgbClr val="000000"/>
                          </a:solidFill>
                          <a:effectLst/>
                          <a:latin typeface="Arial" panose="020B0604020202020204" pitchFamily="34" charset="0"/>
                        </a:rPr>
                        <a:t>Icelandic laws and regulations are fully aligned with Peppol requirements. A migration in the retail sector from proprietary EDIFACT to Peppol XML is underway as one of the objectives to enable electronic trade between Iceland and Nordic/European partners.</a:t>
                      </a:r>
                      <a:r>
                        <a:rPr lang="en-US" sz="1000" b="1" i="0" u="none" strike="noStrike">
                          <a:solidFill>
                            <a:srgbClr val="000000"/>
                          </a:solidFill>
                          <a:effectLst/>
                          <a:latin typeface="Arial" panose="020B0604020202020204" pitchFamily="34" charset="0"/>
                        </a:rPr>
                        <a:t> </a:t>
                      </a:r>
                      <a:endParaRPr lang="en-US"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2016952"/>
                  </a:ext>
                </a:extLst>
              </a:tr>
              <a:tr h="328975">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Norway</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Through the NSG&amp;B pilots it is documented that transfer of eInvoice, </a:t>
                      </a:r>
                      <a:r>
                        <a:rPr lang="en-US" sz="1000" b="0" i="0" u="none" strike="noStrike" dirty="0" err="1">
                          <a:solidFill>
                            <a:srgbClr val="000000"/>
                          </a:solidFill>
                          <a:effectLst/>
                          <a:latin typeface="Arial" panose="020B0604020202020204" pitchFamily="34" charset="0"/>
                        </a:rPr>
                        <a:t>eOrder</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eOrder</a:t>
                      </a:r>
                      <a:r>
                        <a:rPr lang="en-US" sz="1000" b="0" i="0" u="none" strike="noStrike" dirty="0">
                          <a:solidFill>
                            <a:srgbClr val="000000"/>
                          </a:solidFill>
                          <a:effectLst/>
                          <a:latin typeface="Arial" panose="020B0604020202020204" pitchFamily="34" charset="0"/>
                        </a:rPr>
                        <a:t> confirmation, and </a:t>
                      </a:r>
                      <a:r>
                        <a:rPr lang="en-US" sz="1000" b="0" i="0" u="none" strike="noStrike" dirty="0" err="1">
                          <a:solidFill>
                            <a:srgbClr val="000000"/>
                          </a:solidFill>
                          <a:effectLst/>
                          <a:latin typeface="Arial" panose="020B0604020202020204" pitchFamily="34" charset="0"/>
                        </a:rPr>
                        <a:t>eCatalogue</a:t>
                      </a:r>
                      <a:r>
                        <a:rPr lang="en-US" sz="1000" b="0" i="0" u="none" strike="noStrike" dirty="0">
                          <a:solidFill>
                            <a:srgbClr val="000000"/>
                          </a:solidFill>
                          <a:effectLst/>
                          <a:latin typeface="Arial" panose="020B0604020202020204" pitchFamily="34" charset="0"/>
                        </a:rPr>
                        <a:t> are possible for Norwegian SMEs. This is conveyed to system providers and accountants in various channels, and they are encouraged to exploit the possibilities.</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4189837"/>
                  </a:ext>
                </a:extLst>
              </a:tr>
              <a:tr h="328975">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Sweden</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In Sweden, over 80% of bookkeeping systems provide digital tools for sales and purchases. To further promote the use of </a:t>
                      </a:r>
                      <a:r>
                        <a:rPr lang="en-US" sz="1000" b="0" i="0" u="none" strike="noStrike" dirty="0" err="1">
                          <a:solidFill>
                            <a:srgbClr val="000000"/>
                          </a:solidFill>
                          <a:effectLst/>
                          <a:latin typeface="Arial" panose="020B0604020202020204" pitchFamily="34" charset="0"/>
                        </a:rPr>
                        <a:t>eInvoicing</a:t>
                      </a:r>
                      <a:r>
                        <a:rPr lang="en-US" sz="1000" b="0" i="0" u="none" strike="noStrike" dirty="0">
                          <a:solidFill>
                            <a:srgbClr val="000000"/>
                          </a:solidFill>
                          <a:effectLst/>
                          <a:latin typeface="Arial" panose="020B0604020202020204" pitchFamily="34" charset="0"/>
                        </a:rPr>
                        <a:t>, government agencies are undertaking national projects aimed at increasing its adoption. Additionally, a proposal has been submitted to the finance department of the Swedish government, which recommends the mandatory use of eInvoices between B2B and G2B.</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The public sector spends 900 billions SEK annually and when this is done with electronic support via e-procurement tools the influence on private suppliers are substantial. E-ordering is growing among public entities and Peppol as preferred solution is gaining on older technical formats.</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NSG&amp;B has played a key role in influencing market actors, such as the Network for Electronic Business (NEA), to adopt their goals and work towards achieving them. </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54059436"/>
                  </a:ext>
                </a:extLst>
              </a:tr>
            </a:tbl>
          </a:graphicData>
        </a:graphic>
      </p:graphicFrame>
    </p:spTree>
    <p:extLst>
      <p:ext uri="{BB962C8B-B14F-4D97-AF65-F5344CB8AC3E}">
        <p14:creationId xmlns:p14="http://schemas.microsoft.com/office/powerpoint/2010/main" val="110849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15</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#3</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967335"/>
            <a:ext cx="6308520" cy="2893100"/>
          </a:xfrm>
          <a:prstGeom prst="rect">
            <a:avLst/>
          </a:prstGeom>
          <a:noFill/>
        </p:spPr>
        <p:txBody>
          <a:bodyPr wrap="square">
            <a:spAutoFit/>
          </a:bodyPr>
          <a:lstStyle/>
          <a:p>
            <a:r>
              <a:rPr lang="en-GB" sz="1400" dirty="0">
                <a:solidFill>
                  <a:schemeClr val="bg1"/>
                </a:solidFill>
                <a:effectLst/>
                <a:latin typeface="Arial" panose="020B0604020202020204" pitchFamily="34" charset="0"/>
                <a:ea typeface="Arial" panose="020B0604020202020204" pitchFamily="34" charset="0"/>
              </a:rPr>
              <a:t>NSG&amp;B </a:t>
            </a:r>
            <a:r>
              <a:rPr lang="en-GB" sz="1400" dirty="0">
                <a:solidFill>
                  <a:schemeClr val="bg1"/>
                </a:solidFill>
                <a:latin typeface="Arial" panose="020B0604020202020204" pitchFamily="34" charset="0"/>
                <a:ea typeface="Arial" panose="020B0604020202020204" pitchFamily="34" charset="0"/>
              </a:rPr>
              <a:t>– the </a:t>
            </a:r>
            <a:r>
              <a:rPr lang="en-US" sz="1400" dirty="0">
                <a:solidFill>
                  <a:schemeClr val="bg1"/>
                </a:solidFill>
                <a:latin typeface="Arial" panose="020B0604020202020204" pitchFamily="34" charset="0"/>
              </a:rPr>
              <a:t>working group on eDocuments – has contributed to this milestone by conducting pilots showing that this practice indeed is possible over the Peppol network directly between ERP-system providers in the Nordics.</a:t>
            </a:r>
          </a:p>
          <a:p>
            <a:endParaRPr lang="en-US" sz="1400" dirty="0">
              <a:solidFill>
                <a:schemeClr val="bg1"/>
              </a:solidFill>
              <a:latin typeface="Arial" panose="020B0604020202020204" pitchFamily="34" charset="0"/>
            </a:endParaRPr>
          </a:p>
          <a:p>
            <a:r>
              <a:rPr lang="en-US" sz="1400" dirty="0">
                <a:solidFill>
                  <a:schemeClr val="bg1"/>
                </a:solidFill>
                <a:latin typeface="Arial" panose="020B0604020202020204" pitchFamily="34" charset="0"/>
              </a:rPr>
              <a:t>Market &amp; tech development has been contributing to this milestone due to the international alignment around the Peppol network. There are several ERP-system providers in the Nordic region that do provide this possibility of using the Peppol network to send eInvoices and other eDocuments in compatible formats. </a:t>
            </a:r>
          </a:p>
          <a:p>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The list of deliverables are under 2 areas, contributing to both milestone #1 and #3.</a:t>
            </a:r>
            <a:endParaRPr lang="da-DK" sz="1400" dirty="0">
              <a:solidFill>
                <a:schemeClr val="bg1"/>
              </a:solidFill>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967334"/>
            <a:ext cx="4925736" cy="1169551"/>
          </a:xfrm>
          <a:prstGeom prst="rect">
            <a:avLst/>
          </a:prstGeom>
          <a:noFill/>
        </p:spPr>
        <p:txBody>
          <a:bodyPr wrap="square">
            <a:spAutoFit/>
          </a:bodyPr>
          <a:lstStyle/>
          <a:p>
            <a:pPr marL="342900" indent="-342900">
              <a:buAutoNum type="arabicParenR"/>
            </a:pPr>
            <a:r>
              <a:rPr lang="en-US" sz="1400" kern="1200" dirty="0">
                <a:solidFill>
                  <a:srgbClr val="FFFFFF"/>
                </a:solidFill>
                <a:effectLst/>
                <a:latin typeface="Arial" panose="020B0604020202020204" pitchFamily="34" charset="0"/>
                <a:ea typeface="+mj-ea"/>
                <a:cs typeface="Arial" panose="020B0604020202020204" pitchFamily="34" charset="0"/>
              </a:rPr>
              <a:t>NSG&amp;B work on interoperability of eDocuments – pilots on cross-border use of </a:t>
            </a:r>
            <a:r>
              <a:rPr lang="en-US" sz="1400" kern="1200" dirty="0" err="1">
                <a:solidFill>
                  <a:srgbClr val="FFFFFF"/>
                </a:solidFill>
                <a:effectLst/>
                <a:latin typeface="Arial" panose="020B0604020202020204" pitchFamily="34" charset="0"/>
                <a:ea typeface="+mj-ea"/>
                <a:cs typeface="Arial" panose="020B0604020202020204" pitchFamily="34" charset="0"/>
              </a:rPr>
              <a:t>eInvoicing</a:t>
            </a:r>
            <a:r>
              <a:rPr lang="en-US" sz="1400" kern="1200" dirty="0">
                <a:solidFill>
                  <a:srgbClr val="FFFFFF"/>
                </a:solidFill>
                <a:effectLst/>
                <a:latin typeface="Arial" panose="020B0604020202020204" pitchFamily="34" charset="0"/>
                <a:ea typeface="+mj-ea"/>
                <a:cs typeface="Arial" panose="020B0604020202020204" pitchFamily="34" charset="0"/>
              </a:rPr>
              <a:t>, </a:t>
            </a:r>
            <a:r>
              <a:rPr lang="en-US" sz="1400" kern="1200" dirty="0" err="1">
                <a:solidFill>
                  <a:srgbClr val="FFFFFF"/>
                </a:solidFill>
                <a:effectLst/>
                <a:latin typeface="Arial" panose="020B0604020202020204" pitchFamily="34" charset="0"/>
                <a:ea typeface="+mj-ea"/>
                <a:cs typeface="Arial" panose="020B0604020202020204" pitchFamily="34" charset="0"/>
              </a:rPr>
              <a:t>eCatalogue</a:t>
            </a:r>
            <a:r>
              <a:rPr lang="en-US" sz="1400" kern="1200" dirty="0">
                <a:solidFill>
                  <a:srgbClr val="FFFFFF"/>
                </a:solidFill>
                <a:effectLst/>
                <a:latin typeface="Arial" panose="020B0604020202020204" pitchFamily="34" charset="0"/>
                <a:ea typeface="+mj-ea"/>
                <a:cs typeface="Arial" panose="020B0604020202020204" pitchFamily="34" charset="0"/>
              </a:rPr>
              <a:t>, </a:t>
            </a:r>
            <a:r>
              <a:rPr lang="en-US" sz="1400" kern="1200" dirty="0" err="1">
                <a:solidFill>
                  <a:srgbClr val="FFFFFF"/>
                </a:solidFill>
                <a:effectLst/>
                <a:latin typeface="Arial" panose="020B0604020202020204" pitchFamily="34" charset="0"/>
                <a:ea typeface="+mj-ea"/>
                <a:cs typeface="Arial" panose="020B0604020202020204" pitchFamily="34" charset="0"/>
              </a:rPr>
              <a:t>eOrder</a:t>
            </a:r>
            <a:r>
              <a:rPr lang="en-US" sz="1400" kern="1200" dirty="0">
                <a:solidFill>
                  <a:srgbClr val="FFFFFF"/>
                </a:solidFill>
                <a:effectLst/>
                <a:latin typeface="Arial" panose="020B0604020202020204" pitchFamily="34" charset="0"/>
                <a:ea typeface="+mj-ea"/>
                <a:cs typeface="Arial" panose="020B0604020202020204" pitchFamily="34" charset="0"/>
              </a:rPr>
              <a:t> and </a:t>
            </a:r>
            <a:r>
              <a:rPr lang="en-US" sz="1400" kern="1200" dirty="0" err="1">
                <a:solidFill>
                  <a:srgbClr val="FFFFFF"/>
                </a:solidFill>
                <a:effectLst/>
                <a:latin typeface="Arial" panose="020B0604020202020204" pitchFamily="34" charset="0"/>
                <a:ea typeface="+mj-ea"/>
                <a:cs typeface="Arial" panose="020B0604020202020204" pitchFamily="34" charset="0"/>
              </a:rPr>
              <a:t>eReceipt</a:t>
            </a:r>
            <a:endParaRPr lang="en-US" sz="1400" kern="1200" dirty="0">
              <a:solidFill>
                <a:srgbClr val="FFFFFF"/>
              </a:solidFill>
              <a:effectLst/>
              <a:latin typeface="Arial" panose="020B0604020202020204" pitchFamily="34" charset="0"/>
              <a:ea typeface="+mj-ea"/>
              <a:cs typeface="Arial" panose="020B0604020202020204" pitchFamily="34" charset="0"/>
            </a:endParaRPr>
          </a:p>
          <a:p>
            <a:pPr marL="342900" indent="-342900">
              <a:buAutoNum type="arabicParenR"/>
            </a:pPr>
            <a:r>
              <a:rPr lang="en-US" sz="1400" kern="1200" dirty="0">
                <a:solidFill>
                  <a:srgbClr val="FFFFFF"/>
                </a:solidFill>
                <a:effectLst/>
                <a:latin typeface="Arial" panose="020B0604020202020204" pitchFamily="34" charset="0"/>
                <a:ea typeface="+mj-ea"/>
                <a:cs typeface="Arial" panose="020B0604020202020204" pitchFamily="34" charset="0"/>
              </a:rPr>
              <a:t>NSG&amp;B work on </a:t>
            </a:r>
            <a:r>
              <a:rPr lang="en-US" sz="1400" dirty="0">
                <a:solidFill>
                  <a:srgbClr val="FFFFFF"/>
                </a:solidFill>
                <a:latin typeface="Arial" panose="020B0604020202020204" pitchFamily="34" charset="0"/>
                <a:ea typeface="+mj-ea"/>
                <a:cs typeface="Arial" panose="020B0604020202020204" pitchFamily="34" charset="0"/>
              </a:rPr>
              <a:t>i</a:t>
            </a:r>
            <a:r>
              <a:rPr lang="en-US" sz="1400" kern="1200" cap="none" spc="0" dirty="0">
                <a:solidFill>
                  <a:srgbClr val="FFFFFF"/>
                </a:solidFill>
                <a:effectLst/>
                <a:latin typeface="Arial" panose="020B0604020202020204" pitchFamily="34" charset="0"/>
                <a:ea typeface="+mj-ea"/>
                <a:cs typeface="Arial" panose="020B0604020202020204" pitchFamily="34" charset="0"/>
              </a:rPr>
              <a:t>ncluding environmental information in eDocuments through </a:t>
            </a:r>
            <a:r>
              <a:rPr lang="en-US" sz="1400" kern="1200" cap="none" spc="0" dirty="0" err="1">
                <a:solidFill>
                  <a:srgbClr val="FFFFFF"/>
                </a:solidFill>
                <a:effectLst/>
                <a:latin typeface="Arial" panose="020B0604020202020204" pitchFamily="34" charset="0"/>
                <a:ea typeface="+mj-ea"/>
                <a:cs typeface="Arial" panose="020B0604020202020204" pitchFamily="34" charset="0"/>
              </a:rPr>
              <a:t>eCatalogue</a:t>
            </a:r>
            <a:r>
              <a:rPr lang="en-US" sz="1400" kern="1200" cap="none" spc="0" dirty="0">
                <a:solidFill>
                  <a:srgbClr val="FFFFFF"/>
                </a:solidFill>
                <a:effectLst/>
                <a:latin typeface="Arial" panose="020B0604020202020204" pitchFamily="34" charset="0"/>
                <a:ea typeface="+mj-ea"/>
                <a:cs typeface="Arial" panose="020B0604020202020204" pitchFamily="34" charset="0"/>
              </a:rPr>
              <a:t> and </a:t>
            </a:r>
            <a:r>
              <a:rPr lang="en-US" sz="1400" kern="1200" cap="none" spc="0" dirty="0" err="1">
                <a:solidFill>
                  <a:srgbClr val="FFFFFF"/>
                </a:solidFill>
                <a:effectLst/>
                <a:latin typeface="Arial" panose="020B0604020202020204" pitchFamily="34" charset="0"/>
                <a:ea typeface="+mj-ea"/>
                <a:cs typeface="Arial" panose="020B0604020202020204" pitchFamily="34" charset="0"/>
              </a:rPr>
              <a:t>eReceipt</a:t>
            </a:r>
            <a:r>
              <a:rPr lang="en-US" sz="1400" kern="1200" cap="none" spc="0" dirty="0">
                <a:solidFill>
                  <a:srgbClr val="FFFFFF"/>
                </a:solidFill>
                <a:effectLst/>
                <a:latin typeface="Arial" panose="020B0604020202020204" pitchFamily="34" charset="0"/>
                <a:ea typeface="+mj-ea"/>
                <a:cs typeface="Arial" panose="020B0604020202020204" pitchFamily="34" charset="0"/>
              </a:rPr>
              <a:t> pilots</a:t>
            </a:r>
            <a:endParaRPr lang="en-US" sz="1400" cap="none" spc="0" dirty="0">
              <a:solidFill>
                <a:srgbClr val="FFFFF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2581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spcBef>
                <a:spcPct val="0"/>
              </a:spcBef>
            </a:pPr>
            <a:r>
              <a:rPr lang="en-US" sz="2500" b="1" kern="1200" dirty="0">
                <a:solidFill>
                  <a:srgbClr val="FFFFFF"/>
                </a:solidFill>
                <a:effectLst/>
                <a:latin typeface="+mj-lt"/>
                <a:ea typeface="+mj-ea"/>
                <a:cs typeface="+mj-cs"/>
              </a:rPr>
              <a:t>NSG&amp;B work on interoperability of eDocuments – pilots on cross-border use of </a:t>
            </a:r>
            <a:r>
              <a:rPr lang="en-US" sz="2500" b="1" kern="1200" dirty="0" err="1">
                <a:solidFill>
                  <a:srgbClr val="FFFFFF"/>
                </a:solidFill>
                <a:effectLst/>
                <a:latin typeface="+mj-lt"/>
                <a:ea typeface="+mj-ea"/>
                <a:cs typeface="+mj-cs"/>
              </a:rPr>
              <a:t>eInvoicing</a:t>
            </a:r>
            <a:r>
              <a:rPr lang="en-US" sz="2500" b="1" kern="1200" dirty="0">
                <a:solidFill>
                  <a:srgbClr val="FFFFFF"/>
                </a:solidFill>
                <a:effectLst/>
                <a:latin typeface="+mj-lt"/>
                <a:ea typeface="+mj-ea"/>
                <a:cs typeface="+mj-cs"/>
              </a:rPr>
              <a:t>, </a:t>
            </a:r>
            <a:r>
              <a:rPr lang="en-US" sz="2500" b="1" kern="1200" dirty="0" err="1">
                <a:solidFill>
                  <a:srgbClr val="FFFFFF"/>
                </a:solidFill>
                <a:effectLst/>
                <a:latin typeface="+mj-lt"/>
                <a:ea typeface="+mj-ea"/>
                <a:cs typeface="+mj-cs"/>
              </a:rPr>
              <a:t>eCatalogue</a:t>
            </a:r>
            <a:r>
              <a:rPr lang="en-US" sz="2500" b="1" kern="1200" dirty="0">
                <a:solidFill>
                  <a:srgbClr val="FFFFFF"/>
                </a:solidFill>
                <a:effectLst/>
                <a:latin typeface="+mj-lt"/>
                <a:ea typeface="+mj-ea"/>
                <a:cs typeface="+mj-cs"/>
              </a:rPr>
              <a:t>, </a:t>
            </a:r>
            <a:r>
              <a:rPr lang="en-US" sz="2500" b="1" kern="1200" dirty="0" err="1">
                <a:solidFill>
                  <a:srgbClr val="FFFFFF"/>
                </a:solidFill>
                <a:effectLst/>
                <a:latin typeface="+mj-lt"/>
                <a:ea typeface="+mj-ea"/>
                <a:cs typeface="+mj-cs"/>
              </a:rPr>
              <a:t>eOrder</a:t>
            </a:r>
            <a:r>
              <a:rPr lang="en-US" sz="2500" b="1" kern="1200" dirty="0">
                <a:solidFill>
                  <a:srgbClr val="FFFFFF"/>
                </a:solidFill>
                <a:effectLst/>
                <a:latin typeface="+mj-lt"/>
                <a:ea typeface="+mj-ea"/>
                <a:cs typeface="+mj-cs"/>
              </a:rPr>
              <a:t> and </a:t>
            </a:r>
            <a:r>
              <a:rPr lang="en-US" sz="2500" b="1" kern="1200" dirty="0" err="1">
                <a:solidFill>
                  <a:srgbClr val="FFFFFF"/>
                </a:solidFill>
                <a:effectLst/>
                <a:latin typeface="+mj-lt"/>
                <a:ea typeface="+mj-ea"/>
                <a:cs typeface="+mj-cs"/>
              </a:rPr>
              <a:t>eReceipt</a:t>
            </a:r>
            <a:r>
              <a:rPr lang="en-US" sz="2500" b="1" kern="1200" dirty="0">
                <a:solidFill>
                  <a:srgbClr val="FFFFFF"/>
                </a:solidFill>
                <a:effectLst/>
                <a:latin typeface="+mj-lt"/>
                <a:ea typeface="+mj-ea"/>
                <a:cs typeface="+mj-cs"/>
              </a:rPr>
              <a:t>  </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nvGraphicFramePr>
        <p:xfrm>
          <a:off x="0" y="1574310"/>
          <a:ext cx="12191998" cy="5283689"/>
        </p:xfrm>
        <a:graphic>
          <a:graphicData uri="http://schemas.openxmlformats.org/drawingml/2006/table">
            <a:tbl>
              <a:tblPr firstRow="1" bandRow="1">
                <a:noFill/>
                <a:tableStyleId>{5C22544A-7EE6-4342-B048-85BDC9FD1C3A}</a:tableStyleId>
              </a:tblPr>
              <a:tblGrid>
                <a:gridCol w="3004047">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437371">
                  <a:extLst>
                    <a:ext uri="{9D8B030D-6E8A-4147-A177-3AD203B41FA5}">
                      <a16:colId xmlns:a16="http://schemas.microsoft.com/office/drawing/2014/main" val="3109300183"/>
                    </a:ext>
                  </a:extLst>
                </a:gridCol>
                <a:gridCol w="3369223">
                  <a:extLst>
                    <a:ext uri="{9D8B030D-6E8A-4147-A177-3AD203B41FA5}">
                      <a16:colId xmlns:a16="http://schemas.microsoft.com/office/drawing/2014/main" val="1262889913"/>
                    </a:ext>
                  </a:extLst>
                </a:gridCol>
              </a:tblGrid>
              <a:tr h="253040">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Purpose &amp; result</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705995">
                <a:tc>
                  <a:txBody>
                    <a:bodyPr/>
                    <a:lstStyle/>
                    <a:p>
                      <a:pPr>
                        <a:lnSpc>
                          <a:spcPct val="115000"/>
                        </a:lnSpc>
                        <a:spcBef>
                          <a:spcPts val="100"/>
                        </a:spcBef>
                        <a:spcAft>
                          <a:spcPts val="100"/>
                        </a:spcAft>
                      </a:pPr>
                      <a:r>
                        <a:rPr lang="en-GB" sz="700" cap="none" spc="0" dirty="0">
                          <a:solidFill>
                            <a:schemeClr val="tx1"/>
                          </a:solidFill>
                          <a:effectLst/>
                        </a:rPr>
                        <a:t>Using eInvoice cross-border</a:t>
                      </a:r>
                      <a:endParaRPr lang="da-DK" sz="700" cap="none" spc="0" dirty="0">
                        <a:solidFill>
                          <a:schemeClr val="tx1"/>
                        </a:solidFill>
                        <a:effectLst/>
                      </a:endParaRPr>
                    </a:p>
                    <a:p>
                      <a:pPr>
                        <a:lnSpc>
                          <a:spcPct val="115000"/>
                        </a:lnSpc>
                        <a:spcBef>
                          <a:spcPts val="100"/>
                        </a:spcBef>
                        <a:spcAft>
                          <a:spcPts val="100"/>
                        </a:spcAft>
                      </a:pPr>
                      <a:r>
                        <a:rPr lang="en-GB" sz="700" cap="none" spc="0" dirty="0">
                          <a:solidFill>
                            <a:schemeClr val="tx1"/>
                          </a:solidFill>
                          <a:effectLst/>
                        </a:rPr>
                        <a:t>User story:</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https://nordicsmartgovernment.org/invoice-user-story</a:t>
                      </a:r>
                      <a:r>
                        <a:rPr lang="en-GB" sz="700" cap="none" spc="0" dirty="0">
                          <a:solidFill>
                            <a:schemeClr val="tx1"/>
                          </a:solidFill>
                          <a:effectLst/>
                        </a:rPr>
                        <a:t> </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eInvoice: Cross border transactions between the Nordic countries. Aim to ensure that all countries should have service providers that can send invoices digitally between Nordic countries so that Nordic SMEs can more easily digitise their processes. Focus on quality in invoice content, especially VAT information.</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Streamline and automate business administration processes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that can send and receive cross border based on the standard format and the Peppol Network. Motivate all SMEs to use systems.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868366">
                <a:tc>
                  <a:txBody>
                    <a:bodyPr/>
                    <a:lstStyle/>
                    <a:p>
                      <a:pPr>
                        <a:lnSpc>
                          <a:spcPct val="115000"/>
                        </a:lnSpc>
                        <a:spcBef>
                          <a:spcPts val="100"/>
                        </a:spcBef>
                        <a:spcAft>
                          <a:spcPts val="100"/>
                        </a:spcAft>
                      </a:pPr>
                      <a:r>
                        <a:rPr lang="en-GB" sz="700" cap="none" spc="0">
                          <a:solidFill>
                            <a:schemeClr val="tx1"/>
                          </a:solidFill>
                          <a:effectLst/>
                        </a:rPr>
                        <a:t>Using eInvoice cross-border</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2">
                            <a:extLst>
                              <a:ext uri="{A12FA001-AC4F-418D-AE19-62706E023703}">
                                <ahyp:hlinkClr xmlns:ahyp="http://schemas.microsoft.com/office/drawing/2018/hyperlinkcolor" val="tx"/>
                              </a:ext>
                            </a:extLst>
                          </a:hlinkClick>
                        </a:rPr>
                        <a:t>https://nordicsmartgovernment.org/invoice-user-story</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Cross border transactions between the Nordic countries. A goal wherein all countries should have service providers that can send orders and order responses digitally between Nordic countries so that Nordic SMEs can more easily digitise their processes. Focus on quality in order and order response content, especially VAT information.</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Same as above</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that can send and receive cross border based on the standard format and the Peppol Network. Motivate all SMEs to use systems.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1030738">
                <a:tc>
                  <a:txBody>
                    <a:bodyPr/>
                    <a:lstStyle/>
                    <a:p>
                      <a:pPr>
                        <a:lnSpc>
                          <a:spcPct val="115000"/>
                        </a:lnSpc>
                        <a:spcBef>
                          <a:spcPts val="100"/>
                        </a:spcBef>
                        <a:spcAft>
                          <a:spcPts val="100"/>
                        </a:spcAft>
                      </a:pPr>
                      <a:r>
                        <a:rPr lang="en-GB" sz="700" cap="none" spc="0">
                          <a:solidFill>
                            <a:schemeClr val="tx1"/>
                          </a:solidFill>
                          <a:effectLst/>
                        </a:rPr>
                        <a:t>Using </a:t>
                      </a:r>
                      <a:r>
                        <a:rPr lang="en-GB" sz="700" cap="none" spc="0" err="1">
                          <a:solidFill>
                            <a:schemeClr val="tx1"/>
                          </a:solidFill>
                          <a:effectLst/>
                        </a:rPr>
                        <a:t>eCatalogue</a:t>
                      </a:r>
                      <a:r>
                        <a:rPr lang="en-GB" sz="700" cap="none" spc="0">
                          <a:solidFill>
                            <a:schemeClr val="tx1"/>
                          </a:solidFill>
                          <a:effectLst/>
                        </a:rPr>
                        <a:t> cross-border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https://nordicsmartgovernment.org/catalogue-user-story</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Cross-border transactions between the Nordic countries. A goal wherein all countries should have service providers that can send catalogues digitally between Nordic countries so that Nordic SMEs can more easily digitise their processes and increase their competitiveness through the easier presentation of their goods and services. Focus on quality in catalogue content, especially VAT information and environmental information.</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Same as above</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Increase the number of service providers that can send and receive cross border based on the standard format and the Peppol Network. Motivate all SMEs to use systems.</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1652321">
                <a:tc>
                  <a:txBody>
                    <a:bodyPr/>
                    <a:lstStyle/>
                    <a:p>
                      <a:pPr>
                        <a:lnSpc>
                          <a:spcPct val="115000"/>
                        </a:lnSpc>
                        <a:spcBef>
                          <a:spcPts val="100"/>
                        </a:spcBef>
                        <a:spcAft>
                          <a:spcPts val="100"/>
                        </a:spcAft>
                      </a:pPr>
                      <a:r>
                        <a:rPr lang="en-GB" sz="700" cap="none" spc="0">
                          <a:solidFill>
                            <a:schemeClr val="tx1"/>
                          </a:solidFill>
                          <a:effectLst/>
                        </a:rPr>
                        <a:t>Using e-Receipts cross-border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https://nordicsmartgovernment.org/ereceipt</a:t>
                      </a: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err="1">
                          <a:solidFill>
                            <a:schemeClr val="tx1"/>
                          </a:solidFill>
                          <a:effectLst/>
                        </a:rPr>
                        <a:t>eReceipt</a:t>
                      </a:r>
                      <a:r>
                        <a:rPr lang="en-GB" sz="700" cap="none" spc="0">
                          <a:solidFill>
                            <a:schemeClr val="tx1"/>
                          </a:solidFill>
                          <a:effectLst/>
                        </a:rPr>
                        <a:t> specification:</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5">
                            <a:extLst>
                              <a:ext uri="{A12FA001-AC4F-418D-AE19-62706E023703}">
                                <ahyp:hlinkClr xmlns:ahyp="http://schemas.microsoft.com/office/drawing/2018/hyperlinkcolor" val="tx"/>
                              </a:ext>
                            </a:extLst>
                          </a:hlinkClick>
                        </a:rPr>
                        <a:t>https://nordicsmartgovernment.org/ereceipt-specification</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a:solidFill>
                            <a:schemeClr val="tx1"/>
                          </a:solidFill>
                          <a:effectLst/>
                        </a:rPr>
                        <a:t>The purpose was to prove that buyers can automate travel and cost claim processes  by using </a:t>
                      </a:r>
                      <a:r>
                        <a:rPr lang="en-GB" sz="700" cap="none" spc="0" err="1">
                          <a:solidFill>
                            <a:schemeClr val="tx1"/>
                          </a:solidFill>
                          <a:effectLst/>
                        </a:rPr>
                        <a:t>eReceipt</a:t>
                      </a:r>
                      <a:r>
                        <a:rPr lang="en-GB" sz="700" cap="none" spc="0">
                          <a:solidFill>
                            <a:schemeClr val="tx1"/>
                          </a:solidFill>
                          <a:effectLst/>
                        </a:rPr>
                        <a:t> data.</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a:solidFill>
                            <a:schemeClr val="tx1"/>
                          </a:solidFill>
                          <a:effectLst/>
                        </a:rPr>
                        <a:t>Providing a setup for automating SMEs employees business travel in Nordics.</a:t>
                      </a:r>
                      <a:r>
                        <a:rPr lang="en-GB" sz="700" u="sng" cap="none" spc="0">
                          <a:solidFill>
                            <a:schemeClr val="tx1"/>
                          </a:solidFill>
                          <a:effectLst/>
                        </a:rPr>
                        <a:t> The companies (merchants) having digital solutions for </a:t>
                      </a:r>
                      <a:r>
                        <a:rPr lang="en-GB" sz="700" u="sng" cap="none" spc="0" err="1">
                          <a:solidFill>
                            <a:schemeClr val="tx1"/>
                          </a:solidFill>
                          <a:effectLst/>
                        </a:rPr>
                        <a:t>eReceipt</a:t>
                      </a:r>
                      <a:r>
                        <a:rPr lang="en-GB" sz="700" u="sng" cap="none" spc="0">
                          <a:solidFill>
                            <a:schemeClr val="tx1"/>
                          </a:solidFill>
                          <a:effectLst/>
                        </a:rPr>
                        <a:t> can gain additional benefits from holistic, verified data, like getting more attractive, flexible short term financing options, relevant marketing opportunities etc.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More eReceipts from sellers are needed so that buyers will update their systems.</a:t>
                      </a: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While the NSG&amp;B focus on B2B use cases, B2C (or even C2C) use cases can be taken into consideration moving forward.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err="1">
                          <a:solidFill>
                            <a:schemeClr val="tx1"/>
                          </a:solidFill>
                          <a:effectLst/>
                        </a:rPr>
                        <a:t>eReceipt</a:t>
                      </a:r>
                      <a:r>
                        <a:rPr lang="en-GB" sz="700" u="sng" cap="none" spc="0" dirty="0">
                          <a:solidFill>
                            <a:schemeClr val="tx1"/>
                          </a:solidFill>
                          <a:effectLst/>
                        </a:rPr>
                        <a:t> might also bring additional value in controlling the grey- / shadow economy, estimated to be around 20% of EU GDP on average. Even small impact would be significant as a preventative method, not to mention the potential for forensic auditing etc. functions.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773229">
                <a:tc>
                  <a:txBody>
                    <a:bodyPr/>
                    <a:lstStyle/>
                    <a:p>
                      <a:pPr>
                        <a:lnSpc>
                          <a:spcPct val="115000"/>
                        </a:lnSpc>
                        <a:spcBef>
                          <a:spcPts val="100"/>
                        </a:spcBef>
                        <a:spcAft>
                          <a:spcPts val="100"/>
                        </a:spcAft>
                      </a:pP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List of service providers that have the NSG&amp;B cross-border features:</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6">
                            <a:extLst>
                              <a:ext uri="{A12FA001-AC4F-418D-AE19-62706E023703}">
                                <ahyp:hlinkClr xmlns:ahyp="http://schemas.microsoft.com/office/drawing/2018/hyperlinkcolor" val="tx"/>
                              </a:ext>
                            </a:extLst>
                          </a:hlinkClick>
                        </a:rPr>
                        <a:t>https://nordicsmartgovernment.org/sending-e-documents-across-the-nordic-borders</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List of ERP-system providers and other service providers that have the option of sending eDocuments cross borders.</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Easier for SMEs to find providers  that have cross-border features included.</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on the list.</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bl>
          </a:graphicData>
        </a:graphic>
      </p:graphicFrame>
    </p:spTree>
    <p:extLst>
      <p:ext uri="{BB962C8B-B14F-4D97-AF65-F5344CB8AC3E}">
        <p14:creationId xmlns:p14="http://schemas.microsoft.com/office/powerpoint/2010/main" val="287440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429143" cy="1159200"/>
          </a:xfrm>
        </p:spPr>
        <p:txBody>
          <a:bodyPr vert="horz" lIns="91440" tIns="45720" rIns="91440" bIns="45720" rtlCol="0" anchor="ctr">
            <a:normAutofit/>
          </a:bodyPr>
          <a:lstStyle/>
          <a:p>
            <a:pPr>
              <a:spcBef>
                <a:spcPct val="0"/>
              </a:spcBef>
            </a:pPr>
            <a:r>
              <a:rPr lang="en-US" sz="2500" b="1" kern="1200" dirty="0">
                <a:solidFill>
                  <a:srgbClr val="FFFFFF"/>
                </a:solidFill>
                <a:effectLst/>
                <a:latin typeface="+mj-lt"/>
                <a:ea typeface="+mj-ea"/>
                <a:cs typeface="+mj-cs"/>
              </a:rPr>
              <a:t>NSG&amp;B work on </a:t>
            </a:r>
            <a:r>
              <a:rPr lang="en-US" sz="2500" dirty="0">
                <a:solidFill>
                  <a:srgbClr val="FFFFFF"/>
                </a:solidFill>
                <a:latin typeface="+mj-lt"/>
                <a:ea typeface="+mj-ea"/>
                <a:cs typeface="+mj-cs"/>
              </a:rPr>
              <a:t>i</a:t>
            </a:r>
            <a:r>
              <a:rPr lang="en-US" sz="2500" b="1" kern="1200" cap="none" spc="0" dirty="0">
                <a:solidFill>
                  <a:srgbClr val="FFFFFF"/>
                </a:solidFill>
                <a:effectLst/>
                <a:latin typeface="+mj-lt"/>
                <a:ea typeface="+mj-ea"/>
                <a:cs typeface="+mj-cs"/>
              </a:rPr>
              <a:t>ncluding environmental information in eDocuments through </a:t>
            </a:r>
            <a:r>
              <a:rPr lang="en-US" sz="2500" b="1" kern="1200" cap="none" spc="0" dirty="0" err="1">
                <a:solidFill>
                  <a:srgbClr val="FFFFFF"/>
                </a:solidFill>
                <a:effectLst/>
                <a:latin typeface="+mj-lt"/>
                <a:ea typeface="+mj-ea"/>
                <a:cs typeface="+mj-cs"/>
              </a:rPr>
              <a:t>eCatalogue</a:t>
            </a:r>
            <a:r>
              <a:rPr lang="en-US" sz="2500" b="1" kern="1200" cap="none" spc="0" dirty="0">
                <a:solidFill>
                  <a:srgbClr val="FFFFFF"/>
                </a:solidFill>
                <a:effectLst/>
                <a:latin typeface="+mj-lt"/>
                <a:ea typeface="+mj-ea"/>
                <a:cs typeface="+mj-cs"/>
              </a:rPr>
              <a:t> and </a:t>
            </a:r>
            <a:r>
              <a:rPr lang="en-US" sz="2500" b="1" kern="1200" cap="none" spc="0" dirty="0" err="1">
                <a:solidFill>
                  <a:srgbClr val="FFFFFF"/>
                </a:solidFill>
                <a:effectLst/>
                <a:latin typeface="+mj-lt"/>
                <a:ea typeface="+mj-ea"/>
                <a:cs typeface="+mj-cs"/>
              </a:rPr>
              <a:t>eReceipt</a:t>
            </a:r>
            <a:r>
              <a:rPr lang="en-US" sz="2500" b="1" kern="1200" cap="none" spc="0" dirty="0">
                <a:solidFill>
                  <a:srgbClr val="FFFFFF"/>
                </a:solidFill>
                <a:effectLst/>
                <a:latin typeface="+mj-lt"/>
                <a:ea typeface="+mj-ea"/>
                <a:cs typeface="+mj-cs"/>
              </a:rPr>
              <a:t> pilots</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nvGraphicFramePr>
        <p:xfrm>
          <a:off x="0" y="1574310"/>
          <a:ext cx="12191997" cy="5283689"/>
        </p:xfrm>
        <a:graphic>
          <a:graphicData uri="http://schemas.openxmlformats.org/drawingml/2006/table">
            <a:tbl>
              <a:tblPr firstRow="1" bandRow="1">
                <a:noFill/>
                <a:tableStyleId>{5C22544A-7EE6-4342-B048-85BDC9FD1C3A}</a:tableStyleId>
              </a:tblPr>
              <a:tblGrid>
                <a:gridCol w="3004046">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437372">
                  <a:extLst>
                    <a:ext uri="{9D8B030D-6E8A-4147-A177-3AD203B41FA5}">
                      <a16:colId xmlns:a16="http://schemas.microsoft.com/office/drawing/2014/main" val="3109300183"/>
                    </a:ext>
                  </a:extLst>
                </a:gridCol>
                <a:gridCol w="3369222">
                  <a:extLst>
                    <a:ext uri="{9D8B030D-6E8A-4147-A177-3AD203B41FA5}">
                      <a16:colId xmlns:a16="http://schemas.microsoft.com/office/drawing/2014/main" val="1262889913"/>
                    </a:ext>
                  </a:extLst>
                </a:gridCol>
              </a:tblGrid>
              <a:tr h="207821">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Purpose &amp; result</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1014722">
                <a:tc>
                  <a:txBody>
                    <a:bodyPr/>
                    <a:lstStyle/>
                    <a:p>
                      <a:pPr>
                        <a:lnSpc>
                          <a:spcPct val="115000"/>
                        </a:lnSpc>
                        <a:spcBef>
                          <a:spcPts val="100"/>
                        </a:spcBef>
                        <a:spcAft>
                          <a:spcPts val="100"/>
                        </a:spcAft>
                      </a:pPr>
                      <a:r>
                        <a:rPr lang="en-GB" sz="800" cap="none" spc="0" dirty="0">
                          <a:solidFill>
                            <a:schemeClr val="tx1"/>
                          </a:solidFill>
                          <a:effectLst/>
                        </a:rPr>
                        <a:t>Including environmental product information in </a:t>
                      </a:r>
                      <a:r>
                        <a:rPr lang="en-GB" sz="800" u="sng" cap="none" spc="0" dirty="0" err="1">
                          <a:solidFill>
                            <a:schemeClr val="tx1"/>
                          </a:solidFill>
                          <a:effectLst/>
                        </a:rPr>
                        <a:t>eCatalogue</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User story: </a:t>
                      </a:r>
                      <a:r>
                        <a:rPr lang="en-GB" sz="8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https://nordicsmartgovernment.org/catalogue-user-story</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The pilot on </a:t>
                      </a:r>
                      <a:r>
                        <a:rPr lang="en-GB" sz="800" cap="none" spc="0" dirty="0" err="1">
                          <a:solidFill>
                            <a:schemeClr val="tx1"/>
                          </a:solidFill>
                          <a:effectLst/>
                        </a:rPr>
                        <a:t>eCatalogue</a:t>
                      </a:r>
                      <a:r>
                        <a:rPr lang="en-GB" sz="800" cap="none" spc="0" dirty="0">
                          <a:solidFill>
                            <a:schemeClr val="tx1"/>
                          </a:solidFill>
                          <a:effectLst/>
                        </a:rPr>
                        <a:t> (as outlined hereinabove) was also a test on whether the format was able to serve as a “vehicle” for carrying environmental information about the purchased product.</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The test demonstrated that these formats are capable of carrying such information and it is possible for the other party to use that information as structured information.</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Can be used by SMEs to automate data collection in their existing ERP-systems, also working for their cross-border trade in the Nordics. </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Implementation in ERP-systems;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Nordic authorities can facilitate the inclusion of other types of green data - and do this for the full chain of eDocuments;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Nordic authorities can work to implement this model on an EU level.</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945146">
                <a:tc>
                  <a:txBody>
                    <a:bodyPr/>
                    <a:lstStyle/>
                    <a:p>
                      <a:pPr>
                        <a:lnSpc>
                          <a:spcPct val="115000"/>
                        </a:lnSpc>
                        <a:spcBef>
                          <a:spcPts val="100"/>
                        </a:spcBef>
                        <a:spcAft>
                          <a:spcPts val="100"/>
                        </a:spcAft>
                      </a:pPr>
                      <a:r>
                        <a:rPr lang="en-GB" sz="800" cap="none" spc="0">
                          <a:solidFill>
                            <a:schemeClr val="tx1"/>
                          </a:solidFill>
                          <a:effectLst/>
                        </a:rPr>
                        <a:t>Including environmental product information in </a:t>
                      </a:r>
                      <a:r>
                        <a:rPr lang="en-GB" sz="800" u="sng" cap="none" spc="0">
                          <a:solidFill>
                            <a:schemeClr val="tx1"/>
                          </a:solidFill>
                          <a:effectLst/>
                        </a:rPr>
                        <a:t>eReceipts</a:t>
                      </a:r>
                      <a:endParaRPr lang="da-DK" sz="800" cap="none" spc="0">
                        <a:solidFill>
                          <a:schemeClr val="tx1"/>
                        </a:solidFill>
                        <a:effectLst/>
                      </a:endParaRPr>
                    </a:p>
                    <a:p>
                      <a:pPr>
                        <a:lnSpc>
                          <a:spcPct val="115000"/>
                        </a:lnSpc>
                        <a:spcBef>
                          <a:spcPts val="100"/>
                        </a:spcBef>
                        <a:spcAft>
                          <a:spcPts val="100"/>
                        </a:spcAft>
                      </a:pPr>
                      <a:r>
                        <a:rPr lang="en-US" sz="800" cap="none" spc="0">
                          <a:solidFill>
                            <a:schemeClr val="tx1"/>
                          </a:solidFill>
                          <a:effectLst/>
                        </a:rPr>
                        <a:t>User story:</a:t>
                      </a:r>
                      <a:endParaRPr lang="da-DK" sz="800" cap="none" spc="0">
                        <a:solidFill>
                          <a:schemeClr val="tx1"/>
                        </a:solidFill>
                        <a:effectLst/>
                      </a:endParaRPr>
                    </a:p>
                    <a:p>
                      <a:pPr>
                        <a:lnSpc>
                          <a:spcPct val="115000"/>
                        </a:lnSpc>
                        <a:spcBef>
                          <a:spcPts val="100"/>
                        </a:spcBef>
                        <a:spcAft>
                          <a:spcPts val="100"/>
                        </a:spcAft>
                      </a:pPr>
                      <a:r>
                        <a:rPr lang="en-US" sz="8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https://nordicsmartgovernment.org/ereceipt</a:t>
                      </a:r>
                      <a:r>
                        <a:rPr lang="da-DK" sz="800" cap="none" spc="0">
                          <a:solidFill>
                            <a:schemeClr val="tx1"/>
                          </a:solidFill>
                          <a:effectLst/>
                        </a:rPr>
                        <a:t> </a:t>
                      </a:r>
                    </a:p>
                    <a:p>
                      <a:pPr>
                        <a:lnSpc>
                          <a:spcPct val="115000"/>
                        </a:lnSpc>
                        <a:spcBef>
                          <a:spcPts val="100"/>
                        </a:spcBef>
                        <a:spcAft>
                          <a:spcPts val="100"/>
                        </a:spcAft>
                      </a:pPr>
                      <a:r>
                        <a:rPr lang="en-GB" sz="800" cap="none" spc="0">
                          <a:solidFill>
                            <a:schemeClr val="tx1"/>
                          </a:solidFill>
                          <a:effectLst/>
                        </a:rPr>
                        <a:t>eReceipt specification:</a:t>
                      </a:r>
                      <a:endParaRPr lang="da-DK" sz="800" cap="none" spc="0">
                        <a:solidFill>
                          <a:schemeClr val="tx1"/>
                        </a:solidFill>
                        <a:effectLst/>
                      </a:endParaRPr>
                    </a:p>
                    <a:p>
                      <a:pPr>
                        <a:lnSpc>
                          <a:spcPct val="115000"/>
                        </a:lnSpc>
                        <a:spcBef>
                          <a:spcPts val="100"/>
                        </a:spcBef>
                        <a:spcAft>
                          <a:spcPts val="100"/>
                        </a:spcAft>
                      </a:pPr>
                      <a:r>
                        <a:rPr lang="en-GB" sz="8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https://nordicsmartgovernment.org/ereceipt-specification</a:t>
                      </a:r>
                      <a:r>
                        <a:rPr lang="en-GB" sz="800" cap="none" spc="0">
                          <a:solidFill>
                            <a:schemeClr val="tx1"/>
                          </a:solidFill>
                          <a:effectLst/>
                        </a:rPr>
                        <a:t>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Along with the payment information in the eReceipt pilot (see above) for a taxi drive purchase, the identification of the car, pickup location and end location as well as the number of kilometres driven were included, thereby enabling the systematic collection of environmental data along the way.</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Same as above</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Same as above</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903179">
                <a:tc>
                  <a:txBody>
                    <a:bodyPr/>
                    <a:lstStyle/>
                    <a:p>
                      <a:pPr>
                        <a:lnSpc>
                          <a:spcPct val="115000"/>
                        </a:lnSpc>
                        <a:spcBef>
                          <a:spcPts val="1200"/>
                        </a:spcBef>
                        <a:spcAft>
                          <a:spcPts val="400"/>
                        </a:spcAft>
                      </a:pPr>
                      <a:r>
                        <a:rPr lang="en-GB" sz="800" cap="none" spc="0">
                          <a:solidFill>
                            <a:schemeClr val="tx1"/>
                          </a:solidFill>
                          <a:effectLst/>
                        </a:rPr>
                        <a:t>A tool for collection of standardised product data more broadly (the UNSPSC-tool)</a:t>
                      </a:r>
                      <a:endParaRPr lang="da-DK" sz="800" cap="none" spc="0">
                        <a:solidFill>
                          <a:schemeClr val="tx1"/>
                        </a:solidFill>
                        <a:effectLst/>
                      </a:endParaRPr>
                    </a:p>
                    <a:p>
                      <a:pPr>
                        <a:lnSpc>
                          <a:spcPct val="115000"/>
                        </a:lnSpc>
                        <a:spcBef>
                          <a:spcPts val="1200"/>
                        </a:spcBef>
                        <a:spcAft>
                          <a:spcPts val="1200"/>
                        </a:spcAft>
                      </a:pPr>
                      <a:r>
                        <a:rPr lang="en-GB" sz="800" u="sng" cap="none" spc="0">
                          <a:solidFill>
                            <a:schemeClr val="tx1"/>
                          </a:solidFill>
                          <a:effectLst/>
                          <a:hlinkClick r:id="rId5">
                            <a:extLst>
                              <a:ext uri="{A12FA001-AC4F-418D-AE19-62706E023703}">
                                <ahyp:hlinkClr xmlns:ahyp="http://schemas.microsoft.com/office/drawing/2018/hyperlinkcolor" val="tx"/>
                              </a:ext>
                            </a:extLst>
                          </a:hlinkClick>
                        </a:rPr>
                        <a:t>https://anskaffelser.no/verktoy/analyseverktoy/sokeside-standard-klassifiseringskoder-unspsc</a:t>
                      </a:r>
                      <a:r>
                        <a:rPr lang="en-GB" sz="800" cap="none" spc="0">
                          <a:solidFill>
                            <a:schemeClr val="tx1"/>
                          </a:solidFill>
                          <a:effectLst/>
                        </a:rPr>
                        <a:t>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200"/>
                        </a:spcBef>
                        <a:spcAft>
                          <a:spcPts val="1200"/>
                        </a:spcAft>
                      </a:pPr>
                      <a:r>
                        <a:rPr lang="en-GB" sz="800" cap="none" spc="0">
                          <a:solidFill>
                            <a:schemeClr val="tx1"/>
                          </a:solidFill>
                          <a:effectLst/>
                        </a:rPr>
                        <a:t>The NSG&amp;B working group has developed a tool for SMEs to find the correct UNSPSC-code for different products and services.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200"/>
                        </a:spcBef>
                        <a:spcAft>
                          <a:spcPts val="1200"/>
                        </a:spcAft>
                      </a:pPr>
                      <a:r>
                        <a:rPr lang="en-GB" sz="800" cap="none" spc="0">
                          <a:solidFill>
                            <a:schemeClr val="tx1"/>
                          </a:solidFill>
                          <a:effectLst/>
                        </a:rPr>
                        <a:t>The use of UNSPSC-codes in different fields in electronic invoices gives companies possibilities for structured data collection.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Implementation in SMEs</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1267675">
                <a:tc>
                  <a:txBody>
                    <a:bodyPr/>
                    <a:lstStyle/>
                    <a:p>
                      <a:pPr>
                        <a:lnSpc>
                          <a:spcPct val="115000"/>
                        </a:lnSpc>
                        <a:spcBef>
                          <a:spcPts val="100"/>
                        </a:spcBef>
                        <a:spcAft>
                          <a:spcPts val="100"/>
                        </a:spcAft>
                      </a:pPr>
                      <a:r>
                        <a:rPr lang="en-GB" sz="800" cap="none" spc="0" dirty="0">
                          <a:solidFill>
                            <a:schemeClr val="tx1"/>
                          </a:solidFill>
                          <a:effectLst/>
                        </a:rPr>
                        <a:t>Including environmental product information in </a:t>
                      </a:r>
                      <a:r>
                        <a:rPr lang="en-GB" sz="800" u="sng" cap="none" spc="0" dirty="0" err="1">
                          <a:solidFill>
                            <a:schemeClr val="tx1"/>
                          </a:solidFill>
                          <a:effectLst/>
                        </a:rPr>
                        <a:t>eCatalogue</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User story: </a:t>
                      </a:r>
                      <a:r>
                        <a:rPr lang="en-GB" sz="8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https://nordicsmartgovernment.org/catalogue-user-story</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The pilot on </a:t>
                      </a:r>
                      <a:r>
                        <a:rPr lang="en-GB" sz="800" cap="none" spc="0" dirty="0" err="1">
                          <a:solidFill>
                            <a:schemeClr val="tx1"/>
                          </a:solidFill>
                          <a:effectLst/>
                        </a:rPr>
                        <a:t>eCatalogue</a:t>
                      </a:r>
                      <a:r>
                        <a:rPr lang="en-GB" sz="800" cap="none" spc="0" dirty="0">
                          <a:solidFill>
                            <a:schemeClr val="tx1"/>
                          </a:solidFill>
                          <a:effectLst/>
                        </a:rPr>
                        <a:t> (as outlined hereinabove) was also a test on whether the format was able to serve as a “vehicle” for carrying environmental information about the purchased product.</a:t>
                      </a:r>
                      <a:endParaRPr lang="da-DK" sz="800" cap="none" spc="0" dirty="0">
                        <a:solidFill>
                          <a:schemeClr val="tx1"/>
                        </a:solidFill>
                        <a:effectLst/>
                      </a:endParaRPr>
                    </a:p>
                    <a:p>
                      <a:pPr>
                        <a:lnSpc>
                          <a:spcPct val="115000"/>
                        </a:lnSpc>
                        <a:spcBef>
                          <a:spcPts val="100"/>
                        </a:spcBef>
                        <a:spcAft>
                          <a:spcPts val="100"/>
                        </a:spcAft>
                      </a:pPr>
                      <a:r>
                        <a:rPr lang="en-GB" sz="800" cap="none" spc="0" dirty="0">
                          <a:solidFill>
                            <a:schemeClr val="tx1"/>
                          </a:solidFill>
                          <a:effectLst/>
                        </a:rPr>
                        <a:t>The test demonstrated that these formats are capable of carrying such information and it is possible for the other party to use that information as structured information.</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dirty="0">
                          <a:solidFill>
                            <a:schemeClr val="tx1"/>
                          </a:solidFill>
                          <a:effectLst/>
                        </a:rPr>
                        <a:t>Can be used by SMEs to automate data collection in their existing ERP-systems, also working for their cross-border trade in the Nordics. </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800" cap="none" spc="0">
                          <a:solidFill>
                            <a:schemeClr val="tx1"/>
                          </a:solidFill>
                          <a:effectLst/>
                        </a:rPr>
                        <a:t>Implementation in ERP-systems;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Nordic authorities can facilitate the inclusion of other types of green data - and do this for the full chain of eDocuments;</a:t>
                      </a:r>
                      <a:endParaRPr lang="da-DK" sz="800" cap="none" spc="0">
                        <a:solidFill>
                          <a:schemeClr val="tx1"/>
                        </a:solidFill>
                        <a:effectLst/>
                      </a:endParaRPr>
                    </a:p>
                    <a:p>
                      <a:pPr>
                        <a:lnSpc>
                          <a:spcPct val="115000"/>
                        </a:lnSpc>
                        <a:spcBef>
                          <a:spcPts val="100"/>
                        </a:spcBef>
                        <a:spcAft>
                          <a:spcPts val="100"/>
                        </a:spcAft>
                      </a:pPr>
                      <a:r>
                        <a:rPr lang="en-GB" sz="800" cap="none" spc="0">
                          <a:solidFill>
                            <a:schemeClr val="tx1"/>
                          </a:solidFill>
                          <a:effectLst/>
                        </a:rPr>
                        <a:t>Nordic authorities can work to implement this model on an EU level.</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945146">
                <a:tc>
                  <a:txBody>
                    <a:bodyPr/>
                    <a:lstStyle/>
                    <a:p>
                      <a:pPr>
                        <a:lnSpc>
                          <a:spcPct val="115000"/>
                        </a:lnSpc>
                        <a:spcBef>
                          <a:spcPts val="100"/>
                        </a:spcBef>
                        <a:spcAft>
                          <a:spcPts val="100"/>
                        </a:spcAft>
                      </a:pPr>
                      <a:r>
                        <a:rPr lang="en-GB" sz="800" cap="none" spc="0">
                          <a:solidFill>
                            <a:schemeClr val="tx1"/>
                          </a:solidFill>
                          <a:effectLst/>
                        </a:rPr>
                        <a:t>Including environmental product information in </a:t>
                      </a:r>
                      <a:r>
                        <a:rPr lang="en-GB" sz="800" u="sng" cap="none" spc="0">
                          <a:solidFill>
                            <a:schemeClr val="tx1"/>
                          </a:solidFill>
                          <a:effectLst/>
                        </a:rPr>
                        <a:t>eReceipts</a:t>
                      </a:r>
                      <a:endParaRPr lang="da-DK" sz="800" cap="none" spc="0">
                        <a:solidFill>
                          <a:schemeClr val="tx1"/>
                        </a:solidFill>
                        <a:effectLst/>
                      </a:endParaRPr>
                    </a:p>
                    <a:p>
                      <a:pPr>
                        <a:lnSpc>
                          <a:spcPct val="115000"/>
                        </a:lnSpc>
                        <a:spcBef>
                          <a:spcPts val="100"/>
                        </a:spcBef>
                        <a:spcAft>
                          <a:spcPts val="100"/>
                        </a:spcAft>
                      </a:pPr>
                      <a:r>
                        <a:rPr lang="en-US" sz="800" cap="none" spc="0">
                          <a:solidFill>
                            <a:schemeClr val="tx1"/>
                          </a:solidFill>
                          <a:effectLst/>
                        </a:rPr>
                        <a:t>User story:</a:t>
                      </a:r>
                      <a:endParaRPr lang="da-DK" sz="800" cap="none" spc="0">
                        <a:solidFill>
                          <a:schemeClr val="tx1"/>
                        </a:solidFill>
                        <a:effectLst/>
                      </a:endParaRPr>
                    </a:p>
                    <a:p>
                      <a:pPr>
                        <a:lnSpc>
                          <a:spcPct val="115000"/>
                        </a:lnSpc>
                        <a:spcBef>
                          <a:spcPts val="100"/>
                        </a:spcBef>
                        <a:spcAft>
                          <a:spcPts val="100"/>
                        </a:spcAft>
                      </a:pPr>
                      <a:r>
                        <a:rPr lang="en-US" sz="8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https://nordicsmartgovernment.org/ereceipt</a:t>
                      </a:r>
                      <a:r>
                        <a:rPr lang="da-DK" sz="800" cap="none" spc="0">
                          <a:solidFill>
                            <a:schemeClr val="tx1"/>
                          </a:solidFill>
                          <a:effectLst/>
                        </a:rPr>
                        <a:t> </a:t>
                      </a:r>
                    </a:p>
                    <a:p>
                      <a:pPr>
                        <a:lnSpc>
                          <a:spcPct val="115000"/>
                        </a:lnSpc>
                        <a:spcBef>
                          <a:spcPts val="100"/>
                        </a:spcBef>
                        <a:spcAft>
                          <a:spcPts val="100"/>
                        </a:spcAft>
                      </a:pPr>
                      <a:r>
                        <a:rPr lang="en-GB" sz="800" cap="none" spc="0">
                          <a:solidFill>
                            <a:schemeClr val="tx1"/>
                          </a:solidFill>
                          <a:effectLst/>
                        </a:rPr>
                        <a:t>eReceipt specification:</a:t>
                      </a:r>
                      <a:endParaRPr lang="da-DK" sz="800" cap="none" spc="0">
                        <a:solidFill>
                          <a:schemeClr val="tx1"/>
                        </a:solidFill>
                        <a:effectLst/>
                      </a:endParaRPr>
                    </a:p>
                    <a:p>
                      <a:pPr>
                        <a:lnSpc>
                          <a:spcPct val="115000"/>
                        </a:lnSpc>
                        <a:spcBef>
                          <a:spcPts val="100"/>
                        </a:spcBef>
                        <a:spcAft>
                          <a:spcPts val="100"/>
                        </a:spcAft>
                      </a:pPr>
                      <a:r>
                        <a:rPr lang="en-GB" sz="8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https://nordicsmartgovernment.org/ereceipt-specification</a:t>
                      </a:r>
                      <a:r>
                        <a:rPr lang="en-GB" sz="800" cap="none" spc="0">
                          <a:solidFill>
                            <a:schemeClr val="tx1"/>
                          </a:solidFill>
                          <a:effectLst/>
                        </a:rPr>
                        <a:t> </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a:solidFill>
                            <a:schemeClr val="tx1"/>
                          </a:solidFill>
                          <a:effectLst/>
                        </a:rPr>
                        <a:t>Along with the payment information in the eReceipt pilot (see above) for a taxi drive purchase, the identification of the car, pickup location and end location as well as the number of kilometres driven were included, thereby enabling the systematic collection of environmental data along the way.</a:t>
                      </a:r>
                      <a:endParaRPr lang="da-DK" sz="800" cap="none" spc="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Same as above</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800" cap="none" spc="0" dirty="0">
                          <a:solidFill>
                            <a:schemeClr val="tx1"/>
                          </a:solidFill>
                          <a:effectLst/>
                        </a:rPr>
                        <a:t>Same as above</a:t>
                      </a:r>
                      <a:endParaRPr lang="da-DK" sz="800" cap="none" spc="0" dirty="0">
                        <a:solidFill>
                          <a:schemeClr val="tx1"/>
                        </a:solidFill>
                        <a:effectLst/>
                        <a:latin typeface="Arial" panose="020B0604020202020204" pitchFamily="34" charset="0"/>
                        <a:ea typeface="Arial" panose="020B0604020202020204" pitchFamily="34" charset="0"/>
                      </a:endParaRPr>
                    </a:p>
                  </a:txBody>
                  <a:tcPr marL="3789" marR="3789" marT="24800" marB="5107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bl>
          </a:graphicData>
        </a:graphic>
      </p:graphicFrame>
    </p:spTree>
    <p:extLst>
      <p:ext uri="{BB962C8B-B14F-4D97-AF65-F5344CB8AC3E}">
        <p14:creationId xmlns:p14="http://schemas.microsoft.com/office/powerpoint/2010/main" val="337179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18</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#4</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6696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600" b="1" i="0" u="none" strike="noStrike" kern="1200" cap="none" spc="0" normalizeH="0" baseline="0" noProof="0" dirty="0">
                <a:ln>
                  <a:noFill/>
                </a:ln>
                <a:solidFill>
                  <a:srgbClr val="F16264"/>
                </a:solidFill>
                <a:effectLst/>
                <a:uLnTx/>
                <a:uFillTx/>
                <a:latin typeface="Calibri"/>
                <a:ea typeface="Calibri"/>
                <a:cs typeface="Calibri"/>
                <a:sym typeface="Calibri"/>
              </a:rPr>
              <a:t>By 2023,</a:t>
            </a:r>
            <a:r>
              <a:rPr kumimoji="0" lang="en-US" sz="36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US" sz="3600" b="0" i="0" u="none" strike="noStrike" kern="1200" cap="none" spc="0" normalizeH="0" baseline="0" noProof="0" dirty="0">
                <a:ln>
                  <a:noFill/>
                </a:ln>
                <a:solidFill>
                  <a:srgbClr val="FFFFFF"/>
                </a:solidFill>
                <a:effectLst/>
                <a:uLnTx/>
                <a:uFillTx/>
                <a:latin typeface="Calibri"/>
                <a:ea typeface="Calibri"/>
                <a:cs typeface="Calibri"/>
                <a:sym typeface="Calibri"/>
              </a:rPr>
              <a:t>SMEs can freely choose to move their business data between business systems</a:t>
            </a:r>
          </a:p>
        </p:txBody>
      </p:sp>
      <p:pic>
        <p:nvPicPr>
          <p:cNvPr id="6" name="Elemento grafico 23" descr="Checkmark">
            <a:extLst>
              <a:ext uri="{FF2B5EF4-FFF2-40B4-BE49-F238E27FC236}">
                <a16:creationId xmlns:a16="http://schemas.microsoft.com/office/drawing/2014/main" id="{87A47D07-EA8A-B276-C070-900932C5D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4537" y="1540070"/>
            <a:ext cx="2368610" cy="2368610"/>
          </a:xfrm>
          <a:prstGeom prst="rect">
            <a:avLst/>
          </a:prstGeom>
        </p:spPr>
      </p:pic>
      <p:sp>
        <p:nvSpPr>
          <p:cNvPr id="2" name="Tekstfelt 1">
            <a:extLst>
              <a:ext uri="{FF2B5EF4-FFF2-40B4-BE49-F238E27FC236}">
                <a16:creationId xmlns:a16="http://schemas.microsoft.com/office/drawing/2014/main" id="{B647FD88-8E3A-6450-64FE-72A9F1A7F802}"/>
              </a:ext>
            </a:extLst>
          </p:cNvPr>
          <p:cNvSpPr txBox="1"/>
          <p:nvPr/>
        </p:nvSpPr>
        <p:spPr>
          <a:xfrm>
            <a:off x="747866" y="3908680"/>
            <a:ext cx="6308520" cy="2053319"/>
          </a:xfrm>
          <a:prstGeom prst="rect">
            <a:avLst/>
          </a:prstGeom>
          <a:noFill/>
        </p:spPr>
        <p:txBody>
          <a:bodyPr wrap="square">
            <a:spAutoFit/>
          </a:bodyPr>
          <a:lstStyle/>
          <a:p>
            <a:pPr>
              <a:lnSpc>
                <a:spcPct val="115000"/>
              </a:lnSpc>
            </a:pPr>
            <a:r>
              <a:rPr lang="en-GB" sz="1400" dirty="0">
                <a:solidFill>
                  <a:schemeClr val="bg1"/>
                </a:solidFill>
                <a:effectLst/>
                <a:latin typeface="Arial" panose="020B0604020202020204" pitchFamily="34" charset="0"/>
                <a:ea typeface="Arial" panose="020B0604020202020204" pitchFamily="34" charset="0"/>
              </a:rPr>
              <a:t>This milestone has been met due to a combination of market solutions combined with the valuable NSG&amp;B contribution of a “translation” of financial terms between the Nordic countries (Nordic Vocabulary) and combined efforts of the Finnish RTE project with the AAV-model. </a:t>
            </a:r>
          </a:p>
          <a:p>
            <a:pPr>
              <a:lnSpc>
                <a:spcPct val="115000"/>
              </a:lnSpc>
            </a:pPr>
            <a:endParaRPr lang="en-GB" sz="1400" dirty="0">
              <a:solidFill>
                <a:schemeClr val="bg1"/>
              </a:solidFill>
              <a:latin typeface="Arial" panose="020B0604020202020204" pitchFamily="34" charset="0"/>
              <a:ea typeface="Arial" panose="020B0604020202020204" pitchFamily="34" charset="0"/>
            </a:endParaRPr>
          </a:p>
          <a:p>
            <a:pPr>
              <a:lnSpc>
                <a:spcPct val="115000"/>
              </a:lnSpc>
            </a:pPr>
            <a:r>
              <a:rPr lang="en-GB" sz="1400" dirty="0">
                <a:solidFill>
                  <a:schemeClr val="bg1"/>
                </a:solidFill>
                <a:effectLst/>
                <a:latin typeface="Arial" panose="020B0604020202020204" pitchFamily="34" charset="0"/>
                <a:ea typeface="Arial" panose="020B0604020202020204" pitchFamily="34" charset="0"/>
              </a:rPr>
              <a:t>This can, for example, lower the costs of changing from one business system to another for the individual SME, and it can contribute to long-term competition and the integration of the Nordic market in this field.</a:t>
            </a:r>
            <a:endParaRPr lang="da-DK" sz="1400"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9213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19</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326018"/>
            <a:ext cx="6247044" cy="630942"/>
          </a:xfrm>
        </p:spPr>
        <p:txBody>
          <a:bodyPr>
            <a:normAutofit/>
          </a:bodyPr>
          <a:lstStyle/>
          <a:p>
            <a:r>
              <a:rPr lang="da-DK" sz="3500" dirty="0">
                <a:solidFill>
                  <a:schemeClr val="bg1"/>
                </a:solidFill>
              </a:rPr>
              <a:t>ROADMAP MILESTONE #4</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956960"/>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National initiatives</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11" name="Tabel 10">
            <a:extLst>
              <a:ext uri="{FF2B5EF4-FFF2-40B4-BE49-F238E27FC236}">
                <a16:creationId xmlns:a16="http://schemas.microsoft.com/office/drawing/2014/main" id="{FD512098-CEDC-532C-ED0A-36A9A27D6593}"/>
              </a:ext>
            </a:extLst>
          </p:cNvPr>
          <p:cNvGraphicFramePr>
            <a:graphicFrameLocks noGrp="1"/>
          </p:cNvGraphicFramePr>
          <p:nvPr>
            <p:extLst>
              <p:ext uri="{D42A27DB-BD31-4B8C-83A1-F6EECF244321}">
                <p14:modId xmlns:p14="http://schemas.microsoft.com/office/powerpoint/2010/main" val="30882121"/>
              </p:ext>
            </p:extLst>
          </p:nvPr>
        </p:nvGraphicFramePr>
        <p:xfrm>
          <a:off x="821094" y="1687253"/>
          <a:ext cx="11038113" cy="3352800"/>
        </p:xfrm>
        <a:graphic>
          <a:graphicData uri="http://schemas.openxmlformats.org/drawingml/2006/table">
            <a:tbl>
              <a:tblPr/>
              <a:tblGrid>
                <a:gridCol w="1294706">
                  <a:extLst>
                    <a:ext uri="{9D8B030D-6E8A-4147-A177-3AD203B41FA5}">
                      <a16:colId xmlns:a16="http://schemas.microsoft.com/office/drawing/2014/main" val="3385225403"/>
                    </a:ext>
                  </a:extLst>
                </a:gridCol>
                <a:gridCol w="9743407">
                  <a:extLst>
                    <a:ext uri="{9D8B030D-6E8A-4147-A177-3AD203B41FA5}">
                      <a16:colId xmlns:a16="http://schemas.microsoft.com/office/drawing/2014/main" val="2039961156"/>
                    </a:ext>
                  </a:extLst>
                </a:gridCol>
              </a:tblGrid>
              <a:tr h="457024">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Denmark</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Due to the new Bookkeeping Act in Denmark (2022), it is now a requirement that you can transfer your financial ledger data from one ERP-system provider to another in a SAF-T file format. To facilitate compliance with this law, the Danish Business Authority and Danish Tax Authority are working on  a common public SAF-T file that allows companies to easily export and import transactional ledger data between bookkeeping systems. The SAF-T file version 1.0 and a common public chart of accounts are thus being developed and are to be implemented. It is anticipated that the SAF-T file will be followed by a common public chart of accounts that will enable all companies to transfer their bookkeeping data to any type of system.</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1910599"/>
                  </a:ext>
                </a:extLst>
              </a:tr>
              <a:tr h="490027">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Finland</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a:solidFill>
                            <a:srgbClr val="000000"/>
                          </a:solidFill>
                          <a:effectLst/>
                          <a:latin typeface="Arial" panose="020B0604020202020204" pitchFamily="34" charset="0"/>
                        </a:rPr>
                        <a:t>Finland expects to reach this milestone partially by the end of 2024. The Finnish RTE project promotes the standardisation of information exchange and the target is that during the Finnish Real Time Economy project it will be decided that XBRL GL standard should be used in official reporting. Development work on the chart of accounts is ongoing. There is a legislation for certain enterprises to report their digital financial statements in iXBRL format to the business register from 2024. RTE project has developed Accounting and Audit Vocabulary and tested it successfully. Further development of the AAV model will enable Nordics to overcome the potential challenges of different bookkeeping formats.  </a:t>
                      </a:r>
                      <a:endParaRPr lang="en-US"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53842306"/>
                  </a:ext>
                </a:extLst>
              </a:tr>
              <a:tr h="457024">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Iceland</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Although some service providers offer information transfer for B2B, it generally incurs a cost. Technological neutrality and data portability is an area in need of improvement according to the result of the EIF (European Interoperability Framework) Monitoring Mechanism data collection exercise for Iceland in 2022, See</a:t>
                      </a:r>
                      <a:r>
                        <a:rPr lang="en-US" sz="1000" b="0" i="0" u="sng" strike="noStrike" dirty="0">
                          <a:solidFill>
                            <a:srgbClr val="1155CC"/>
                          </a:solidFill>
                          <a:effectLst/>
                          <a:latin typeface="Arial" panose="020B0604020202020204" pitchFamily="34" charset="0"/>
                          <a:hlinkClick r:id="rId3"/>
                        </a:rPr>
                        <a:t> Digital Public Administration factsheets - Iceland</a:t>
                      </a:r>
                      <a:r>
                        <a:rPr lang="en-US" sz="1000" b="0" i="0" u="sng" dirty="0">
                          <a:solidFill>
                            <a:srgbClr val="1155CC"/>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(p 4).</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Asked if they can change business system vendors without substantial switching costs, only 27% of SMEs strongly or somewhat agree it is possible (</a:t>
                      </a:r>
                      <a:r>
                        <a:rPr lang="en-US" sz="1000" b="0" i="0" u="none" strike="noStrike" dirty="0" err="1">
                          <a:solidFill>
                            <a:srgbClr val="000000"/>
                          </a:solidFill>
                          <a:effectLst/>
                          <a:latin typeface="Arial" panose="020B0604020202020204" pitchFamily="34" charset="0"/>
                        </a:rPr>
                        <a:t>Maskína</a:t>
                      </a:r>
                      <a:r>
                        <a:rPr lang="en-US" sz="1000" b="0" i="0" u="none" strike="noStrike" dirty="0">
                          <a:solidFill>
                            <a:srgbClr val="000000"/>
                          </a:solidFill>
                          <a:effectLst/>
                          <a:latin typeface="Arial" panose="020B0604020202020204" pitchFamily="34" charset="0"/>
                        </a:rPr>
                        <a:t> survey, October 2023).</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Regulation regarding </a:t>
                      </a:r>
                      <a:r>
                        <a:rPr lang="en-US" sz="1000" b="0" i="0" u="none" strike="noStrike" dirty="0" err="1">
                          <a:solidFill>
                            <a:srgbClr val="000000"/>
                          </a:solidFill>
                          <a:effectLst/>
                          <a:latin typeface="Arial" panose="020B0604020202020204" pitchFamily="34" charset="0"/>
                        </a:rPr>
                        <a:t>Standardised</a:t>
                      </a:r>
                      <a:r>
                        <a:rPr lang="en-US" sz="1000" b="0" i="0" u="none" strike="noStrike" dirty="0">
                          <a:solidFill>
                            <a:srgbClr val="000000"/>
                          </a:solidFill>
                          <a:effectLst/>
                          <a:latin typeface="Arial" panose="020B0604020202020204" pitchFamily="34" charset="0"/>
                        </a:rPr>
                        <a:t> Chart of Accounts is underway.</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2016952"/>
                  </a:ext>
                </a:extLst>
              </a:tr>
              <a:tr h="328975">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Norway</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a:solidFill>
                            <a:srgbClr val="000000"/>
                          </a:solidFill>
                          <a:effectLst/>
                          <a:latin typeface="Arial" panose="020B0604020202020204" pitchFamily="34" charset="0"/>
                        </a:rPr>
                        <a:t>A pilot for applying SAF-T as a standard for accessing business data is in progress. Transfer of business data is currently made by various actors through tailored integrations. Semantic model and standards are requested by these actors to ease the transfers.  Fintech actors welcome the SAF-T approach.</a:t>
                      </a:r>
                      <a:endParaRPr lang="en-US"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4189837"/>
                  </a:ext>
                </a:extLst>
              </a:tr>
              <a:tr h="328975">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Sweden</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In Sweden, the vast majority (98%) of ERP system vendors use the SIE file format for exchanging accounting data. The non-profit association, </a:t>
                      </a:r>
                      <a:r>
                        <a:rPr lang="en-US" sz="1000" b="0" i="1" u="none" strike="noStrike" dirty="0">
                          <a:solidFill>
                            <a:srgbClr val="000000"/>
                          </a:solidFill>
                          <a:effectLst/>
                          <a:latin typeface="Arial" panose="020B0604020202020204" pitchFamily="34" charset="0"/>
                        </a:rPr>
                        <a:t>SIE </a:t>
                      </a:r>
                      <a:r>
                        <a:rPr lang="en-US" sz="1000" b="0" i="1" u="none" strike="noStrike" dirty="0" err="1">
                          <a:solidFill>
                            <a:srgbClr val="000000"/>
                          </a:solidFill>
                          <a:effectLst/>
                          <a:latin typeface="Arial" panose="020B0604020202020204" pitchFamily="34" charset="0"/>
                        </a:rPr>
                        <a:t>föreningen</a:t>
                      </a:r>
                      <a:r>
                        <a:rPr lang="en-US" sz="1000" b="0" i="0" u="none" strike="noStrike" dirty="0">
                          <a:solidFill>
                            <a:srgbClr val="000000"/>
                          </a:solidFill>
                          <a:effectLst/>
                          <a:latin typeface="Arial" panose="020B0604020202020204" pitchFamily="34" charset="0"/>
                        </a:rPr>
                        <a:t>, is currently developing a new SIE format for archiving bookkeeping data to simplify the portability between systems.</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Since 2022, SBR (Standard Business Reporting) has been implemented in Sweden to enhance financial service submission processes and tools. The initiative is continuously working towards further development in this area.</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54059436"/>
                  </a:ext>
                </a:extLst>
              </a:tr>
            </a:tbl>
          </a:graphicData>
        </a:graphic>
      </p:graphicFrame>
    </p:spTree>
    <p:extLst>
      <p:ext uri="{BB962C8B-B14F-4D97-AF65-F5344CB8AC3E}">
        <p14:creationId xmlns:p14="http://schemas.microsoft.com/office/powerpoint/2010/main" val="10547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8"/>
          <p:cNvPicPr preferRelativeResize="0"/>
          <p:nvPr/>
        </p:nvPicPr>
        <p:blipFill rotWithShape="1">
          <a:blip r:embed="rId3">
            <a:alphaModFix/>
          </a:blip>
          <a:srcRect/>
          <a:stretch/>
        </p:blipFill>
        <p:spPr>
          <a:xfrm rot="3450497">
            <a:off x="-3305630" y="4689775"/>
            <a:ext cx="12192000" cy="3879565"/>
          </a:xfrm>
          <a:prstGeom prst="rect">
            <a:avLst/>
          </a:prstGeom>
          <a:noFill/>
          <a:ln>
            <a:noFill/>
          </a:ln>
        </p:spPr>
      </p:pic>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grpSp>
        <p:nvGrpSpPr>
          <p:cNvPr id="427" name="Google Shape;427;p8"/>
          <p:cNvGrpSpPr/>
          <p:nvPr/>
        </p:nvGrpSpPr>
        <p:grpSpPr>
          <a:xfrm>
            <a:off x="1184661" y="1237649"/>
            <a:ext cx="10609510" cy="5090416"/>
            <a:chOff x="2025905" y="1651562"/>
            <a:chExt cx="9806046" cy="4370486"/>
          </a:xfrm>
        </p:grpSpPr>
        <p:grpSp>
          <p:nvGrpSpPr>
            <p:cNvPr id="428" name="Google Shape;428;p8"/>
            <p:cNvGrpSpPr/>
            <p:nvPr/>
          </p:nvGrpSpPr>
          <p:grpSpPr>
            <a:xfrm>
              <a:off x="2709258" y="2199073"/>
              <a:ext cx="5211431" cy="503999"/>
              <a:chOff x="5076004" y="1915474"/>
              <a:chExt cx="5211431" cy="503999"/>
            </a:xfrm>
          </p:grpSpPr>
          <p:sp>
            <p:nvSpPr>
              <p:cNvPr id="429" name="Google Shape;429;p8"/>
              <p:cNvSpPr txBox="1"/>
              <p:nvPr/>
            </p:nvSpPr>
            <p:spPr>
              <a:xfrm>
                <a:off x="5261989" y="1915474"/>
                <a:ext cx="5025446" cy="503999"/>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1" i="0" u="none" strike="noStrike" kern="1200" cap="none" spc="0" normalizeH="0" baseline="0" noProof="0" dirty="0">
                    <a:ln>
                      <a:noFill/>
                    </a:ln>
                    <a:solidFill>
                      <a:srgbClr val="F16264"/>
                    </a:solidFill>
                    <a:effectLst/>
                    <a:uLnTx/>
                    <a:uFillTx/>
                    <a:latin typeface="Calibri"/>
                    <a:ea typeface="Calibri"/>
                    <a:cs typeface="Calibri"/>
                    <a:sym typeface="Calibri"/>
                  </a:rPr>
                  <a:t>By 2022,</a:t>
                </a:r>
                <a:r>
                  <a:rPr kumimoji="0" lang="en-GB" sz="14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1400" b="0" i="0" u="none" strike="noStrike" kern="1200" cap="none" spc="0" normalizeH="0" baseline="0" noProof="0" dirty="0">
                    <a:ln>
                      <a:noFill/>
                    </a:ln>
                    <a:solidFill>
                      <a:srgbClr val="FFFFFF"/>
                    </a:solidFill>
                    <a:effectLst/>
                    <a:uLnTx/>
                    <a:uFillTx/>
                    <a:latin typeface="Calibri"/>
                    <a:ea typeface="Calibri"/>
                    <a:cs typeface="Calibri"/>
                    <a:sym typeface="Calibri"/>
                  </a:rPr>
                  <a:t>70% of the Nordic SMEs use a digital business system  </a:t>
                </a:r>
                <a:endParaRPr kumimoji="0" sz="1400" b="1" i="0" u="none" strike="noStrike" kern="1200" cap="none" spc="0" normalizeH="0" baseline="0" noProof="0" dirty="0">
                  <a:ln>
                    <a:noFill/>
                  </a:ln>
                  <a:solidFill>
                    <a:srgbClr val="F16264"/>
                  </a:solidFill>
                  <a:effectLst/>
                  <a:uLnTx/>
                  <a:uFillTx/>
                  <a:latin typeface="Calibri"/>
                  <a:ea typeface="Calibri"/>
                  <a:cs typeface="Calibri"/>
                  <a:sym typeface="Calibri"/>
                </a:endParaRPr>
              </a:p>
            </p:txBody>
          </p:sp>
          <p:sp>
            <p:nvSpPr>
              <p:cNvPr id="430" name="Google Shape;430;p8"/>
              <p:cNvSpPr/>
              <p:nvPr/>
            </p:nvSpPr>
            <p:spPr>
              <a:xfrm>
                <a:off x="5076004" y="2125105"/>
                <a:ext cx="109209" cy="107562"/>
              </a:xfrm>
              <a:prstGeom prst="ellipse">
                <a:avLst/>
              </a:prstGeom>
              <a:solidFill>
                <a:srgbClr val="F162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grpSp>
          <p:nvGrpSpPr>
            <p:cNvPr id="431" name="Google Shape;431;p8"/>
            <p:cNvGrpSpPr/>
            <p:nvPr/>
          </p:nvGrpSpPr>
          <p:grpSpPr>
            <a:xfrm>
              <a:off x="3518938" y="2730235"/>
              <a:ext cx="5926105" cy="833105"/>
              <a:chOff x="4251152" y="2444715"/>
              <a:chExt cx="5926105" cy="833105"/>
            </a:xfrm>
          </p:grpSpPr>
          <p:sp>
            <p:nvSpPr>
              <p:cNvPr id="432" name="Google Shape;432;p8"/>
              <p:cNvSpPr txBox="1"/>
              <p:nvPr/>
            </p:nvSpPr>
            <p:spPr>
              <a:xfrm>
                <a:off x="4251152" y="2444715"/>
                <a:ext cx="5926105" cy="503999"/>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1" i="0" u="none" strike="noStrike" kern="1200" cap="none" spc="0" normalizeH="0" baseline="0" noProof="0" dirty="0">
                    <a:ln>
                      <a:noFill/>
                    </a:ln>
                    <a:solidFill>
                      <a:srgbClr val="F16264"/>
                    </a:solidFill>
                    <a:effectLst/>
                    <a:uLnTx/>
                    <a:uFillTx/>
                    <a:latin typeface="Calibri"/>
                    <a:ea typeface="Calibri"/>
                    <a:cs typeface="Calibri"/>
                    <a:sym typeface="Calibri"/>
                  </a:rPr>
                  <a:t>By 2023,</a:t>
                </a:r>
                <a:r>
                  <a:rPr kumimoji="0" lang="en-GB" sz="14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1400" b="0" i="0" u="none" strike="noStrike" kern="1200" cap="none" spc="0" normalizeH="0" baseline="0" noProof="0" dirty="0">
                    <a:ln>
                      <a:noFill/>
                    </a:ln>
                    <a:solidFill>
                      <a:srgbClr val="FFFFFF"/>
                    </a:solidFill>
                    <a:effectLst/>
                    <a:uLnTx/>
                    <a:uFillTx/>
                    <a:latin typeface="Calibri"/>
                    <a:ea typeface="Calibri"/>
                    <a:cs typeface="Calibri"/>
                    <a:sym typeface="Calibri"/>
                  </a:rPr>
                  <a:t>sales and purchases can be handled digitally by default in compatible formats across the Nordic region </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433" name="Google Shape;433;p8"/>
              <p:cNvSpPr/>
              <p:nvPr/>
            </p:nvSpPr>
            <p:spPr>
              <a:xfrm>
                <a:off x="4627331" y="3170258"/>
                <a:ext cx="107562" cy="107562"/>
              </a:xfrm>
              <a:prstGeom prst="ellipse">
                <a:avLst/>
              </a:prstGeom>
              <a:solidFill>
                <a:srgbClr val="F162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grpSp>
          <p:nvGrpSpPr>
            <p:cNvPr id="434" name="Google Shape;434;p8"/>
            <p:cNvGrpSpPr/>
            <p:nvPr/>
          </p:nvGrpSpPr>
          <p:grpSpPr>
            <a:xfrm>
              <a:off x="4688480" y="3825478"/>
              <a:ext cx="6403024" cy="503999"/>
              <a:chOff x="4133161" y="3712083"/>
              <a:chExt cx="6403024" cy="503999"/>
            </a:xfrm>
          </p:grpSpPr>
          <p:sp>
            <p:nvSpPr>
              <p:cNvPr id="435" name="Google Shape;435;p8"/>
              <p:cNvSpPr txBox="1"/>
              <p:nvPr/>
            </p:nvSpPr>
            <p:spPr>
              <a:xfrm>
                <a:off x="4275257" y="3712083"/>
                <a:ext cx="6260928" cy="503999"/>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1" i="0" u="none" strike="noStrike" kern="1200" cap="none" spc="0" normalizeH="0" baseline="0" noProof="0" dirty="0">
                    <a:ln>
                      <a:noFill/>
                    </a:ln>
                    <a:solidFill>
                      <a:srgbClr val="F16264"/>
                    </a:solidFill>
                    <a:effectLst/>
                    <a:uLnTx/>
                    <a:uFillTx/>
                    <a:latin typeface="Calibri"/>
                    <a:ea typeface="Calibri"/>
                    <a:cs typeface="Calibri"/>
                    <a:sym typeface="Calibri"/>
                  </a:rPr>
                  <a:t>By 2023,</a:t>
                </a:r>
                <a:r>
                  <a:rPr kumimoji="0" lang="en-GB" sz="14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1400" b="0" i="0" u="none" strike="noStrike" kern="1200" cap="none" spc="0" normalizeH="0" baseline="0" noProof="0" dirty="0">
                    <a:ln>
                      <a:noFill/>
                    </a:ln>
                    <a:solidFill>
                      <a:srgbClr val="FFFFFF"/>
                    </a:solidFill>
                    <a:effectLst/>
                    <a:uLnTx/>
                    <a:uFillTx/>
                    <a:latin typeface="Calibri"/>
                    <a:ea typeface="Calibri"/>
                    <a:cs typeface="Calibri"/>
                    <a:sym typeface="Calibri"/>
                  </a:rPr>
                  <a:t>80% of the Nordic business systems have implemented common tools (APIs), so service providers can access an SME’s data with appropriate consent</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436" name="Google Shape;436;p8"/>
              <p:cNvSpPr/>
              <p:nvPr/>
            </p:nvSpPr>
            <p:spPr>
              <a:xfrm flipH="1">
                <a:off x="4133161" y="3817625"/>
                <a:ext cx="92123" cy="91986"/>
              </a:xfrm>
              <a:prstGeom prst="ellipse">
                <a:avLst/>
              </a:prstGeom>
              <a:solidFill>
                <a:srgbClr val="F162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grpSp>
          <p:nvGrpSpPr>
            <p:cNvPr id="437" name="Google Shape;437;p8"/>
            <p:cNvGrpSpPr/>
            <p:nvPr/>
          </p:nvGrpSpPr>
          <p:grpSpPr>
            <a:xfrm>
              <a:off x="5612577" y="4496069"/>
              <a:ext cx="6061497" cy="890003"/>
              <a:chOff x="3275272" y="4348395"/>
              <a:chExt cx="6061497" cy="890003"/>
            </a:xfrm>
          </p:grpSpPr>
          <p:sp>
            <p:nvSpPr>
              <p:cNvPr id="438" name="Google Shape;438;p8"/>
              <p:cNvSpPr txBox="1"/>
              <p:nvPr/>
            </p:nvSpPr>
            <p:spPr>
              <a:xfrm>
                <a:off x="3910727" y="4734399"/>
                <a:ext cx="5426042" cy="503999"/>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F16264"/>
                  </a:buClr>
                  <a:buSzPts val="1400"/>
                  <a:buFont typeface="Franklin Gothic"/>
                  <a:buNone/>
                  <a:tabLst/>
                  <a:defRPr/>
                </a:pPr>
                <a:r>
                  <a:rPr kumimoji="0" lang="en-GB" sz="1400" i="0" u="none" strike="noStrike" kern="1200" cap="none" spc="0" normalizeH="0" baseline="0" noProof="0" dirty="0">
                    <a:ln>
                      <a:noFill/>
                    </a:ln>
                    <a:solidFill>
                      <a:srgbClr val="F16264"/>
                    </a:solidFill>
                    <a:effectLst/>
                    <a:uLnTx/>
                    <a:uFillTx/>
                    <a:latin typeface="Calibri"/>
                    <a:ea typeface="Calibri"/>
                    <a:cs typeface="Calibri"/>
                    <a:sym typeface="Calibri"/>
                  </a:rPr>
                  <a:t>By 2025,</a:t>
                </a:r>
                <a:r>
                  <a:rPr kumimoji="0" lang="en-GB" sz="1400" i="0" u="none" strike="noStrike" kern="1200" cap="none" spc="0" normalizeH="0" baseline="0" noProof="0" dirty="0">
                    <a:ln>
                      <a:noFill/>
                    </a:ln>
                    <a:solidFill>
                      <a:srgbClr val="FFFFFF"/>
                    </a:solidFill>
                    <a:effectLst/>
                    <a:uLnTx/>
                    <a:uFillTx/>
                    <a:latin typeface="Calibri"/>
                    <a:ea typeface="Calibri"/>
                    <a:cs typeface="Calibri"/>
                    <a:sym typeface="Calibri"/>
                  </a:rPr>
                  <a:t> the Nordic SMEs have saved 500 million EUR by using smart </a:t>
                </a:r>
              </a:p>
              <a:p>
                <a:pPr marL="0" marR="0" lvl="0" indent="0" algn="l" defTabSz="914400" rtl="0" eaLnBrk="1" fontAlgn="auto" latinLnBrk="0" hangingPunct="1">
                  <a:lnSpc>
                    <a:spcPct val="100000"/>
                  </a:lnSpc>
                  <a:spcBef>
                    <a:spcPts val="0"/>
                  </a:spcBef>
                  <a:spcAft>
                    <a:spcPts val="0"/>
                  </a:spcAft>
                  <a:buClr>
                    <a:srgbClr val="F16264"/>
                  </a:buClr>
                  <a:buSzPts val="1400"/>
                  <a:buFont typeface="Franklin Gothic"/>
                  <a:buNone/>
                  <a:tabLst/>
                  <a:defRPr/>
                </a:pPr>
                <a:r>
                  <a:rPr kumimoji="0" lang="en-GB" sz="1400" i="0" u="none" strike="noStrike" kern="1200" cap="none" spc="0" normalizeH="0" baseline="0" noProof="0" dirty="0">
                    <a:ln>
                      <a:noFill/>
                    </a:ln>
                    <a:solidFill>
                      <a:srgbClr val="FFFFFF"/>
                    </a:solidFill>
                    <a:effectLst/>
                    <a:uLnTx/>
                    <a:uFillTx/>
                    <a:latin typeface="Calibri"/>
                    <a:ea typeface="Calibri"/>
                    <a:cs typeface="Calibri"/>
                    <a:sym typeface="Calibri"/>
                  </a:rPr>
                  <a:t>services and real-time data </a:t>
                </a:r>
                <a:endParaRPr kumimoji="0" sz="140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439" name="Google Shape;439;p8"/>
              <p:cNvSpPr/>
              <p:nvPr/>
            </p:nvSpPr>
            <p:spPr>
              <a:xfrm>
                <a:off x="3275272" y="4348395"/>
                <a:ext cx="107562" cy="107562"/>
              </a:xfrm>
              <a:prstGeom prst="ellipse">
                <a:avLst/>
              </a:prstGeom>
              <a:solidFill>
                <a:srgbClr val="F162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440" name="Google Shape;440;p8"/>
            <p:cNvSpPr txBox="1"/>
            <p:nvPr/>
          </p:nvSpPr>
          <p:spPr>
            <a:xfrm>
              <a:off x="6937879" y="5518049"/>
              <a:ext cx="4894072" cy="503999"/>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F16264"/>
                </a:buClr>
                <a:buSzPts val="1400"/>
                <a:buFont typeface="Franklin Gothic"/>
                <a:buNone/>
                <a:tabLst/>
                <a:defRPr/>
              </a:pPr>
              <a:r>
                <a:rPr kumimoji="0" lang="en-GB" sz="1400" i="0" u="none" strike="noStrike" kern="1200" cap="none" spc="0" normalizeH="0" baseline="0" noProof="0" dirty="0">
                  <a:ln>
                    <a:noFill/>
                  </a:ln>
                  <a:solidFill>
                    <a:srgbClr val="F16264"/>
                  </a:solidFill>
                  <a:effectLst/>
                  <a:uLnTx/>
                  <a:uFillTx/>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
                    </a:ext>
                  </a:extLst>
                </a:rPr>
                <a:t>By 2027,</a:t>
              </a:r>
              <a:r>
                <a:rPr kumimoji="0" lang="en-GB" sz="1400" i="0" u="none" strike="noStrike" kern="1200" cap="none" spc="0" normalizeH="0" baseline="0" noProof="0" dirty="0">
                  <a:ln>
                    <a:noFill/>
                  </a:ln>
                  <a:solidFill>
                    <a:srgbClr val="FFFFFF"/>
                  </a:solidFill>
                  <a:effectLst/>
                  <a:uLnTx/>
                  <a:uFillTx/>
                  <a:latin typeface="Calibri"/>
                  <a:ea typeface="Calibri"/>
                  <a:cs typeface="Calibri"/>
                  <a:sym typeface="Calibri"/>
                </a:rPr>
                <a:t> the Nordic countries are the most integrated region </a:t>
              </a:r>
            </a:p>
            <a:p>
              <a:pPr marL="0" marR="0" lvl="0" indent="0" algn="l" defTabSz="914400" rtl="0" eaLnBrk="1" fontAlgn="auto" latinLnBrk="0" hangingPunct="1">
                <a:lnSpc>
                  <a:spcPct val="100000"/>
                </a:lnSpc>
                <a:spcBef>
                  <a:spcPts val="0"/>
                </a:spcBef>
                <a:spcAft>
                  <a:spcPts val="0"/>
                </a:spcAft>
                <a:buClr>
                  <a:srgbClr val="F16264"/>
                </a:buClr>
                <a:buSzPts val="1400"/>
                <a:buFont typeface="Franklin Gothic"/>
                <a:buNone/>
                <a:tabLst/>
                <a:defRPr/>
              </a:pPr>
              <a:r>
                <a:rPr kumimoji="0" lang="en-GB" sz="1400" i="0" u="none" strike="noStrike" kern="1200" cap="none" spc="0" normalizeH="0" baseline="0" noProof="0" dirty="0">
                  <a:ln>
                    <a:noFill/>
                  </a:ln>
                  <a:solidFill>
                    <a:srgbClr val="FFFFFF"/>
                  </a:solidFill>
                  <a:effectLst/>
                  <a:uLnTx/>
                  <a:uFillTx/>
                  <a:latin typeface="Calibri"/>
                  <a:ea typeface="Calibri"/>
                  <a:cs typeface="Calibri"/>
                  <a:sym typeface="Calibri"/>
                </a:rPr>
                <a:t>in the world </a:t>
              </a:r>
              <a:endParaRPr kumimoji="0" sz="140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pSp>
          <p:nvGrpSpPr>
            <p:cNvPr id="441" name="Google Shape;441;p8"/>
            <p:cNvGrpSpPr/>
            <p:nvPr/>
          </p:nvGrpSpPr>
          <p:grpSpPr>
            <a:xfrm>
              <a:off x="2025905" y="1651562"/>
              <a:ext cx="5620512" cy="503999"/>
              <a:chOff x="5683659" y="1312167"/>
              <a:chExt cx="5620512" cy="503999"/>
            </a:xfrm>
          </p:grpSpPr>
          <p:sp>
            <p:nvSpPr>
              <p:cNvPr id="442" name="Google Shape;442;p8"/>
              <p:cNvSpPr txBox="1"/>
              <p:nvPr/>
            </p:nvSpPr>
            <p:spPr>
              <a:xfrm>
                <a:off x="5877171" y="1312167"/>
                <a:ext cx="5427000" cy="503999"/>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1" i="0" u="none" strike="noStrike" kern="1200" cap="none" spc="0" normalizeH="0" baseline="0" noProof="0" dirty="0">
                    <a:ln>
                      <a:noFill/>
                    </a:ln>
                    <a:solidFill>
                      <a:srgbClr val="F16264"/>
                    </a:solidFill>
                    <a:effectLst/>
                    <a:uLnTx/>
                    <a:uFillTx/>
                    <a:latin typeface="Calibri"/>
                    <a:ea typeface="Calibri"/>
                    <a:cs typeface="Calibri"/>
                    <a:sym typeface="Calibri"/>
                  </a:rPr>
                  <a:t>By 2021,</a:t>
                </a:r>
                <a:r>
                  <a:rPr kumimoji="0" lang="en-GB" sz="14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1400" b="0" i="0" u="none" strike="noStrike" kern="1200" cap="none" spc="0" normalizeH="0" baseline="0" noProof="0" dirty="0">
                    <a:ln>
                      <a:noFill/>
                    </a:ln>
                    <a:solidFill>
                      <a:srgbClr val="FFFFFF"/>
                    </a:solidFill>
                    <a:effectLst/>
                    <a:uLnTx/>
                    <a:uFillTx/>
                    <a:latin typeface="Calibri"/>
                    <a:ea typeface="Calibri"/>
                    <a:cs typeface="Calibri"/>
                    <a:sym typeface="Calibri"/>
                  </a:rPr>
                  <a:t>a public-private advisory board has been established to support the implementation of the NSG roadmap</a:t>
                </a:r>
                <a:endParaRPr kumimoji="0" sz="18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443" name="Google Shape;443;p8"/>
              <p:cNvSpPr/>
              <p:nvPr/>
            </p:nvSpPr>
            <p:spPr>
              <a:xfrm>
                <a:off x="5683659" y="1411812"/>
                <a:ext cx="107562" cy="107562"/>
              </a:xfrm>
              <a:prstGeom prst="ellipse">
                <a:avLst/>
              </a:prstGeom>
              <a:solidFill>
                <a:srgbClr val="F162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grpSp>
      <p:sp>
        <p:nvSpPr>
          <p:cNvPr id="444" name="Google Shape;444;p8"/>
          <p:cNvSpPr txBox="1">
            <a:spLocks noGrp="1"/>
          </p:cNvSpPr>
          <p:nvPr>
            <p:ph type="title"/>
          </p:nvPr>
        </p:nvSpPr>
        <p:spPr>
          <a:xfrm>
            <a:off x="2412860" y="500476"/>
            <a:ext cx="7163693" cy="460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16264"/>
              </a:buClr>
              <a:buSzPts val="1800"/>
              <a:buNone/>
            </a:pPr>
            <a:r>
              <a:rPr lang="en-GB" sz="2800" dirty="0">
                <a:solidFill>
                  <a:srgbClr val="F16264"/>
                </a:solidFill>
              </a:rPr>
              <a:t>NSG&amp;B Roadmap Milestones (2021-27)</a:t>
            </a:r>
            <a:endParaRPr sz="2800" dirty="0">
              <a:solidFill>
                <a:srgbClr val="F16264"/>
              </a:solidFill>
            </a:endParaRPr>
          </a:p>
        </p:txBody>
      </p:sp>
      <p:sp>
        <p:nvSpPr>
          <p:cNvPr id="445" name="Google Shape;445;p8"/>
          <p:cNvSpPr txBox="1"/>
          <p:nvPr/>
        </p:nvSpPr>
        <p:spPr>
          <a:xfrm>
            <a:off x="5224431" y="4348977"/>
            <a:ext cx="6858000" cy="536409"/>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1" i="0" u="none" strike="noStrike" kern="1200" cap="none" spc="0" normalizeH="0" baseline="0" noProof="0" dirty="0">
                <a:ln>
                  <a:noFill/>
                </a:ln>
                <a:solidFill>
                  <a:srgbClr val="F16264"/>
                </a:solidFill>
                <a:effectLst/>
                <a:uLnTx/>
                <a:uFillTx/>
                <a:latin typeface="Calibri"/>
                <a:ea typeface="Calibri"/>
                <a:cs typeface="Calibri"/>
                <a:sym typeface="Calibri"/>
              </a:rPr>
              <a:t>By 2024,</a:t>
            </a:r>
            <a:r>
              <a:rPr kumimoji="0" lang="en-GB" sz="14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1400" b="0" i="0" u="none" strike="noStrike" kern="1200" cap="none" spc="0" normalizeH="0" baseline="0" noProof="0" dirty="0">
                <a:ln>
                  <a:noFill/>
                </a:ln>
                <a:solidFill>
                  <a:srgbClr val="FFFFFF"/>
                </a:solidFill>
                <a:effectLst/>
                <a:uLnTx/>
                <a:uFillTx/>
                <a:latin typeface="Calibri"/>
                <a:ea typeface="Calibri"/>
                <a:cs typeface="Calibri"/>
                <a:sym typeface="Calibri"/>
              </a:rPr>
              <a:t>80% of the invoices sent in the Nordics are digital</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446" name="Google Shape;446;p8"/>
          <p:cNvSpPr txBox="1"/>
          <p:nvPr/>
        </p:nvSpPr>
        <p:spPr>
          <a:xfrm>
            <a:off x="3362754" y="3122935"/>
            <a:ext cx="8089200" cy="524100"/>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400" b="1" i="0" u="none" strike="noStrike" kern="1200" cap="none" spc="0" normalizeH="0" baseline="0" noProof="0" dirty="0">
                <a:ln>
                  <a:noFill/>
                </a:ln>
                <a:solidFill>
                  <a:srgbClr val="F16264"/>
                </a:solidFill>
                <a:effectLst/>
                <a:uLnTx/>
                <a:uFillTx/>
                <a:latin typeface="Calibri"/>
                <a:ea typeface="Calibri"/>
                <a:cs typeface="Calibri"/>
                <a:sym typeface="Calibri"/>
              </a:rPr>
              <a:t>By 2023,</a:t>
            </a:r>
            <a:r>
              <a:rPr kumimoji="0" lang="en-GB" sz="14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GB" sz="1400" b="0" i="0" u="none" strike="noStrike" kern="1200" cap="none" spc="0" normalizeH="0" baseline="0" noProof="0" dirty="0">
                <a:ln>
                  <a:noFill/>
                </a:ln>
                <a:solidFill>
                  <a:srgbClr val="FFFFFF"/>
                </a:solidFill>
                <a:effectLst/>
                <a:uLnTx/>
                <a:uFillTx/>
                <a:latin typeface="Calibri"/>
                <a:ea typeface="Calibri"/>
                <a:cs typeface="Calibri"/>
                <a:sym typeface="Calibri"/>
              </a:rPr>
              <a:t>SMEs can freely choose to move their business data between business systems</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447" name="Google Shape;447;p8"/>
          <p:cNvSpPr/>
          <p:nvPr/>
        </p:nvSpPr>
        <p:spPr>
          <a:xfrm>
            <a:off x="5620028" y="5104856"/>
            <a:ext cx="113386" cy="115828"/>
          </a:xfrm>
          <a:prstGeom prst="ellipse">
            <a:avLst/>
          </a:prstGeom>
          <a:solidFill>
            <a:srgbClr val="F162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48" name="Google Shape;448;p8"/>
          <p:cNvSpPr/>
          <p:nvPr/>
        </p:nvSpPr>
        <p:spPr>
          <a:xfrm flipH="1">
            <a:off x="6288832" y="5868728"/>
            <a:ext cx="130627" cy="130856"/>
          </a:xfrm>
          <a:prstGeom prst="ellipse">
            <a:avLst/>
          </a:prstGeom>
          <a:solidFill>
            <a:srgbClr val="F162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449" name="Google Shape;449;p8"/>
          <p:cNvSpPr/>
          <p:nvPr/>
        </p:nvSpPr>
        <p:spPr>
          <a:xfrm>
            <a:off x="2575479" y="2650028"/>
            <a:ext cx="113386" cy="115828"/>
          </a:xfrm>
          <a:prstGeom prst="ellipse">
            <a:avLst/>
          </a:prstGeom>
          <a:solidFill>
            <a:srgbClr val="F162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2" name="Elemento grafico 23" descr="Checkmark">
            <a:extLst>
              <a:ext uri="{FF2B5EF4-FFF2-40B4-BE49-F238E27FC236}">
                <a16:creationId xmlns:a16="http://schemas.microsoft.com/office/drawing/2014/main" id="{EC4BA8D2-8BFE-3C67-E79B-4092203158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238" y="970229"/>
            <a:ext cx="915161" cy="915161"/>
          </a:xfrm>
          <a:prstGeom prst="rect">
            <a:avLst/>
          </a:prstGeom>
        </p:spPr>
      </p:pic>
      <p:pic>
        <p:nvPicPr>
          <p:cNvPr id="3" name="Elemento grafico 23" descr="Checkmark">
            <a:extLst>
              <a:ext uri="{FF2B5EF4-FFF2-40B4-BE49-F238E27FC236}">
                <a16:creationId xmlns:a16="http://schemas.microsoft.com/office/drawing/2014/main" id="{025475FF-594C-69D7-C622-91641A3DFE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2543" y="2312972"/>
            <a:ext cx="915161" cy="915161"/>
          </a:xfrm>
          <a:prstGeom prst="rect">
            <a:avLst/>
          </a:prstGeom>
        </p:spPr>
      </p:pic>
      <p:pic>
        <p:nvPicPr>
          <p:cNvPr id="4" name="Elemento grafico 23" descr="Checkmark">
            <a:extLst>
              <a:ext uri="{FF2B5EF4-FFF2-40B4-BE49-F238E27FC236}">
                <a16:creationId xmlns:a16="http://schemas.microsoft.com/office/drawing/2014/main" id="{A1A222E1-C7A6-B6CE-3955-7022117363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9588" y="2933049"/>
            <a:ext cx="915161" cy="915161"/>
          </a:xfrm>
          <a:prstGeom prst="rect">
            <a:avLst/>
          </a:prstGeom>
        </p:spPr>
      </p:pic>
      <p:pic>
        <p:nvPicPr>
          <p:cNvPr id="5" name="Elemento grafico 23" descr="Checkmark">
            <a:extLst>
              <a:ext uri="{FF2B5EF4-FFF2-40B4-BE49-F238E27FC236}">
                <a16:creationId xmlns:a16="http://schemas.microsoft.com/office/drawing/2014/main" id="{278701FC-623F-8066-9E1B-158F080EB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789" y="1737912"/>
            <a:ext cx="915161" cy="915161"/>
          </a:xfrm>
          <a:prstGeom prst="rect">
            <a:avLst/>
          </a:prstGeom>
        </p:spPr>
      </p:pic>
      <p:pic>
        <p:nvPicPr>
          <p:cNvPr id="6" name="Elemento grafico 23" descr="Checkmark">
            <a:extLst>
              <a:ext uri="{FF2B5EF4-FFF2-40B4-BE49-F238E27FC236}">
                <a16:creationId xmlns:a16="http://schemas.microsoft.com/office/drawing/2014/main" id="{7AC07099-B40A-3E63-B1D2-4219CE49F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6415" y="3648667"/>
            <a:ext cx="915161" cy="915161"/>
          </a:xfrm>
          <a:prstGeom prst="rect">
            <a:avLst/>
          </a:prstGeom>
        </p:spPr>
      </p:pic>
      <p:pic>
        <p:nvPicPr>
          <p:cNvPr id="7" name="Elemento grafico 23" descr="Checkmark">
            <a:extLst>
              <a:ext uri="{FF2B5EF4-FFF2-40B4-BE49-F238E27FC236}">
                <a16:creationId xmlns:a16="http://schemas.microsoft.com/office/drawing/2014/main" id="{B0122D33-A9A5-02E7-0E7D-A17101FE10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61675" y="4344442"/>
            <a:ext cx="915161" cy="915161"/>
          </a:xfrm>
          <a:prstGeom prst="rect">
            <a:avLst/>
          </a:prstGeom>
        </p:spPr>
      </p:pic>
      <p:pic>
        <p:nvPicPr>
          <p:cNvPr id="8" name="Elemento grafico 23" descr="Checkmark">
            <a:extLst>
              <a:ext uri="{FF2B5EF4-FFF2-40B4-BE49-F238E27FC236}">
                <a16:creationId xmlns:a16="http://schemas.microsoft.com/office/drawing/2014/main" id="{33842FD5-A1CA-CE5B-D67A-357C2B8053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3053" y="5004686"/>
            <a:ext cx="915161" cy="915161"/>
          </a:xfrm>
          <a:prstGeom prst="rect">
            <a:avLst/>
          </a:prstGeom>
        </p:spPr>
      </p:pic>
      <p:pic>
        <p:nvPicPr>
          <p:cNvPr id="9" name="Elemento grafico 23" descr="Checkmark">
            <a:extLst>
              <a:ext uri="{FF2B5EF4-FFF2-40B4-BE49-F238E27FC236}">
                <a16:creationId xmlns:a16="http://schemas.microsoft.com/office/drawing/2014/main" id="{749B4FDB-5E11-4B39-96F0-05D580EF40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4431" y="5714397"/>
            <a:ext cx="915161" cy="915161"/>
          </a:xfrm>
          <a:prstGeom prst="rect">
            <a:avLst/>
          </a:prstGeom>
        </p:spPr>
      </p:pic>
      <p:sp>
        <p:nvSpPr>
          <p:cNvPr id="10" name="Tekstfelt 9">
            <a:extLst>
              <a:ext uri="{FF2B5EF4-FFF2-40B4-BE49-F238E27FC236}">
                <a16:creationId xmlns:a16="http://schemas.microsoft.com/office/drawing/2014/main" id="{9EDDACF2-014A-D947-0D4C-9CCC76334974}"/>
              </a:ext>
            </a:extLst>
          </p:cNvPr>
          <p:cNvSpPr txBox="1"/>
          <p:nvPr/>
        </p:nvSpPr>
        <p:spPr>
          <a:xfrm>
            <a:off x="3562437" y="4439227"/>
            <a:ext cx="3932991" cy="861774"/>
          </a:xfrm>
          <a:prstGeom prst="rect">
            <a:avLst/>
          </a:prstGeom>
          <a:noFill/>
        </p:spPr>
        <p:txBody>
          <a:bodyPr wrap="square" rtlCol="0">
            <a:spAutoFit/>
          </a:bodyPr>
          <a:lstStyle/>
          <a:p>
            <a:r>
              <a:rPr lang="da-DK" sz="5000" dirty="0">
                <a:solidFill>
                  <a:schemeClr val="bg1"/>
                </a:solidFill>
              </a:rPr>
              <a:t>(      )</a:t>
            </a:r>
          </a:p>
        </p:txBody>
      </p:sp>
      <p:sp>
        <p:nvSpPr>
          <p:cNvPr id="11" name="Tekstfelt 10">
            <a:extLst>
              <a:ext uri="{FF2B5EF4-FFF2-40B4-BE49-F238E27FC236}">
                <a16:creationId xmlns:a16="http://schemas.microsoft.com/office/drawing/2014/main" id="{F4444C4C-5B98-2014-8645-AD8D890B69A5}"/>
              </a:ext>
            </a:extLst>
          </p:cNvPr>
          <p:cNvSpPr txBox="1"/>
          <p:nvPr/>
        </p:nvSpPr>
        <p:spPr>
          <a:xfrm>
            <a:off x="4977443" y="5832899"/>
            <a:ext cx="3932991" cy="861774"/>
          </a:xfrm>
          <a:prstGeom prst="rect">
            <a:avLst/>
          </a:prstGeom>
          <a:noFill/>
        </p:spPr>
        <p:txBody>
          <a:bodyPr wrap="square" rtlCol="0">
            <a:spAutoFit/>
          </a:bodyPr>
          <a:lstStyle/>
          <a:p>
            <a:r>
              <a:rPr lang="da-DK" sz="5000" dirty="0">
                <a:solidFill>
                  <a:schemeClr val="bg1"/>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20</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52"/>
            <a:ext cx="6247044" cy="1010138"/>
          </a:xfrm>
        </p:spPr>
        <p:txBody>
          <a:bodyPr>
            <a:normAutofit/>
          </a:bodyPr>
          <a:lstStyle/>
          <a:p>
            <a:r>
              <a:rPr lang="da-DK" sz="3500" dirty="0">
                <a:solidFill>
                  <a:schemeClr val="bg1"/>
                </a:solidFill>
              </a:rPr>
              <a:t>ROADMAP MILESTONE #4</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167294"/>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 1 – the Nordic Vocabulary</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036738"/>
            <a:ext cx="6308520" cy="3416320"/>
          </a:xfrm>
          <a:prstGeom prst="rect">
            <a:avLst/>
          </a:prstGeom>
          <a:noFill/>
        </p:spPr>
        <p:txBody>
          <a:bodyPr wrap="square">
            <a:spAutoFit/>
          </a:bodyPr>
          <a:lstStyle/>
          <a:p>
            <a:r>
              <a:rPr lang="en-GB" sz="1200" dirty="0">
                <a:solidFill>
                  <a:schemeClr val="bg1"/>
                </a:solidFill>
                <a:effectLst/>
                <a:latin typeface="Arial" panose="020B0604020202020204" pitchFamily="34" charset="0"/>
                <a:ea typeface="Arial" panose="020B0604020202020204" pitchFamily="34" charset="0"/>
              </a:rPr>
              <a:t>Firstly, NSG&amp;B has contributed to this milestone with the “translation” of financial statements between the Nordic countries (a Nordic Vocabulary) that </a:t>
            </a:r>
            <a:r>
              <a:rPr lang="da-DK" sz="1200" dirty="0" err="1">
                <a:solidFill>
                  <a:schemeClr val="bg1"/>
                </a:solidFill>
                <a:effectLst/>
                <a:latin typeface="Arial" panose="020B0604020202020204" pitchFamily="34" charset="0"/>
                <a:ea typeface="Arial" panose="020B0604020202020204" pitchFamily="34" charset="0"/>
              </a:rPr>
              <a:t>can</a:t>
            </a:r>
            <a:r>
              <a:rPr lang="da-DK" sz="1200" dirty="0">
                <a:solidFill>
                  <a:schemeClr val="bg1"/>
                </a:solidFill>
                <a:effectLst/>
                <a:latin typeface="Arial" panose="020B0604020202020204" pitchFamily="34" charset="0"/>
                <a:ea typeface="Arial" panose="020B0604020202020204" pitchFamily="34" charset="0"/>
              </a:rPr>
              <a:t> </a:t>
            </a:r>
            <a:r>
              <a:rPr lang="en-US" sz="1200" i="0" u="none" strike="noStrike" dirty="0">
                <a:solidFill>
                  <a:schemeClr val="bg1"/>
                </a:solidFill>
                <a:effectLst/>
                <a:latin typeface="Arial" panose="020B0604020202020204" pitchFamily="34" charset="0"/>
              </a:rPr>
              <a:t>contribute to the interoperability of financial statements, so that is </a:t>
            </a:r>
            <a:r>
              <a:rPr lang="en-US" sz="1200" i="0" u="none" strike="noStrike" dirty="0" err="1">
                <a:solidFill>
                  <a:schemeClr val="bg1"/>
                </a:solidFill>
                <a:effectLst/>
                <a:latin typeface="Arial" panose="020B0604020202020204" pitchFamily="34" charset="0"/>
              </a:rPr>
              <a:t>is</a:t>
            </a:r>
            <a:r>
              <a:rPr lang="en-US" sz="1200" i="0" u="none" strike="noStrike" dirty="0">
                <a:solidFill>
                  <a:schemeClr val="bg1"/>
                </a:solidFill>
                <a:effectLst/>
                <a:latin typeface="Arial" panose="020B0604020202020204" pitchFamily="34" charset="0"/>
              </a:rPr>
              <a:t> easier to move data from one system to another using compatible formats. </a:t>
            </a:r>
            <a:r>
              <a:rPr lang="en-US" sz="1200" dirty="0">
                <a:solidFill>
                  <a:schemeClr val="bg1"/>
                </a:solidFill>
                <a:latin typeface="Arial" panose="020B0604020202020204" pitchFamily="34" charset="0"/>
              </a:rPr>
              <a:t>In the long term it can provide a</a:t>
            </a:r>
            <a:r>
              <a:rPr lang="en-US" sz="1200" i="0" u="none" strike="noStrike" dirty="0">
                <a:solidFill>
                  <a:schemeClr val="bg1"/>
                </a:solidFill>
                <a:effectLst/>
                <a:latin typeface="Arial" panose="020B0604020202020204" pitchFamily="34" charset="0"/>
              </a:rPr>
              <a:t> more cost-effective benchmarking analysis of businesses. </a:t>
            </a:r>
          </a:p>
          <a:p>
            <a:endParaRPr lang="en-US" sz="1200" dirty="0">
              <a:solidFill>
                <a:schemeClr val="bg1"/>
              </a:solidFill>
              <a:latin typeface="Arial" panose="020B0604020202020204" pitchFamily="34" charset="0"/>
            </a:endParaRPr>
          </a:p>
          <a:p>
            <a:r>
              <a:rPr lang="en-US" sz="1200" i="0" u="none" strike="noStrike" dirty="0">
                <a:solidFill>
                  <a:schemeClr val="bg1"/>
                </a:solidFill>
                <a:effectLst/>
                <a:latin typeface="Arial" panose="020B0604020202020204" pitchFamily="34" charset="0"/>
              </a:rPr>
              <a:t>In 2021 and still today, companies can use different terms for financial income statements in their annual reports, because there are different types of formats and terms for annual reports in the different countries. Until now, there has been no coherent guideline from authorities on how to translate the various financial income statements between these different methods. There can be substantial work involved with </a:t>
            </a:r>
            <a:r>
              <a:rPr lang="en-US" sz="1200" i="0" u="none" strike="noStrike" dirty="0" err="1">
                <a:solidFill>
                  <a:schemeClr val="bg1"/>
                </a:solidFill>
                <a:effectLst/>
                <a:latin typeface="Arial" panose="020B0604020202020204" pitchFamily="34" charset="0"/>
              </a:rPr>
              <a:t>analysing</a:t>
            </a:r>
            <a:r>
              <a:rPr lang="en-US" sz="1200" i="0" u="none" strike="noStrike" dirty="0">
                <a:solidFill>
                  <a:schemeClr val="bg1"/>
                </a:solidFill>
                <a:effectLst/>
                <a:latin typeface="Arial" panose="020B0604020202020204" pitchFamily="34" charset="0"/>
              </a:rPr>
              <a:t> and benchmarking the financial performance of individual companies, that now to some extent can be mitigated by this new guideline in the field. </a:t>
            </a:r>
          </a:p>
          <a:p>
            <a:endParaRPr lang="en-US" sz="1200" dirty="0">
              <a:solidFill>
                <a:schemeClr val="bg1"/>
              </a:solidFill>
              <a:latin typeface="Arial" panose="020B0604020202020204" pitchFamily="34" charset="0"/>
            </a:endParaRPr>
          </a:p>
          <a:p>
            <a:r>
              <a:rPr lang="en-US" sz="1200" i="0" u="none" strike="noStrike" dirty="0">
                <a:solidFill>
                  <a:schemeClr val="bg1"/>
                </a:solidFill>
                <a:effectLst/>
                <a:latin typeface="Arial" panose="020B0604020202020204" pitchFamily="34" charset="0"/>
              </a:rPr>
              <a:t>In 2024, the NSG&amp;B has </a:t>
            </a:r>
            <a:r>
              <a:rPr lang="en-US" sz="1200" i="0" u="none" strike="noStrike" dirty="0" err="1">
                <a:solidFill>
                  <a:schemeClr val="bg1"/>
                </a:solidFill>
                <a:effectLst/>
                <a:latin typeface="Arial" panose="020B0604020202020204" pitchFamily="34" charset="0"/>
              </a:rPr>
              <a:t>finalised</a:t>
            </a:r>
            <a:r>
              <a:rPr lang="en-US" sz="1200" i="0" u="none" strike="noStrike" dirty="0">
                <a:solidFill>
                  <a:schemeClr val="bg1"/>
                </a:solidFill>
                <a:effectLst/>
                <a:latin typeface="Arial" panose="020B0604020202020204" pitchFamily="34" charset="0"/>
              </a:rPr>
              <a:t> a Nordic Vocabulary – a common Nordic vocabulary for financial information, that for instance can be used to move data more easily between different systems in the region, and improve and ease the process of examining companies eligibility for loans and investments across the Nordic region.</a:t>
            </a: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036738"/>
            <a:ext cx="4925736" cy="954107"/>
          </a:xfrm>
          <a:prstGeom prst="rect">
            <a:avLst/>
          </a:prstGeom>
          <a:noFill/>
        </p:spPr>
        <p:txBody>
          <a:bodyPr wrap="square">
            <a:spAutoFit/>
          </a:bodyPr>
          <a:lstStyle/>
          <a:p>
            <a:r>
              <a:rPr lang="en-US" sz="1400" b="1" kern="1200" dirty="0">
                <a:solidFill>
                  <a:schemeClr val="bg1"/>
                </a:solidFill>
                <a:effectLst/>
                <a:latin typeface="+mj-lt"/>
                <a:ea typeface="+mj-ea"/>
                <a:cs typeface="+mj-cs"/>
              </a:rPr>
              <a:t>The Nordic Vocabulary/semantic model </a:t>
            </a:r>
            <a:r>
              <a:rPr lang="en-US" sz="1400" b="1" dirty="0">
                <a:solidFill>
                  <a:schemeClr val="bg1"/>
                </a:solidFill>
                <a:latin typeface="+mj-lt"/>
                <a:ea typeface="+mj-ea"/>
                <a:cs typeface="+mj-cs"/>
              </a:rPr>
              <a:t>of financial statements</a:t>
            </a:r>
          </a:p>
          <a:p>
            <a:pPr marL="285750" indent="-285750">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Semantical model mapping file</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Semantical model API specifications</a:t>
            </a:r>
            <a:endParaRPr lang="da-DK" sz="1400" i="0" u="none" strike="noStrike" dirty="0">
              <a:solidFill>
                <a:schemeClr val="bg1"/>
              </a:solidFill>
              <a:effectLst/>
              <a:latin typeface="Arial" panose="020B0604020202020204" pitchFamily="34" charset="0"/>
            </a:endParaRPr>
          </a:p>
          <a:p>
            <a:pPr algn="l" rtl="0" eaLnBrk="1" fontAlgn="t" latinLnBrk="0" hangingPunct="1">
              <a:spcBef>
                <a:spcPts val="0"/>
              </a:spcBef>
              <a:spcAft>
                <a:spcPts val="0"/>
              </a:spcAft>
            </a:pPr>
            <a:endParaRPr lang="en-GB" sz="1400" i="0" u="none" strike="noStrike" kern="1200" dirty="0">
              <a:solidFill>
                <a:schemeClr val="bg1"/>
              </a:solidFill>
              <a:effectLst/>
              <a:latin typeface="Calibri   "/>
              <a:ea typeface="Arial" panose="020B0604020202020204" pitchFamily="34" charset="0"/>
            </a:endParaRPr>
          </a:p>
        </p:txBody>
      </p:sp>
    </p:spTree>
    <p:extLst>
      <p:ext uri="{BB962C8B-B14F-4D97-AF65-F5344CB8AC3E}">
        <p14:creationId xmlns:p14="http://schemas.microsoft.com/office/powerpoint/2010/main" val="287186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21</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171249"/>
            <a:ext cx="6247044" cy="684602"/>
          </a:xfrm>
        </p:spPr>
        <p:txBody>
          <a:bodyPr>
            <a:normAutofit/>
          </a:bodyPr>
          <a:lstStyle/>
          <a:p>
            <a:r>
              <a:rPr lang="da-DK" sz="3500" dirty="0">
                <a:solidFill>
                  <a:schemeClr val="bg1"/>
                </a:solidFill>
              </a:rPr>
              <a:t>ROADMAP MILESTONE #5</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012955"/>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 2 – the Nordic API</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1801001"/>
            <a:ext cx="6308520" cy="4093428"/>
          </a:xfrm>
          <a:prstGeom prst="rect">
            <a:avLst/>
          </a:prstGeom>
          <a:noFill/>
        </p:spPr>
        <p:txBody>
          <a:bodyPr wrap="square">
            <a:spAutoFit/>
          </a:bodyPr>
          <a:lstStyle/>
          <a:p>
            <a:r>
              <a:rPr lang="en-US" sz="1000" dirty="0">
                <a:solidFill>
                  <a:schemeClr val="bg1"/>
                </a:solidFill>
                <a:latin typeface="Arial" panose="020B0604020202020204" pitchFamily="34" charset="0"/>
                <a:ea typeface="Arial" panose="020B0604020202020204" pitchFamily="34" charset="0"/>
              </a:rPr>
              <a:t>Secondly, </a:t>
            </a:r>
            <a:r>
              <a:rPr lang="en-GB" sz="1000" dirty="0">
                <a:solidFill>
                  <a:schemeClr val="bg1"/>
                </a:solidFill>
                <a:effectLst/>
                <a:latin typeface="Arial" panose="020B0604020202020204" pitchFamily="34" charset="0"/>
                <a:ea typeface="Arial" panose="020B0604020202020204" pitchFamily="34" charset="0"/>
              </a:rPr>
              <a:t>NSG&amp;B has contributed to this milestone with the Nordic API for basic company information that can make it </a:t>
            </a:r>
            <a:r>
              <a:rPr lang="en-US" sz="1000" dirty="0">
                <a:solidFill>
                  <a:schemeClr val="bg1"/>
                </a:solidFill>
                <a:effectLst/>
                <a:latin typeface="Arial" panose="020B0604020202020204" pitchFamily="34" charset="0"/>
                <a:ea typeface="Arial" panose="020B0604020202020204" pitchFamily="34" charset="0"/>
              </a:rPr>
              <a:t>easier and more cost-effective to access public registry data of Nordic companies directly from inside ERP-systems and other services. </a:t>
            </a:r>
          </a:p>
          <a:p>
            <a:endParaRPr lang="en-US" sz="1000" dirty="0">
              <a:solidFill>
                <a:schemeClr val="bg1"/>
              </a:solidFill>
              <a:latin typeface="Arial" panose="020B0604020202020204" pitchFamily="34" charset="0"/>
              <a:ea typeface="Arial" panose="020B0604020202020204" pitchFamily="34" charset="0"/>
            </a:endParaRPr>
          </a:p>
          <a:p>
            <a:r>
              <a:rPr lang="en-US" sz="1000" dirty="0">
                <a:solidFill>
                  <a:schemeClr val="bg1"/>
                </a:solidFill>
                <a:effectLst/>
                <a:latin typeface="Arial" panose="020B0604020202020204" pitchFamily="34" charset="0"/>
                <a:ea typeface="Arial" panose="020B0604020202020204" pitchFamily="34" charset="0"/>
              </a:rPr>
              <a:t>In 2021 and still today, there is data available from the national business registries in the EU, however, the current common registry for businesses in the EU (BRIS) is only intended for individual look-ups, has lower quality data and is not scalable. This is due to the fact that national business registries have different standards and formats, which increase costs for developers to build APIs and integrations connecting the data from each national registry to ERP-systems and other services. </a:t>
            </a:r>
          </a:p>
          <a:p>
            <a:endParaRPr lang="en-US" sz="1000" dirty="0">
              <a:solidFill>
                <a:schemeClr val="bg1"/>
              </a:solidFill>
              <a:latin typeface="Arial" panose="020B0604020202020204" pitchFamily="34" charset="0"/>
              <a:ea typeface="Arial" panose="020B0604020202020204" pitchFamily="34" charset="0"/>
            </a:endParaRPr>
          </a:p>
          <a:p>
            <a:r>
              <a:rPr lang="en-US" sz="1000" dirty="0">
                <a:solidFill>
                  <a:schemeClr val="bg1"/>
                </a:solidFill>
                <a:effectLst/>
                <a:latin typeface="Arial" panose="020B0604020202020204" pitchFamily="34" charset="0"/>
                <a:ea typeface="Arial" panose="020B0604020202020204" pitchFamily="34" charset="0"/>
              </a:rPr>
              <a:t>On the basis of the NSG&amp;B Nordic Vocabulary of financial statements, the NSG&amp;B has developed a common Nordic API that includes data from Nordic business registries into one API (instead of e.g. five different APIs). If implemented, this can lower costs of third party developers and ERP-systems and can provide basic company data directly into ERP-systems for Nordic companies that are interoperable and structured in the same way. This data can for instance come into use, when one company has to write an invoice to another company in which the company address and other basic information is automatically filled out by the ERP-system instead of manually typing it into the invoice. </a:t>
            </a:r>
          </a:p>
          <a:p>
            <a:endParaRPr lang="en-US" sz="1000" dirty="0">
              <a:solidFill>
                <a:schemeClr val="bg1"/>
              </a:solidFill>
              <a:latin typeface="Arial" panose="020B0604020202020204" pitchFamily="34" charset="0"/>
              <a:ea typeface="Arial" panose="020B0604020202020204" pitchFamily="34" charset="0"/>
            </a:endParaRPr>
          </a:p>
          <a:p>
            <a:r>
              <a:rPr lang="en-US" sz="1000" dirty="0">
                <a:solidFill>
                  <a:schemeClr val="bg1"/>
                </a:solidFill>
                <a:effectLst/>
                <a:latin typeface="Arial" panose="020B0604020202020204" pitchFamily="34" charset="0"/>
                <a:ea typeface="Arial" panose="020B0604020202020204" pitchFamily="34" charset="0"/>
              </a:rPr>
              <a:t>This common Nordic API can be expanded to include more areas and more countries. In principle, this semantic model and the API could be used as an MVP on a whole-of-EU API or other types of solutions that includes the national business registries from all of the EU-countries into one. If implemented, this could function as a “BRIS” for machine-readable structured, high quality data or as data in an eWallet.  Moreover, NSG&amp;B has been in dialogue with the Semantic Interoperability Community  (SEMIC), that develops solutions to help European public administrations perform seamless and meaningful cross-border and cross-domain data exchanges to reuse the model and add it to the EU Core Vocabulary. This means that the NSG&amp;B work on signatory rights can be a standard for signatory rights in the EU Core Vocabulary.</a:t>
            </a:r>
            <a:endParaRPr lang="da-DK" sz="1000" dirty="0">
              <a:solidFill>
                <a:schemeClr val="bg1"/>
              </a:solidFill>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1726362"/>
            <a:ext cx="4925736" cy="2246769"/>
          </a:xfrm>
          <a:prstGeom prst="rect">
            <a:avLst/>
          </a:prstGeom>
          <a:noFill/>
        </p:spPr>
        <p:txBody>
          <a:bodyPr wrap="square">
            <a:spAutoFit/>
          </a:bodyPr>
          <a:lstStyle/>
          <a:p>
            <a:pPr algn="l" rtl="0" eaLnBrk="1" fontAlgn="t" latinLnBrk="0" hangingPunct="1">
              <a:spcBef>
                <a:spcPts val="0"/>
              </a:spcBef>
              <a:spcAft>
                <a:spcPts val="0"/>
              </a:spcAft>
            </a:pPr>
            <a:r>
              <a:rPr lang="en-GB" sz="1400" i="0" u="none" strike="noStrike" kern="1200" dirty="0">
                <a:solidFill>
                  <a:schemeClr val="bg1"/>
                </a:solidFill>
                <a:effectLst/>
                <a:latin typeface="Calibri   "/>
                <a:ea typeface="Arial" panose="020B0604020202020204" pitchFamily="34" charset="0"/>
              </a:rPr>
              <a:t>The Nordic API</a:t>
            </a:r>
          </a:p>
          <a:p>
            <a:pPr marL="285750" indent="-285750" algn="l" rtl="0" eaLnBrk="1" fontAlgn="t" latinLnBrk="0" hangingPunct="1">
              <a:spcBef>
                <a:spcPts val="0"/>
              </a:spcBef>
              <a:spcAft>
                <a:spcPts val="0"/>
              </a:spcAft>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A common Nordic semantic model for company information</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Way of working for developing semantic model</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National APIs based on a common Nordic semantic model </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PoC: EU Company Certificate</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Using the common Nordic semantic model to provide information for an EU Company certificate.  </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Company Certificate related to the work in EU Identity Wallet (EUID - Large scale pilot). </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GB" sz="1400" i="0" u="none" strike="noStrike" kern="1200" dirty="0">
                <a:solidFill>
                  <a:schemeClr val="bg1"/>
                </a:solidFill>
                <a:effectLst/>
                <a:latin typeface="Calibri   "/>
                <a:ea typeface="Arial" panose="020B0604020202020204" pitchFamily="34" charset="0"/>
              </a:rPr>
              <a:t>Stakeholder discussions including a dialogue day</a:t>
            </a:r>
            <a:endParaRPr lang="da-DK" sz="140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36463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429143" cy="1159200"/>
          </a:xfrm>
        </p:spPr>
        <p:txBody>
          <a:bodyPr vert="horz" lIns="91440" tIns="45720" rIns="91440" bIns="45720" rtlCol="0" anchor="ctr">
            <a:normAutofit/>
          </a:bodyPr>
          <a:lstStyle/>
          <a:p>
            <a:pPr>
              <a:spcBef>
                <a:spcPct val="0"/>
              </a:spcBef>
            </a:pPr>
            <a:r>
              <a:rPr lang="en-US" sz="2500" b="1" kern="1200" dirty="0">
                <a:solidFill>
                  <a:srgbClr val="FFFFFF"/>
                </a:solidFill>
                <a:effectLst/>
                <a:latin typeface="+mj-lt"/>
                <a:ea typeface="+mj-ea"/>
                <a:cs typeface="+mj-cs"/>
              </a:rPr>
              <a:t>NSG&amp;B work </a:t>
            </a:r>
            <a:r>
              <a:rPr lang="en-US" sz="2500" dirty="0">
                <a:solidFill>
                  <a:srgbClr val="FFFFFF"/>
                </a:solidFill>
                <a:latin typeface="+mj-lt"/>
                <a:ea typeface="+mj-ea"/>
                <a:cs typeface="+mj-cs"/>
              </a:rPr>
              <a:t>on a Nordic vocabulary/semantic model &amp; a Nordic API for basic company information</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extLst>
              <p:ext uri="{D42A27DB-BD31-4B8C-83A1-F6EECF244321}">
                <p14:modId xmlns:p14="http://schemas.microsoft.com/office/powerpoint/2010/main" val="585846881"/>
              </p:ext>
            </p:extLst>
          </p:nvPr>
        </p:nvGraphicFramePr>
        <p:xfrm>
          <a:off x="3" y="1574310"/>
          <a:ext cx="12191997" cy="5580130"/>
        </p:xfrm>
        <a:graphic>
          <a:graphicData uri="http://schemas.openxmlformats.org/drawingml/2006/table">
            <a:tbl>
              <a:tblPr firstRow="1" bandRow="1">
                <a:noFill/>
                <a:tableStyleId>{5C22544A-7EE6-4342-B048-85BDC9FD1C3A}</a:tableStyleId>
              </a:tblPr>
              <a:tblGrid>
                <a:gridCol w="3004046">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683949">
                  <a:extLst>
                    <a:ext uri="{9D8B030D-6E8A-4147-A177-3AD203B41FA5}">
                      <a16:colId xmlns:a16="http://schemas.microsoft.com/office/drawing/2014/main" val="3109300183"/>
                    </a:ext>
                  </a:extLst>
                </a:gridCol>
                <a:gridCol w="3122645">
                  <a:extLst>
                    <a:ext uri="{9D8B030D-6E8A-4147-A177-3AD203B41FA5}">
                      <a16:colId xmlns:a16="http://schemas.microsoft.com/office/drawing/2014/main" val="1262889913"/>
                    </a:ext>
                  </a:extLst>
                </a:gridCol>
              </a:tblGrid>
              <a:tr h="185170">
                <a:tc>
                  <a:txBody>
                    <a:bodyPr/>
                    <a:lstStyle/>
                    <a:p>
                      <a:pPr>
                        <a:lnSpc>
                          <a:spcPct val="100000"/>
                        </a:lnSpc>
                        <a:spcBef>
                          <a:spcPts val="0"/>
                        </a:spcBef>
                        <a:spcAft>
                          <a:spcPts val="0"/>
                        </a:spcAft>
                      </a:pPr>
                      <a:r>
                        <a:rPr lang="en-GB" sz="800" b="0" cap="none" spc="60" dirty="0">
                          <a:solidFill>
                            <a:schemeClr val="bg1"/>
                          </a:solidFill>
                          <a:effectLst/>
                          <a:latin typeface="Calibri   "/>
                        </a:rPr>
                        <a:t>Deliverable</a:t>
                      </a:r>
                      <a:endParaRPr lang="da-DK" sz="800" b="0" cap="none" spc="60" dirty="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00000"/>
                        </a:lnSpc>
                        <a:spcBef>
                          <a:spcPts val="0"/>
                        </a:spcBef>
                        <a:spcAft>
                          <a:spcPts val="0"/>
                        </a:spcAft>
                      </a:pPr>
                      <a:r>
                        <a:rPr lang="en-GB" sz="800" b="0" cap="none" spc="60">
                          <a:solidFill>
                            <a:schemeClr val="bg1"/>
                          </a:solidFill>
                          <a:effectLst/>
                          <a:latin typeface="Calibri   "/>
                        </a:rPr>
                        <a:t>Purpose &amp; result</a:t>
                      </a:r>
                      <a:endParaRPr lang="da-DK" sz="800" b="0" cap="none" spc="6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00000"/>
                        </a:lnSpc>
                        <a:spcBef>
                          <a:spcPts val="0"/>
                        </a:spcBef>
                        <a:spcAft>
                          <a:spcPts val="0"/>
                        </a:spcAft>
                      </a:pPr>
                      <a:r>
                        <a:rPr lang="en-GB" sz="800" b="0" cap="none" spc="60">
                          <a:solidFill>
                            <a:schemeClr val="bg1"/>
                          </a:solidFill>
                          <a:effectLst/>
                          <a:latin typeface="Calibri   "/>
                        </a:rPr>
                        <a:t>Impact for businesses</a:t>
                      </a:r>
                      <a:endParaRPr lang="da-DK" sz="800" b="0" cap="none" spc="6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00000"/>
                        </a:lnSpc>
                        <a:spcBef>
                          <a:spcPts val="0"/>
                        </a:spcBef>
                        <a:spcAft>
                          <a:spcPts val="0"/>
                        </a:spcAft>
                      </a:pPr>
                      <a:r>
                        <a:rPr lang="en-GB" sz="800" b="0" cap="none" spc="60" dirty="0">
                          <a:solidFill>
                            <a:schemeClr val="bg1"/>
                          </a:solidFill>
                          <a:effectLst/>
                          <a:latin typeface="Calibri   "/>
                        </a:rPr>
                        <a:t>Next step/future work</a:t>
                      </a:r>
                      <a:endParaRPr lang="da-DK" sz="800" b="0" cap="none" spc="60" dirty="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360725">
                <a:tc>
                  <a:txBody>
                    <a:bodyPr/>
                    <a:lstStyle/>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Semantical model mapping file</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Semantical model API specifications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Advance interoperability of financial data</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Lessened need for the mapping of individual actors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Common API specification to access business registry data</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Continue mapping of financial information</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Take the work to XBRL community</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1309482">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A common Nordic semantic model for company information</a:t>
                      </a:r>
                    </a:p>
                    <a:p>
                      <a:pPr>
                        <a:lnSpc>
                          <a:spcPct val="100000"/>
                        </a:lnSpc>
                        <a:spcBef>
                          <a:spcPts val="0"/>
                        </a:spcBef>
                        <a:spcAft>
                          <a:spcPts val="0"/>
                        </a:spcAft>
                      </a:pPr>
                      <a:endParaRPr lang="en-GB" sz="800" dirty="0">
                        <a:solidFill>
                          <a:srgbClr val="000000"/>
                        </a:solidFill>
                        <a:effectLst/>
                        <a:latin typeface="Calibri   "/>
                        <a:ea typeface="Arial" panose="020B0604020202020204" pitchFamily="34" charset="0"/>
                      </a:endParaRPr>
                    </a:p>
                    <a:p>
                      <a:pPr>
                        <a:lnSpc>
                          <a:spcPct val="100000"/>
                        </a:lnSpc>
                        <a:spcBef>
                          <a:spcPts val="0"/>
                        </a:spcBef>
                        <a:spcAft>
                          <a:spcPts val="0"/>
                        </a:spcAft>
                      </a:pPr>
                      <a:r>
                        <a:rPr lang="en-US" sz="800" dirty="0">
                          <a:solidFill>
                            <a:srgbClr val="444746"/>
                          </a:solidFill>
                          <a:effectLst/>
                          <a:latin typeface="Calibri   "/>
                          <a:ea typeface="Arial" panose="020B0604020202020204" pitchFamily="34" charset="0"/>
                        </a:rPr>
                        <a:t>See more info on all deliverables here:</a:t>
                      </a:r>
                    </a:p>
                    <a:p>
                      <a:pPr>
                        <a:lnSpc>
                          <a:spcPct val="100000"/>
                        </a:lnSpc>
                        <a:spcBef>
                          <a:spcPts val="0"/>
                        </a:spcBef>
                        <a:spcAft>
                          <a:spcPts val="0"/>
                        </a:spcAft>
                      </a:pPr>
                      <a:r>
                        <a:rPr lang="en-US" sz="800" dirty="0">
                          <a:solidFill>
                            <a:srgbClr val="444746"/>
                          </a:solidFill>
                          <a:effectLst/>
                          <a:latin typeface="Calibri   "/>
                          <a:ea typeface="Arial" panose="020B0604020202020204" pitchFamily="34" charset="0"/>
                          <a:hlinkClick r:id="rId2"/>
                        </a:rPr>
                        <a:t>https://nordicsmartgovernment.org/node/4133</a:t>
                      </a:r>
                      <a:r>
                        <a:rPr lang="en-US" sz="800" dirty="0">
                          <a:solidFill>
                            <a:srgbClr val="444746"/>
                          </a:solidFill>
                          <a:effectLst/>
                          <a:latin typeface="Calibri   "/>
                          <a:ea typeface="Arial" panose="020B0604020202020204" pitchFamily="34" charset="0"/>
                        </a:rPr>
                        <a:t> </a:t>
                      </a:r>
                    </a:p>
                    <a:p>
                      <a:pPr>
                        <a:lnSpc>
                          <a:spcPct val="100000"/>
                        </a:lnSpc>
                        <a:spcBef>
                          <a:spcPts val="0"/>
                        </a:spcBef>
                        <a:spcAft>
                          <a:spcPts val="0"/>
                        </a:spcAft>
                      </a:pP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a:t>
                      </a:r>
                      <a:r>
                        <a:rPr lang="en-GB" sz="800" u="sng" dirty="0" err="1">
                          <a:solidFill>
                            <a:srgbClr val="008080"/>
                          </a:solidFill>
                          <a:effectLst/>
                          <a:latin typeface="Calibri   "/>
                          <a:ea typeface="Arial" panose="020B0604020202020204" pitchFamily="34" charset="0"/>
                        </a:rPr>
                        <a:t>was</a:t>
                      </a:r>
                      <a:r>
                        <a:rPr lang="en-GB" sz="800" strike="sngStrike" dirty="0" err="1">
                          <a:solidFill>
                            <a:srgbClr val="FF0000"/>
                          </a:solidFill>
                          <a:effectLst/>
                          <a:latin typeface="Calibri   "/>
                          <a:ea typeface="Arial" panose="020B0604020202020204" pitchFamily="34" charset="0"/>
                        </a:rPr>
                        <a:t>is</a:t>
                      </a:r>
                      <a:r>
                        <a:rPr lang="en-GB" sz="800" dirty="0">
                          <a:solidFill>
                            <a:srgbClr val="000000"/>
                          </a:solidFill>
                          <a:effectLst/>
                          <a:latin typeface="Calibri   "/>
                          <a:ea typeface="Arial" panose="020B0604020202020204" pitchFamily="34" charset="0"/>
                        </a:rPr>
                        <a:t> to have a common definition in English. The focus was to cover all types of companies registered at the business registries authorities. This includes sole traders.  Furthermore, it should be machine-readable and possible to be used by system vendors or other service providers.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result was a common Nordic semantic model which included following information:</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1) basic company information (seven attributes)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2) NACE codes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3) Tax information (VAT registration J/N and VAT-number)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4) Signatory rights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SMEs can directly access this high quality data from their existing ERP-systems.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solution can be used by different service providers for increasing reliability and trust in the ecosystem.</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Continuing adding new attributes.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Discuss with the EU if the developed semantic model can be integrated to the EU semantic business models.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1072293">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Way of working for developing semantic model</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was to build an interoperability platform by:</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a) finding a way to recognise the specific concepts needed and to define them</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b) create a common vocabulary with references to other external existing data vocabularies like EU Core Vocabulary and others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c) to create an application profile for the Nordic API</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result was that the terminology and the common vocabulary has been created as a common Nordic semantic model that can be reused for different purposes.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way of developing the semantic model has already been proved valuable for the EUDI wallet and can be further developed after upcoming needs.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Different solutions can be created based on information provided by the Nordic business registries authorities which will raise trust between SMEs.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By continuing working together the digitalisation and cooperation on the Nordic level can move forward by adding new attributes. This will increase the interoperability for the market as well as the public authorities which will raise the trust and increase quality.</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Discussion on which other information can be provided from the business registries authorities according to the upcoming EU directives and regulations. </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1072293">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National APIs based on a common Nordic semantic model </a:t>
                      </a:r>
                    </a:p>
                    <a:p>
                      <a:pPr>
                        <a:lnSpc>
                          <a:spcPct val="100000"/>
                        </a:lnSpc>
                        <a:spcBef>
                          <a:spcPts val="0"/>
                        </a:spcBef>
                        <a:spcAft>
                          <a:spcPts val="0"/>
                        </a:spcAft>
                      </a:pPr>
                      <a:endParaRPr lang="en-GB" sz="800" dirty="0">
                        <a:solidFill>
                          <a:srgbClr val="000000"/>
                        </a:solidFill>
                        <a:effectLst/>
                        <a:latin typeface="Calibri   "/>
                        <a:ea typeface="Arial" panose="020B0604020202020204" pitchFamily="34" charset="0"/>
                      </a:endParaRPr>
                    </a:p>
                    <a:p>
                      <a:pPr>
                        <a:lnSpc>
                          <a:spcPct val="100000"/>
                        </a:lnSpc>
                        <a:spcBef>
                          <a:spcPts val="0"/>
                        </a:spcBef>
                        <a:spcAft>
                          <a:spcPts val="0"/>
                        </a:spcAft>
                      </a:pPr>
                      <a:r>
                        <a:rPr lang="en-US" sz="800" dirty="0">
                          <a:solidFill>
                            <a:srgbClr val="444746"/>
                          </a:solidFill>
                          <a:effectLst/>
                          <a:latin typeface="Calibri   "/>
                          <a:ea typeface="Arial" panose="020B0604020202020204" pitchFamily="34" charset="0"/>
                        </a:rPr>
                        <a:t>See more info on all deliverables here:</a:t>
                      </a:r>
                    </a:p>
                    <a:p>
                      <a:pPr>
                        <a:lnSpc>
                          <a:spcPct val="100000"/>
                        </a:lnSpc>
                        <a:spcBef>
                          <a:spcPts val="0"/>
                        </a:spcBef>
                        <a:spcAft>
                          <a:spcPts val="0"/>
                        </a:spcAft>
                      </a:pPr>
                      <a:r>
                        <a:rPr lang="en-US" sz="800" dirty="0">
                          <a:solidFill>
                            <a:srgbClr val="444746"/>
                          </a:solidFill>
                          <a:effectLst/>
                          <a:latin typeface="Calibri   "/>
                          <a:ea typeface="Arial" panose="020B0604020202020204" pitchFamily="34" charset="0"/>
                          <a:hlinkClick r:id="rId2"/>
                        </a:rPr>
                        <a:t>https://nordicsmartgovernment.org/node/4133</a:t>
                      </a:r>
                      <a:r>
                        <a:rPr lang="en-US" sz="800" dirty="0">
                          <a:solidFill>
                            <a:srgbClr val="444746"/>
                          </a:solidFill>
                          <a:effectLst/>
                          <a:latin typeface="Calibri   "/>
                          <a:ea typeface="Arial" panose="020B0604020202020204" pitchFamily="34" charset="0"/>
                        </a:rPr>
                        <a:t> </a:t>
                      </a:r>
                    </a:p>
                    <a:p>
                      <a:pPr>
                        <a:lnSpc>
                          <a:spcPct val="100000"/>
                        </a:lnSpc>
                        <a:spcBef>
                          <a:spcPts val="0"/>
                        </a:spcBef>
                        <a:spcAft>
                          <a:spcPts val="0"/>
                        </a:spcAft>
                      </a:pP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was to create a common Nordic API solution that ERP-system or third party developers can use to build into their systems or services.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result was that an API was created which included data from the national registries of the Nordic countries on:</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1) Basic company information (seven attributes)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2) NACE codes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3) Tax information (VAT registration J/N and VAT-number)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4) Signatory rights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a:solidFill>
                            <a:srgbClr val="000000"/>
                          </a:solidFill>
                          <a:effectLst/>
                          <a:latin typeface="Calibri   "/>
                          <a:ea typeface="Arial" panose="020B0604020202020204" pitchFamily="34" charset="0"/>
                        </a:rPr>
                        <a:t>SMEs can directly access this high quality data from their existing ERP-systems and validate and verify their upcoming business partners.</a:t>
                      </a:r>
                      <a:endParaRPr lang="da-DK" sz="80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ERP-systems/other system providers implement this common Nordic API into their systems.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953698">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PoC: EU Company Certificate</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Using the common Nordic semantic model to provide information for an EU Company certificate.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Company Certificate related to the work in EU Identity Wallet (EUID - Large scale pilot). </a:t>
                      </a:r>
                    </a:p>
                    <a:p>
                      <a:pPr>
                        <a:lnSpc>
                          <a:spcPct val="100000"/>
                        </a:lnSpc>
                        <a:spcBef>
                          <a:spcPts val="0"/>
                        </a:spcBef>
                        <a:spcAft>
                          <a:spcPts val="0"/>
                        </a:spcAft>
                      </a:pPr>
                      <a:endParaRPr lang="en-GB" sz="800" dirty="0">
                        <a:solidFill>
                          <a:srgbClr val="000000"/>
                        </a:solidFill>
                        <a:effectLst/>
                        <a:latin typeface="Calibri   "/>
                        <a:ea typeface="Arial" panose="020B0604020202020204" pitchFamily="34" charset="0"/>
                      </a:endParaRPr>
                    </a:p>
                    <a:p>
                      <a:pPr>
                        <a:lnSpc>
                          <a:spcPct val="100000"/>
                        </a:lnSpc>
                        <a:spcBef>
                          <a:spcPts val="0"/>
                        </a:spcBef>
                        <a:spcAft>
                          <a:spcPts val="0"/>
                        </a:spcAft>
                      </a:pP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was to validate that the semantic model can be used for the EU Company certificate.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result </a:t>
                      </a:r>
                      <a:r>
                        <a:rPr lang="en-GB" sz="800" u="sng" dirty="0" err="1">
                          <a:solidFill>
                            <a:srgbClr val="008080"/>
                          </a:solidFill>
                          <a:effectLst/>
                          <a:latin typeface="Calibri   "/>
                          <a:ea typeface="Arial" panose="020B0604020202020204" pitchFamily="34" charset="0"/>
                        </a:rPr>
                        <a:t>was</a:t>
                      </a:r>
                      <a:r>
                        <a:rPr lang="en-GB" sz="800" strike="sngStrike" dirty="0" err="1">
                          <a:solidFill>
                            <a:srgbClr val="FF0000"/>
                          </a:solidFill>
                          <a:effectLst/>
                          <a:latin typeface="Calibri   "/>
                          <a:ea typeface="Arial" panose="020B0604020202020204" pitchFamily="34" charset="0"/>
                        </a:rPr>
                        <a:t>is</a:t>
                      </a:r>
                      <a:r>
                        <a:rPr lang="en-GB" sz="800" dirty="0">
                          <a:solidFill>
                            <a:srgbClr val="000000"/>
                          </a:solidFill>
                          <a:effectLst/>
                          <a:latin typeface="Calibri   "/>
                          <a:ea typeface="Arial" panose="020B0604020202020204" pitchFamily="34" charset="0"/>
                        </a:rPr>
                        <a:t> that the information is exchanged as a back-end API into the wallet.</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NSG&amp;B SA-D working group has </a:t>
                      </a:r>
                      <a:r>
                        <a:rPr lang="en-GB" sz="800" strike="sngStrike" dirty="0">
                          <a:solidFill>
                            <a:srgbClr val="FF0000"/>
                          </a:solidFill>
                          <a:effectLst/>
                          <a:latin typeface="Calibri   "/>
                          <a:ea typeface="Arial" panose="020B0604020202020204" pitchFamily="34" charset="0"/>
                        </a:rPr>
                        <a:t>now </a:t>
                      </a:r>
                      <a:r>
                        <a:rPr lang="en-GB" sz="800" dirty="0">
                          <a:solidFill>
                            <a:srgbClr val="000000"/>
                          </a:solidFill>
                          <a:effectLst/>
                          <a:latin typeface="Calibri   "/>
                          <a:ea typeface="Arial" panose="020B0604020202020204" pitchFamily="34" charset="0"/>
                        </a:rPr>
                        <a:t>delivered the PoC to the European Wallet Consortium, Large Scale Pilot (EWC-LSP) for testing.</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a:solidFill>
                            <a:srgbClr val="000000"/>
                          </a:solidFill>
                          <a:effectLst/>
                          <a:latin typeface="Calibri   "/>
                          <a:ea typeface="Arial" panose="020B0604020202020204" pitchFamily="34" charset="0"/>
                        </a:rPr>
                        <a:t>This will be important for the future EUID wallet. </a:t>
                      </a:r>
                      <a:endParaRPr lang="da-DK" sz="80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Besides the EU Company certificate, the EWC-LSP need to investigate how a Power of Attorney shall be added. When doing that, they aim to reuse </a:t>
                      </a:r>
                      <a:r>
                        <a:rPr lang="en-GB" sz="800" u="sng" dirty="0">
                          <a:solidFill>
                            <a:srgbClr val="008080"/>
                          </a:solidFill>
                          <a:effectLst/>
                          <a:latin typeface="Calibri   "/>
                          <a:ea typeface="Arial" panose="020B0604020202020204" pitchFamily="34" charset="0"/>
                        </a:rPr>
                        <a:t>the </a:t>
                      </a:r>
                      <a:r>
                        <a:rPr lang="en-GB" sz="800" u="sng" dirty="0" err="1">
                          <a:solidFill>
                            <a:srgbClr val="008080"/>
                          </a:solidFill>
                          <a:effectLst/>
                          <a:latin typeface="Calibri   "/>
                          <a:ea typeface="Arial" panose="020B0604020202020204" pitchFamily="34" charset="0"/>
                        </a:rPr>
                        <a:t>NSG&amp;B</a:t>
                      </a:r>
                      <a:r>
                        <a:rPr lang="en-GB" sz="800" strike="sngStrike" dirty="0" err="1">
                          <a:solidFill>
                            <a:srgbClr val="FF0000"/>
                          </a:solidFill>
                          <a:effectLst/>
                          <a:latin typeface="Calibri   "/>
                          <a:ea typeface="Arial" panose="020B0604020202020204" pitchFamily="34" charset="0"/>
                        </a:rPr>
                        <a:t>our</a:t>
                      </a:r>
                      <a:r>
                        <a:rPr lang="en-GB" sz="800" dirty="0">
                          <a:solidFill>
                            <a:srgbClr val="000000"/>
                          </a:solidFill>
                          <a:effectLst/>
                          <a:latin typeface="Calibri   "/>
                          <a:ea typeface="Arial" panose="020B0604020202020204" pitchFamily="34" charset="0"/>
                        </a:rPr>
                        <a:t> work on Signatory rights.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r h="479320">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Stakeholder discussions including a dialogue day</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was to collect information and requests from the stakeholders on what is needed in the economic ecosystem.</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If the authorities can contribute with good solutions it will benefit ERPs, system providers, service providers and the SMEs.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API implementation and integration. Further dialogue with stakeholders and continuing the semantic work and modelling.</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42824057"/>
                  </a:ext>
                </a:extLst>
              </a:tr>
            </a:tbl>
          </a:graphicData>
        </a:graphic>
      </p:graphicFrame>
    </p:spTree>
    <p:extLst>
      <p:ext uri="{BB962C8B-B14F-4D97-AF65-F5344CB8AC3E}">
        <p14:creationId xmlns:p14="http://schemas.microsoft.com/office/powerpoint/2010/main" val="116027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23</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242596"/>
            <a:ext cx="6247044" cy="646658"/>
          </a:xfrm>
        </p:spPr>
        <p:txBody>
          <a:bodyPr>
            <a:normAutofit/>
          </a:bodyPr>
          <a:lstStyle/>
          <a:p>
            <a:r>
              <a:rPr lang="da-DK" sz="3500" dirty="0">
                <a:solidFill>
                  <a:schemeClr val="bg1"/>
                </a:solidFill>
              </a:rPr>
              <a:t>ROADMAP MILESTONE #5</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1046358"/>
            <a:ext cx="776696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600" b="1" i="0" u="none" strike="noStrike" kern="1200" cap="none" spc="0" normalizeH="0" baseline="0" noProof="0" dirty="0">
                <a:ln>
                  <a:noFill/>
                </a:ln>
                <a:solidFill>
                  <a:srgbClr val="F16264"/>
                </a:solidFill>
                <a:effectLst/>
                <a:uLnTx/>
                <a:uFillTx/>
                <a:latin typeface="Calibri"/>
                <a:ea typeface="Calibri"/>
                <a:cs typeface="Calibri"/>
                <a:sym typeface="Calibri"/>
              </a:rPr>
              <a:t>By 2023,</a:t>
            </a:r>
            <a:r>
              <a:rPr kumimoji="0" lang="en-US" sz="36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US" sz="3600" b="0" i="0" u="none" strike="noStrike" kern="1200" cap="none" spc="0" normalizeH="0" baseline="0" noProof="0" dirty="0">
                <a:ln>
                  <a:noFill/>
                </a:ln>
                <a:solidFill>
                  <a:srgbClr val="FFFFFF"/>
                </a:solidFill>
                <a:effectLst/>
                <a:uLnTx/>
                <a:uFillTx/>
                <a:latin typeface="Calibri"/>
                <a:ea typeface="Calibri"/>
                <a:cs typeface="Calibri"/>
                <a:sym typeface="Calibri"/>
              </a:rPr>
              <a:t>80% of the Nordic business systems have implemented common tools (APIs), so service providers can access an SME’s data with appropriate consent.</a:t>
            </a:r>
          </a:p>
        </p:txBody>
      </p:sp>
      <p:pic>
        <p:nvPicPr>
          <p:cNvPr id="6" name="Elemento grafico 23" descr="Checkmark">
            <a:extLst>
              <a:ext uri="{FF2B5EF4-FFF2-40B4-BE49-F238E27FC236}">
                <a16:creationId xmlns:a16="http://schemas.microsoft.com/office/drawing/2014/main" id="{87A47D07-EA8A-B276-C070-900932C5D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4537" y="1540070"/>
            <a:ext cx="2368610" cy="2368610"/>
          </a:xfrm>
          <a:prstGeom prst="rect">
            <a:avLst/>
          </a:prstGeom>
        </p:spPr>
      </p:pic>
      <p:sp>
        <p:nvSpPr>
          <p:cNvPr id="2" name="Tekstfelt 1">
            <a:extLst>
              <a:ext uri="{FF2B5EF4-FFF2-40B4-BE49-F238E27FC236}">
                <a16:creationId xmlns:a16="http://schemas.microsoft.com/office/drawing/2014/main" id="{B647FD88-8E3A-6450-64FE-72A9F1A7F802}"/>
              </a:ext>
            </a:extLst>
          </p:cNvPr>
          <p:cNvSpPr txBox="1"/>
          <p:nvPr/>
        </p:nvSpPr>
        <p:spPr>
          <a:xfrm>
            <a:off x="747866" y="3885298"/>
            <a:ext cx="6308520" cy="2340769"/>
          </a:xfrm>
          <a:prstGeom prst="rect">
            <a:avLst/>
          </a:prstGeom>
          <a:noFill/>
        </p:spPr>
        <p:txBody>
          <a:bodyPr wrap="square">
            <a:spAutoFit/>
          </a:bodyPr>
          <a:lstStyle/>
          <a:p>
            <a:pPr>
              <a:lnSpc>
                <a:spcPct val="115000"/>
              </a:lnSpc>
              <a:spcBef>
                <a:spcPts val="800"/>
              </a:spcBef>
              <a:spcAft>
                <a:spcPts val="1200"/>
              </a:spcAft>
            </a:pPr>
            <a:r>
              <a:rPr lang="en-GB" sz="1100" dirty="0">
                <a:solidFill>
                  <a:schemeClr val="bg1"/>
                </a:solidFill>
                <a:effectLst/>
                <a:latin typeface="Arial" panose="020B0604020202020204" pitchFamily="34" charset="0"/>
                <a:ea typeface="Arial" panose="020B0604020202020204" pitchFamily="34" charset="0"/>
              </a:rPr>
              <a:t>Based on the fact  that all main system providers of bookkeeping ERP-systems in the Nordic region have APIs and other solutions available for SMEs to share their data with third parties, it can be concluded that this milestone is met.</a:t>
            </a:r>
          </a:p>
          <a:p>
            <a:pPr>
              <a:lnSpc>
                <a:spcPct val="115000"/>
              </a:lnSpc>
              <a:spcBef>
                <a:spcPts val="800"/>
              </a:spcBef>
              <a:spcAft>
                <a:spcPts val="1200"/>
              </a:spcAft>
            </a:pPr>
            <a:r>
              <a:rPr lang="en-GB" sz="1100" dirty="0">
                <a:solidFill>
                  <a:schemeClr val="bg1"/>
                </a:solidFill>
                <a:effectLst/>
                <a:latin typeface="Arial" panose="020B0604020202020204" pitchFamily="34" charset="0"/>
                <a:ea typeface="Arial" panose="020B0604020202020204" pitchFamily="34" charset="0"/>
              </a:rPr>
              <a:t>Market &amp; tech development has been contributing to this milestone because APIs are now a mainstream component of most systems and platforms globally.</a:t>
            </a:r>
            <a:r>
              <a:rPr lang="da-DK" sz="1100" dirty="0">
                <a:solidFill>
                  <a:schemeClr val="bg1"/>
                </a:solidFill>
                <a:latin typeface="Arial" panose="020B0604020202020204" pitchFamily="34" charset="0"/>
                <a:ea typeface="Arial" panose="020B0604020202020204" pitchFamily="34" charset="0"/>
              </a:rPr>
              <a:t> </a:t>
            </a:r>
            <a:r>
              <a:rPr lang="en-GB" sz="1100" dirty="0">
                <a:solidFill>
                  <a:schemeClr val="bg1"/>
                </a:solidFill>
                <a:effectLst/>
                <a:latin typeface="Arial" panose="020B0604020202020204" pitchFamily="34" charset="0"/>
                <a:ea typeface="Arial" panose="020B0604020202020204" pitchFamily="34" charset="0"/>
              </a:rPr>
              <a:t>National business registries in the Nordic countries all allow for API-integrations so the market can develop different services for SMEs and will thus not be explained in more detail.</a:t>
            </a:r>
            <a:r>
              <a:rPr lang="da-DK" sz="1100" dirty="0">
                <a:solidFill>
                  <a:schemeClr val="bg1"/>
                </a:solidFill>
                <a:latin typeface="Arial" panose="020B0604020202020204" pitchFamily="34" charset="0"/>
                <a:ea typeface="Arial" panose="020B0604020202020204" pitchFamily="34" charset="0"/>
              </a:rPr>
              <a:t> </a:t>
            </a:r>
          </a:p>
          <a:p>
            <a:pPr>
              <a:lnSpc>
                <a:spcPct val="115000"/>
              </a:lnSpc>
              <a:spcBef>
                <a:spcPts val="800"/>
              </a:spcBef>
              <a:spcAft>
                <a:spcPts val="1200"/>
              </a:spcAft>
            </a:pPr>
            <a:r>
              <a:rPr lang="en-GB" sz="1100" dirty="0">
                <a:solidFill>
                  <a:schemeClr val="bg1"/>
                </a:solidFill>
                <a:effectLst/>
                <a:latin typeface="Arial" panose="020B0604020202020204" pitchFamily="34" charset="0"/>
                <a:ea typeface="Arial" panose="020B0604020202020204" pitchFamily="34" charset="0"/>
              </a:rPr>
              <a:t>The NSG&amp;B work on the Nordic Vocabulary for financial statements and the Nordic API can contribute to this milestone – see the previous milestone #4 for a list of NSG&amp;B deliverables.</a:t>
            </a:r>
          </a:p>
        </p:txBody>
      </p:sp>
    </p:spTree>
    <p:extLst>
      <p:ext uri="{BB962C8B-B14F-4D97-AF65-F5344CB8AC3E}">
        <p14:creationId xmlns:p14="http://schemas.microsoft.com/office/powerpoint/2010/main" val="106117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24</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#6</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6696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600" b="1" i="0" u="none" strike="noStrike" kern="1200" cap="none" spc="0" normalizeH="0" baseline="0" noProof="0" dirty="0">
                <a:ln>
                  <a:noFill/>
                </a:ln>
                <a:solidFill>
                  <a:srgbClr val="F16264"/>
                </a:solidFill>
                <a:effectLst/>
                <a:uLnTx/>
                <a:uFillTx/>
                <a:latin typeface="Calibri"/>
                <a:ea typeface="Calibri"/>
                <a:cs typeface="Calibri"/>
                <a:sym typeface="Calibri"/>
              </a:rPr>
              <a:t>By 2024, </a:t>
            </a:r>
            <a:r>
              <a:rPr kumimoji="0" lang="en-US" sz="3600" b="1" i="0" u="none" strike="noStrike" kern="1200" cap="none" spc="0" normalizeH="0" baseline="0" noProof="0" dirty="0">
                <a:ln>
                  <a:noFill/>
                </a:ln>
                <a:solidFill>
                  <a:schemeClr val="bg1"/>
                </a:solidFill>
                <a:effectLst/>
                <a:uLnTx/>
                <a:uFillTx/>
                <a:latin typeface="Calibri"/>
                <a:ea typeface="Calibri"/>
                <a:cs typeface="Calibri"/>
                <a:sym typeface="Calibri"/>
              </a:rPr>
              <a:t>80% of the invoices sent in the Nordics are digital</a:t>
            </a:r>
            <a:endParaRPr kumimoji="0" lang="en-US" sz="3600" b="0" i="0" u="none" strike="noStrike" kern="1200" cap="none" spc="0" normalizeH="0" baseline="0" noProof="0" dirty="0">
              <a:ln>
                <a:noFill/>
              </a:ln>
              <a:solidFill>
                <a:schemeClr val="bg1"/>
              </a:solidFill>
              <a:effectLst/>
              <a:uLnTx/>
              <a:uFillTx/>
              <a:latin typeface="Calibri"/>
              <a:ea typeface="Calibri"/>
              <a:cs typeface="Calibri"/>
              <a:sym typeface="Calibri"/>
            </a:endParaRPr>
          </a:p>
        </p:txBody>
      </p:sp>
      <p:pic>
        <p:nvPicPr>
          <p:cNvPr id="6" name="Elemento grafico 23" descr="Checkmark">
            <a:extLst>
              <a:ext uri="{FF2B5EF4-FFF2-40B4-BE49-F238E27FC236}">
                <a16:creationId xmlns:a16="http://schemas.microsoft.com/office/drawing/2014/main" id="{87A47D07-EA8A-B276-C070-900932C5D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1509" y="675954"/>
            <a:ext cx="2368610" cy="2368610"/>
          </a:xfrm>
          <a:prstGeom prst="rect">
            <a:avLst/>
          </a:prstGeom>
        </p:spPr>
      </p:pic>
      <p:sp>
        <p:nvSpPr>
          <p:cNvPr id="2" name="Tekstfelt 1">
            <a:extLst>
              <a:ext uri="{FF2B5EF4-FFF2-40B4-BE49-F238E27FC236}">
                <a16:creationId xmlns:a16="http://schemas.microsoft.com/office/drawing/2014/main" id="{B647FD88-8E3A-6450-64FE-72A9F1A7F802}"/>
              </a:ext>
            </a:extLst>
          </p:cNvPr>
          <p:cNvSpPr txBox="1"/>
          <p:nvPr/>
        </p:nvSpPr>
        <p:spPr>
          <a:xfrm>
            <a:off x="747866" y="3373949"/>
            <a:ext cx="6308520" cy="2752548"/>
          </a:xfrm>
          <a:prstGeom prst="rect">
            <a:avLst/>
          </a:prstGeom>
          <a:noFill/>
        </p:spPr>
        <p:txBody>
          <a:bodyPr wrap="square">
            <a:spAutoFit/>
          </a:bodyPr>
          <a:lstStyle/>
          <a:p>
            <a:pPr>
              <a:lnSpc>
                <a:spcPct val="115000"/>
              </a:lnSpc>
            </a:pPr>
            <a:r>
              <a:rPr lang="en-US" sz="1100" dirty="0">
                <a:solidFill>
                  <a:schemeClr val="bg1"/>
                </a:solidFill>
                <a:effectLst/>
                <a:latin typeface="Arial" panose="020B0604020202020204" pitchFamily="34" charset="0"/>
                <a:ea typeface="Arial" panose="020B0604020202020204" pitchFamily="34" charset="0"/>
              </a:rPr>
              <a:t>According to a Eurostat indicator of companies that use “eInvoices that are suitable for automatic processing”, Finland and Norway met this milestone in 2023. Notably, the past five years have seen a 20 percentage points increase in the share of companies that send eInvoices in Finland, Norway and Sweden. </a:t>
            </a:r>
          </a:p>
          <a:p>
            <a:pPr>
              <a:lnSpc>
                <a:spcPct val="115000"/>
              </a:lnSpc>
            </a:pPr>
            <a:endParaRPr lang="en-US" sz="1100" dirty="0">
              <a:solidFill>
                <a:schemeClr val="bg1"/>
              </a:solidFill>
              <a:effectLst/>
              <a:latin typeface="Arial" panose="020B0604020202020204" pitchFamily="34" charset="0"/>
              <a:ea typeface="Arial" panose="020B0604020202020204" pitchFamily="34" charset="0"/>
            </a:endParaRPr>
          </a:p>
          <a:p>
            <a:pPr>
              <a:lnSpc>
                <a:spcPct val="115000"/>
              </a:lnSpc>
            </a:pPr>
            <a:r>
              <a:rPr lang="en-US" sz="1100" dirty="0">
                <a:solidFill>
                  <a:schemeClr val="bg1"/>
                </a:solidFill>
                <a:effectLst/>
                <a:latin typeface="Arial" panose="020B0604020202020204" pitchFamily="34" charset="0"/>
                <a:ea typeface="Arial" panose="020B0604020202020204" pitchFamily="34" charset="0"/>
              </a:rPr>
              <a:t>Market &amp; tech development has been contributing to this milestone by offering possibilities for </a:t>
            </a:r>
            <a:r>
              <a:rPr lang="en-US" sz="1100" dirty="0" err="1">
                <a:solidFill>
                  <a:schemeClr val="bg1"/>
                </a:solidFill>
                <a:effectLst/>
                <a:latin typeface="Arial" panose="020B0604020202020204" pitchFamily="34" charset="0"/>
                <a:ea typeface="Arial" panose="020B0604020202020204" pitchFamily="34" charset="0"/>
              </a:rPr>
              <a:t>eInvoicing</a:t>
            </a:r>
            <a:r>
              <a:rPr lang="en-US" sz="1100" dirty="0">
                <a:solidFill>
                  <a:schemeClr val="bg1"/>
                </a:solidFill>
                <a:effectLst/>
                <a:latin typeface="Arial" panose="020B0604020202020204" pitchFamily="34" charset="0"/>
                <a:ea typeface="Arial" panose="020B0604020202020204" pitchFamily="34" charset="0"/>
              </a:rPr>
              <a:t> in digital </a:t>
            </a:r>
            <a:r>
              <a:rPr lang="en-US" sz="1100" dirty="0">
                <a:solidFill>
                  <a:schemeClr val="bg1"/>
                </a:solidFill>
                <a:latin typeface="Arial" panose="020B0604020202020204" pitchFamily="34" charset="0"/>
                <a:ea typeface="Arial" panose="020B0604020202020204" pitchFamily="34" charset="0"/>
              </a:rPr>
              <a:t>ERP-systems. NSG&amp;B has contributed to this milestone by its work on supporting interoperable eDocuments in the Nordics.</a:t>
            </a:r>
          </a:p>
          <a:p>
            <a:pPr>
              <a:lnSpc>
                <a:spcPct val="115000"/>
              </a:lnSpc>
            </a:pPr>
            <a:endParaRPr lang="en-US" sz="1100" dirty="0">
              <a:solidFill>
                <a:schemeClr val="bg1"/>
              </a:solidFill>
              <a:effectLst/>
              <a:latin typeface="Arial" panose="020B0604020202020204" pitchFamily="34" charset="0"/>
              <a:ea typeface="Arial" panose="020B0604020202020204" pitchFamily="34" charset="0"/>
            </a:endParaRPr>
          </a:p>
          <a:p>
            <a:pPr>
              <a:lnSpc>
                <a:spcPct val="115000"/>
              </a:lnSpc>
            </a:pPr>
            <a:r>
              <a:rPr lang="en-US" sz="1100" dirty="0">
                <a:solidFill>
                  <a:schemeClr val="bg1"/>
                </a:solidFill>
                <a:effectLst/>
                <a:latin typeface="Arial" panose="020B0604020202020204" pitchFamily="34" charset="0"/>
                <a:ea typeface="Arial" panose="020B0604020202020204" pitchFamily="34" charset="0"/>
              </a:rPr>
              <a:t>While Nordic countries have efforts to expand use of </a:t>
            </a:r>
            <a:r>
              <a:rPr lang="en-US" sz="1100" dirty="0" err="1">
                <a:solidFill>
                  <a:schemeClr val="bg1"/>
                </a:solidFill>
                <a:effectLst/>
                <a:latin typeface="Arial" panose="020B0604020202020204" pitchFamily="34" charset="0"/>
                <a:ea typeface="Arial" panose="020B0604020202020204" pitchFamily="34" charset="0"/>
              </a:rPr>
              <a:t>eInvoicing</a:t>
            </a:r>
            <a:r>
              <a:rPr lang="en-US" sz="1100" dirty="0">
                <a:solidFill>
                  <a:schemeClr val="bg1"/>
                </a:solidFill>
                <a:effectLst/>
                <a:latin typeface="Arial" panose="020B0604020202020204" pitchFamily="34" charset="0"/>
                <a:ea typeface="Arial" panose="020B0604020202020204" pitchFamily="34" charset="0"/>
              </a:rPr>
              <a:t>, there </a:t>
            </a:r>
            <a:r>
              <a:rPr lang="en-US" sz="1100" dirty="0">
                <a:solidFill>
                  <a:schemeClr val="bg1"/>
                </a:solidFill>
                <a:latin typeface="Arial" panose="020B0604020202020204" pitchFamily="34" charset="0"/>
                <a:ea typeface="Arial" panose="020B0604020202020204" pitchFamily="34" charset="0"/>
              </a:rPr>
              <a:t>has </a:t>
            </a:r>
            <a:r>
              <a:rPr lang="en-US" sz="1100" dirty="0">
                <a:solidFill>
                  <a:schemeClr val="bg1"/>
                </a:solidFill>
                <a:effectLst/>
                <a:latin typeface="Arial" panose="020B0604020202020204" pitchFamily="34" charset="0"/>
                <a:ea typeface="Arial" panose="020B0604020202020204" pitchFamily="34" charset="0"/>
              </a:rPr>
              <a:t>not currently any requirement for businesses to use these features, as such a mandate would require a derogation from the existing EU VAT directive. The new forthcoming VAT directive - VAT in the Digital Age (VIDA) - is set to allow all EU members to introduce mandatory </a:t>
            </a:r>
            <a:r>
              <a:rPr lang="en-US" sz="1100" dirty="0" err="1">
                <a:solidFill>
                  <a:schemeClr val="bg1"/>
                </a:solidFill>
                <a:effectLst/>
                <a:latin typeface="Arial" panose="020B0604020202020204" pitchFamily="34" charset="0"/>
                <a:ea typeface="Arial" panose="020B0604020202020204" pitchFamily="34" charset="0"/>
              </a:rPr>
              <a:t>eInvoicing</a:t>
            </a:r>
            <a:r>
              <a:rPr lang="en-US" sz="1100" dirty="0">
                <a:solidFill>
                  <a:schemeClr val="bg1"/>
                </a:solidFill>
                <a:effectLst/>
                <a:latin typeface="Arial" panose="020B0604020202020204" pitchFamily="34" charset="0"/>
                <a:ea typeface="Arial" panose="020B0604020202020204" pitchFamily="34" charset="0"/>
              </a:rPr>
              <a:t>.</a:t>
            </a:r>
          </a:p>
          <a:p>
            <a:pPr>
              <a:lnSpc>
                <a:spcPct val="115000"/>
              </a:lnSpc>
            </a:pPr>
            <a:endParaRPr lang="en-US" sz="800" dirty="0">
              <a:solidFill>
                <a:schemeClr val="bg1"/>
              </a:solidFill>
              <a:latin typeface="Arial" panose="020B0604020202020204" pitchFamily="34" charset="0"/>
              <a:ea typeface="Arial" panose="020B0604020202020204" pitchFamily="34" charset="0"/>
            </a:endParaRPr>
          </a:p>
        </p:txBody>
      </p:sp>
      <p:sp>
        <p:nvSpPr>
          <p:cNvPr id="13" name="Tekstfelt 12">
            <a:extLst>
              <a:ext uri="{FF2B5EF4-FFF2-40B4-BE49-F238E27FC236}">
                <a16:creationId xmlns:a16="http://schemas.microsoft.com/office/drawing/2014/main" id="{5782DCE5-C901-15F0-5B17-12FA0B49892B}"/>
              </a:ext>
            </a:extLst>
          </p:cNvPr>
          <p:cNvSpPr txBox="1"/>
          <p:nvPr/>
        </p:nvSpPr>
        <p:spPr>
          <a:xfrm>
            <a:off x="8311944" y="610442"/>
            <a:ext cx="3932991" cy="2400657"/>
          </a:xfrm>
          <a:prstGeom prst="rect">
            <a:avLst/>
          </a:prstGeom>
          <a:noFill/>
        </p:spPr>
        <p:txBody>
          <a:bodyPr wrap="square" rtlCol="0">
            <a:spAutoFit/>
          </a:bodyPr>
          <a:lstStyle/>
          <a:p>
            <a:r>
              <a:rPr lang="da-DK" sz="15000" dirty="0">
                <a:solidFill>
                  <a:schemeClr val="bg1"/>
                </a:solidFill>
              </a:rPr>
              <a:t>(      )</a:t>
            </a:r>
          </a:p>
        </p:txBody>
      </p:sp>
      <p:sp>
        <p:nvSpPr>
          <p:cNvPr id="14" name="Tekstfelt 13">
            <a:extLst>
              <a:ext uri="{FF2B5EF4-FFF2-40B4-BE49-F238E27FC236}">
                <a16:creationId xmlns:a16="http://schemas.microsoft.com/office/drawing/2014/main" id="{3AAD12F8-6911-4AD6-13E3-16F6710490AA}"/>
              </a:ext>
            </a:extLst>
          </p:cNvPr>
          <p:cNvSpPr txBox="1"/>
          <p:nvPr/>
        </p:nvSpPr>
        <p:spPr>
          <a:xfrm>
            <a:off x="7908402" y="3367274"/>
            <a:ext cx="3651717" cy="2446824"/>
          </a:xfrm>
          <a:prstGeom prst="rect">
            <a:avLst/>
          </a:prstGeom>
          <a:solidFill>
            <a:schemeClr val="bg1"/>
          </a:solidFill>
        </p:spPr>
        <p:txBody>
          <a:bodyPr wrap="square" rtlCol="0">
            <a:spAutoFit/>
          </a:bodyPr>
          <a:lstStyle/>
          <a:p>
            <a:r>
              <a:rPr lang="da-DK" sz="900" b="1" dirty="0" err="1">
                <a:solidFill>
                  <a:srgbClr val="002060"/>
                </a:solidFill>
                <a:effectLst/>
                <a:latin typeface="Aptos" panose="020B0004020202020204" pitchFamily="34" charset="0"/>
                <a:ea typeface="Calibri" panose="020F0502020204030204" pitchFamily="34" charset="0"/>
              </a:rPr>
              <a:t>Example</a:t>
            </a:r>
            <a:r>
              <a:rPr lang="da-DK" sz="900" b="1" dirty="0">
                <a:solidFill>
                  <a:srgbClr val="002060"/>
                </a:solidFill>
                <a:effectLst/>
                <a:latin typeface="Aptos" panose="020B0004020202020204" pitchFamily="34" charset="0"/>
                <a:ea typeface="Calibri" panose="020F0502020204030204" pitchFamily="34" charset="0"/>
              </a:rPr>
              <a:t>: </a:t>
            </a:r>
            <a:r>
              <a:rPr lang="da-DK" sz="900" b="1" dirty="0">
                <a:solidFill>
                  <a:srgbClr val="002060"/>
                </a:solidFill>
                <a:latin typeface="Aptos" panose="020B0004020202020204" pitchFamily="34" charset="0"/>
                <a:ea typeface="Calibri" panose="020F0502020204030204" pitchFamily="34" charset="0"/>
              </a:rPr>
              <a:t>The </a:t>
            </a:r>
            <a:r>
              <a:rPr lang="da-DK" sz="900" b="1" dirty="0" err="1">
                <a:solidFill>
                  <a:srgbClr val="002060"/>
                </a:solidFill>
                <a:latin typeface="Aptos" panose="020B0004020202020204" pitchFamily="34" charset="0"/>
                <a:ea typeface="Calibri" panose="020F0502020204030204" pitchFamily="34" charset="0"/>
              </a:rPr>
              <a:t>s</a:t>
            </a:r>
            <a:r>
              <a:rPr lang="da-DK" sz="900" b="1" dirty="0" err="1">
                <a:solidFill>
                  <a:srgbClr val="002060"/>
                </a:solidFill>
                <a:effectLst/>
                <a:latin typeface="Aptos" panose="020B0004020202020204" pitchFamily="34" charset="0"/>
                <a:ea typeface="Calibri" panose="020F0502020204030204" pitchFamily="34" charset="0"/>
              </a:rPr>
              <a:t>avings</a:t>
            </a:r>
            <a:r>
              <a:rPr lang="da-DK" sz="900" b="1" dirty="0">
                <a:solidFill>
                  <a:srgbClr val="002060"/>
                </a:solidFill>
                <a:effectLst/>
                <a:latin typeface="Aptos" panose="020B0004020202020204" pitchFamily="34" charset="0"/>
                <a:ea typeface="Calibri" panose="020F0502020204030204" pitchFamily="34" charset="0"/>
              </a:rPr>
              <a:t> potential of </a:t>
            </a:r>
            <a:r>
              <a:rPr lang="da-DK" sz="900" b="1" dirty="0" err="1">
                <a:solidFill>
                  <a:srgbClr val="002060"/>
                </a:solidFill>
                <a:effectLst/>
                <a:latin typeface="Aptos" panose="020B0004020202020204" pitchFamily="34" charset="0"/>
                <a:ea typeface="Calibri" panose="020F0502020204030204" pitchFamily="34" charset="0"/>
              </a:rPr>
              <a:t>eInvocing</a:t>
            </a:r>
            <a:r>
              <a:rPr lang="da-DK" sz="900" b="1" dirty="0">
                <a:solidFill>
                  <a:srgbClr val="002060"/>
                </a:solidFill>
                <a:effectLst/>
                <a:latin typeface="Aptos" panose="020B0004020202020204" pitchFamily="34" charset="0"/>
                <a:ea typeface="Calibri" panose="020F0502020204030204" pitchFamily="34" charset="0"/>
              </a:rPr>
              <a:t> </a:t>
            </a:r>
          </a:p>
          <a:p>
            <a:endParaRPr lang="da-DK" sz="900" dirty="0">
              <a:solidFill>
                <a:srgbClr val="002060"/>
              </a:solidFill>
              <a:latin typeface="Aptos" panose="020B0004020202020204" pitchFamily="34" charset="0"/>
              <a:ea typeface="Calibri" panose="020F0502020204030204" pitchFamily="34" charset="0"/>
            </a:endParaRPr>
          </a:p>
          <a:p>
            <a:r>
              <a:rPr lang="da-DK" sz="900" dirty="0">
                <a:solidFill>
                  <a:srgbClr val="002060"/>
                </a:solidFill>
                <a:effectLst/>
                <a:latin typeface="Aptos" panose="020B0004020202020204" pitchFamily="34" charset="0"/>
                <a:ea typeface="Calibri" panose="020F0502020204030204" pitchFamily="34" charset="0"/>
              </a:rPr>
              <a:t>One </a:t>
            </a:r>
            <a:r>
              <a:rPr lang="da-DK" sz="900" dirty="0" err="1">
                <a:solidFill>
                  <a:srgbClr val="002060"/>
                </a:solidFill>
                <a:effectLst/>
                <a:latin typeface="Aptos" panose="020B0004020202020204" pitchFamily="34" charset="0"/>
                <a:ea typeface="Calibri" panose="020F0502020204030204" pitchFamily="34" charset="0"/>
              </a:rPr>
              <a:t>company</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increased</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their</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percentage</a:t>
            </a:r>
            <a:r>
              <a:rPr lang="da-DK" sz="900" dirty="0">
                <a:solidFill>
                  <a:srgbClr val="002060"/>
                </a:solidFill>
                <a:effectLst/>
                <a:latin typeface="Aptos" panose="020B0004020202020204" pitchFamily="34" charset="0"/>
                <a:ea typeface="Calibri" panose="020F0502020204030204" pitchFamily="34" charset="0"/>
              </a:rPr>
              <a:t> of eInvoices from 14% to 67% the </a:t>
            </a:r>
            <a:r>
              <a:rPr lang="da-DK" sz="900" dirty="0" err="1">
                <a:solidFill>
                  <a:srgbClr val="002060"/>
                </a:solidFill>
                <a:effectLst/>
                <a:latin typeface="Aptos" panose="020B0004020202020204" pitchFamily="34" charset="0"/>
                <a:ea typeface="Calibri" panose="020F0502020204030204" pitchFamily="34" charset="0"/>
              </a:rPr>
              <a:t>past</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five</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years</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aiming</a:t>
            </a:r>
            <a:r>
              <a:rPr lang="da-DK" sz="900" dirty="0">
                <a:solidFill>
                  <a:srgbClr val="002060"/>
                </a:solidFill>
                <a:effectLst/>
                <a:latin typeface="Aptos" panose="020B0004020202020204" pitchFamily="34" charset="0"/>
                <a:ea typeface="Calibri" panose="020F0502020204030204" pitchFamily="34" charset="0"/>
              </a:rPr>
              <a:t> to </a:t>
            </a:r>
            <a:r>
              <a:rPr lang="da-DK" sz="900" dirty="0" err="1">
                <a:solidFill>
                  <a:srgbClr val="002060"/>
                </a:solidFill>
                <a:effectLst/>
                <a:latin typeface="Aptos" panose="020B0004020202020204" pitchFamily="34" charset="0"/>
                <a:ea typeface="Calibri" panose="020F0502020204030204" pitchFamily="34" charset="0"/>
              </a:rPr>
              <a:t>reach</a:t>
            </a:r>
            <a:r>
              <a:rPr lang="da-DK" sz="900" dirty="0">
                <a:solidFill>
                  <a:srgbClr val="002060"/>
                </a:solidFill>
                <a:effectLst/>
                <a:latin typeface="Aptos" panose="020B0004020202020204" pitchFamily="34" charset="0"/>
                <a:ea typeface="Calibri" panose="020F0502020204030204" pitchFamily="34" charset="0"/>
              </a:rPr>
              <a:t> 95% by 2024. If </a:t>
            </a:r>
            <a:r>
              <a:rPr lang="da-DK" sz="900" dirty="0" err="1">
                <a:solidFill>
                  <a:srgbClr val="002060"/>
                </a:solidFill>
                <a:effectLst/>
                <a:latin typeface="Aptos" panose="020B0004020202020204" pitchFamily="34" charset="0"/>
                <a:ea typeface="Calibri" panose="020F0502020204030204" pitchFamily="34" charset="0"/>
              </a:rPr>
              <a:t>they</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achieve</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this</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goal</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they</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expect</a:t>
            </a:r>
            <a:r>
              <a:rPr lang="da-DK" sz="900" dirty="0">
                <a:solidFill>
                  <a:srgbClr val="002060"/>
                </a:solidFill>
                <a:effectLst/>
                <a:latin typeface="Aptos" panose="020B0004020202020204" pitchFamily="34" charset="0"/>
                <a:ea typeface="Calibri" panose="020F0502020204030204" pitchFamily="34" charset="0"/>
              </a:rPr>
              <a:t> to save </a:t>
            </a:r>
            <a:r>
              <a:rPr lang="da-DK" sz="900" dirty="0" err="1">
                <a:solidFill>
                  <a:srgbClr val="002060"/>
                </a:solidFill>
                <a:effectLst/>
                <a:latin typeface="Aptos" panose="020B0004020202020204" pitchFamily="34" charset="0"/>
                <a:ea typeface="Calibri" panose="020F0502020204030204" pitchFamily="34" charset="0"/>
              </a:rPr>
              <a:t>nearly</a:t>
            </a:r>
            <a:r>
              <a:rPr lang="da-DK" sz="900" dirty="0">
                <a:solidFill>
                  <a:srgbClr val="002060"/>
                </a:solidFill>
                <a:effectLst/>
                <a:latin typeface="Aptos" panose="020B0004020202020204" pitchFamily="34" charset="0"/>
                <a:ea typeface="Calibri" panose="020F0502020204030204" pitchFamily="34" charset="0"/>
              </a:rPr>
              <a:t> 200,000 SEK </a:t>
            </a:r>
            <a:r>
              <a:rPr lang="da-DK" sz="900" dirty="0" err="1">
                <a:solidFill>
                  <a:srgbClr val="002060"/>
                </a:solidFill>
                <a:effectLst/>
                <a:latin typeface="Aptos" panose="020B0004020202020204" pitchFamily="34" charset="0"/>
                <a:ea typeface="Calibri" panose="020F0502020204030204" pitchFamily="34" charset="0"/>
              </a:rPr>
              <a:t>excluding</a:t>
            </a:r>
            <a:r>
              <a:rPr lang="da-DK" sz="900" dirty="0">
                <a:solidFill>
                  <a:srgbClr val="002060"/>
                </a:solidFill>
                <a:effectLst/>
                <a:latin typeface="Aptos" panose="020B0004020202020204" pitchFamily="34" charset="0"/>
                <a:ea typeface="Calibri" panose="020F0502020204030204" pitchFamily="34" charset="0"/>
              </a:rPr>
              <a:t> VAT in 2024, with a </a:t>
            </a:r>
            <a:r>
              <a:rPr lang="da-DK" sz="900" dirty="0" err="1">
                <a:solidFill>
                  <a:srgbClr val="002060"/>
                </a:solidFill>
                <a:effectLst/>
                <a:latin typeface="Aptos" panose="020B0004020202020204" pitchFamily="34" charset="0"/>
                <a:ea typeface="Calibri" panose="020F0502020204030204" pitchFamily="34" charset="0"/>
              </a:rPr>
              <a:t>savings</a:t>
            </a:r>
            <a:r>
              <a:rPr lang="da-DK" sz="900" dirty="0">
                <a:solidFill>
                  <a:srgbClr val="002060"/>
                </a:solidFill>
                <a:effectLst/>
                <a:latin typeface="Aptos" panose="020B0004020202020204" pitchFamily="34" charset="0"/>
                <a:ea typeface="Calibri" panose="020F0502020204030204" pitchFamily="34" charset="0"/>
              </a:rPr>
              <a:t> of </a:t>
            </a:r>
            <a:r>
              <a:rPr lang="da-DK" sz="900" dirty="0" err="1">
                <a:solidFill>
                  <a:srgbClr val="002060"/>
                </a:solidFill>
                <a:effectLst/>
                <a:latin typeface="Aptos" panose="020B0004020202020204" pitchFamily="34" charset="0"/>
                <a:ea typeface="Calibri" panose="020F0502020204030204" pitchFamily="34" charset="0"/>
              </a:rPr>
              <a:t>between</a:t>
            </a:r>
            <a:r>
              <a:rPr lang="da-DK" sz="900" dirty="0">
                <a:solidFill>
                  <a:srgbClr val="002060"/>
                </a:solidFill>
                <a:effectLst/>
                <a:latin typeface="Aptos" panose="020B0004020202020204" pitchFamily="34" charset="0"/>
                <a:ea typeface="Calibri" panose="020F0502020204030204" pitchFamily="34" charset="0"/>
              </a:rPr>
              <a:t> 1.50 SEK and 7.00 SEK per </a:t>
            </a:r>
            <a:r>
              <a:rPr lang="da-DK" sz="900" dirty="0" err="1">
                <a:solidFill>
                  <a:srgbClr val="002060"/>
                </a:solidFill>
                <a:effectLst/>
                <a:latin typeface="Aptos" panose="020B0004020202020204" pitchFamily="34" charset="0"/>
                <a:ea typeface="Calibri" panose="020F0502020204030204" pitchFamily="34" charset="0"/>
              </a:rPr>
              <a:t>invoice</a:t>
            </a:r>
            <a:r>
              <a:rPr lang="da-DK" sz="900" dirty="0">
                <a:solidFill>
                  <a:srgbClr val="002060"/>
                </a:solidFill>
                <a:effectLst/>
                <a:latin typeface="Aptos" panose="020B0004020202020204" pitchFamily="34" charset="0"/>
                <a:ea typeface="Calibri" panose="020F0502020204030204" pitchFamily="34" charset="0"/>
              </a:rPr>
              <a:t>.</a:t>
            </a:r>
            <a:endParaRPr lang="da-DK" sz="900" dirty="0">
              <a:solidFill>
                <a:srgbClr val="002060"/>
              </a:solidFill>
              <a:effectLst/>
              <a:latin typeface="Calibri" panose="020F0502020204030204" pitchFamily="34" charset="0"/>
              <a:ea typeface="Calibri" panose="020F0502020204030204" pitchFamily="34" charset="0"/>
            </a:endParaRPr>
          </a:p>
          <a:p>
            <a:r>
              <a:rPr lang="da-DK" sz="900" dirty="0">
                <a:solidFill>
                  <a:srgbClr val="002060"/>
                </a:solidFill>
                <a:effectLst/>
                <a:latin typeface="Aptos" panose="020B0004020202020204" pitchFamily="34" charset="0"/>
                <a:ea typeface="Calibri" panose="020F0502020204030204" pitchFamily="34" charset="0"/>
              </a:rPr>
              <a:t> </a:t>
            </a:r>
            <a:endParaRPr lang="da-DK" sz="900" dirty="0">
              <a:solidFill>
                <a:srgbClr val="002060"/>
              </a:solidFill>
              <a:effectLst/>
              <a:latin typeface="Calibri" panose="020F0502020204030204" pitchFamily="34" charset="0"/>
              <a:ea typeface="Calibri" panose="020F0502020204030204" pitchFamily="34" charset="0"/>
            </a:endParaRPr>
          </a:p>
          <a:p>
            <a:r>
              <a:rPr lang="da-DK" sz="900" dirty="0">
                <a:solidFill>
                  <a:srgbClr val="002060"/>
                </a:solidFill>
                <a:effectLst/>
                <a:latin typeface="Aptos" panose="020B0004020202020204" pitchFamily="34" charset="0"/>
                <a:ea typeface="Calibri" panose="020F0502020204030204" pitchFamily="34" charset="0"/>
              </a:rPr>
              <a:t>In addition to the </a:t>
            </a:r>
            <a:r>
              <a:rPr lang="da-DK" sz="900" dirty="0" err="1">
                <a:solidFill>
                  <a:srgbClr val="002060"/>
                </a:solidFill>
                <a:effectLst/>
                <a:latin typeface="Aptos" panose="020B0004020202020204" pitchFamily="34" charset="0"/>
                <a:ea typeface="Calibri" panose="020F0502020204030204" pitchFamily="34" charset="0"/>
              </a:rPr>
              <a:t>direct</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cost</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savings</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there</a:t>
            </a:r>
            <a:r>
              <a:rPr lang="da-DK" sz="900" dirty="0">
                <a:solidFill>
                  <a:srgbClr val="002060"/>
                </a:solidFill>
                <a:effectLst/>
                <a:latin typeface="Aptos" panose="020B0004020202020204" pitchFamily="34" charset="0"/>
                <a:ea typeface="Calibri" panose="020F0502020204030204" pitchFamily="34" charset="0"/>
              </a:rPr>
              <a:t> is </a:t>
            </a:r>
            <a:r>
              <a:rPr lang="da-DK" sz="900" dirty="0" err="1">
                <a:solidFill>
                  <a:srgbClr val="002060"/>
                </a:solidFill>
                <a:effectLst/>
                <a:latin typeface="Aptos" panose="020B0004020202020204" pitchFamily="34" charset="0"/>
                <a:ea typeface="Calibri" panose="020F0502020204030204" pitchFamily="34" charset="0"/>
              </a:rPr>
              <a:t>also</a:t>
            </a:r>
            <a:r>
              <a:rPr lang="da-DK" sz="900" dirty="0">
                <a:solidFill>
                  <a:srgbClr val="002060"/>
                </a:solidFill>
                <a:effectLst/>
                <a:latin typeface="Aptos" panose="020B0004020202020204" pitchFamily="34" charset="0"/>
                <a:ea typeface="Calibri" panose="020F0502020204030204" pitchFamily="34" charset="0"/>
              </a:rPr>
              <a:t> a </a:t>
            </a:r>
            <a:r>
              <a:rPr lang="da-DK" sz="900" dirty="0" err="1">
                <a:solidFill>
                  <a:srgbClr val="002060"/>
                </a:solidFill>
                <a:effectLst/>
                <a:latin typeface="Aptos" panose="020B0004020202020204" pitchFamily="34" charset="0"/>
                <a:ea typeface="Calibri" panose="020F0502020204030204" pitchFamily="34" charset="0"/>
              </a:rPr>
              <a:t>significant</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savings</a:t>
            </a:r>
            <a:r>
              <a:rPr lang="da-DK" sz="900" dirty="0">
                <a:solidFill>
                  <a:srgbClr val="002060"/>
                </a:solidFill>
                <a:effectLst/>
                <a:latin typeface="Aptos" panose="020B0004020202020204" pitchFamily="34" charset="0"/>
                <a:ea typeface="Calibri" panose="020F0502020204030204" pitchFamily="34" charset="0"/>
              </a:rPr>
              <a:t> in </a:t>
            </a:r>
            <a:r>
              <a:rPr lang="da-DK" sz="900" dirty="0" err="1">
                <a:solidFill>
                  <a:srgbClr val="002060"/>
                </a:solidFill>
                <a:effectLst/>
                <a:latin typeface="Aptos" panose="020B0004020202020204" pitchFamily="34" charset="0"/>
                <a:ea typeface="Calibri" panose="020F0502020204030204" pitchFamily="34" charset="0"/>
              </a:rPr>
              <a:t>work</a:t>
            </a:r>
            <a:r>
              <a:rPr lang="da-DK" sz="900" dirty="0">
                <a:solidFill>
                  <a:srgbClr val="002060"/>
                </a:solidFill>
                <a:effectLst/>
                <a:latin typeface="Aptos" panose="020B0004020202020204" pitchFamily="34" charset="0"/>
                <a:ea typeface="Calibri" panose="020F0502020204030204" pitchFamily="34" charset="0"/>
              </a:rPr>
              <a:t> hours. </a:t>
            </a:r>
            <a:r>
              <a:rPr lang="da-DK" sz="900" dirty="0" err="1">
                <a:solidFill>
                  <a:srgbClr val="002060"/>
                </a:solidFill>
                <a:effectLst/>
                <a:latin typeface="Aptos" panose="020B0004020202020204" pitchFamily="34" charset="0"/>
                <a:ea typeface="Calibri" panose="020F0502020204030204" pitchFamily="34" charset="0"/>
              </a:rPr>
              <a:t>Each</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paper</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invoice</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can</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take</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approximately</a:t>
            </a:r>
            <a:r>
              <a:rPr lang="da-DK" sz="900" dirty="0">
                <a:solidFill>
                  <a:srgbClr val="002060"/>
                </a:solidFill>
                <a:effectLst/>
                <a:latin typeface="Aptos" panose="020B0004020202020204" pitchFamily="34" charset="0"/>
                <a:ea typeface="Calibri" panose="020F0502020204030204" pitchFamily="34" charset="0"/>
              </a:rPr>
              <a:t> 5 </a:t>
            </a:r>
            <a:r>
              <a:rPr lang="da-DK" sz="900" dirty="0" err="1">
                <a:solidFill>
                  <a:srgbClr val="002060"/>
                </a:solidFill>
                <a:effectLst/>
                <a:latin typeface="Aptos" panose="020B0004020202020204" pitchFamily="34" charset="0"/>
                <a:ea typeface="Calibri" panose="020F0502020204030204" pitchFamily="34" charset="0"/>
              </a:rPr>
              <a:t>minutes</a:t>
            </a:r>
            <a:r>
              <a:rPr lang="da-DK" sz="900" dirty="0">
                <a:solidFill>
                  <a:srgbClr val="002060"/>
                </a:solidFill>
                <a:effectLst/>
                <a:latin typeface="Aptos" panose="020B0004020202020204" pitchFamily="34" charset="0"/>
                <a:ea typeface="Calibri" panose="020F0502020204030204" pitchFamily="34" charset="0"/>
              </a:rPr>
              <a:t> to </a:t>
            </a:r>
            <a:r>
              <a:rPr lang="da-DK" sz="900" dirty="0" err="1">
                <a:solidFill>
                  <a:srgbClr val="002060"/>
                </a:solidFill>
                <a:effectLst/>
                <a:latin typeface="Aptos" panose="020B0004020202020204" pitchFamily="34" charset="0"/>
                <a:ea typeface="Calibri" panose="020F0502020204030204" pitchFamily="34" charset="0"/>
              </a:rPr>
              <a:t>process</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equating</a:t>
            </a:r>
            <a:r>
              <a:rPr lang="da-DK" sz="900" dirty="0">
                <a:solidFill>
                  <a:srgbClr val="002060"/>
                </a:solidFill>
                <a:effectLst/>
                <a:latin typeface="Aptos" panose="020B0004020202020204" pitchFamily="34" charset="0"/>
                <a:ea typeface="Calibri" panose="020F0502020204030204" pitchFamily="34" charset="0"/>
              </a:rPr>
              <a:t> to a </a:t>
            </a:r>
            <a:r>
              <a:rPr lang="da-DK" sz="900" dirty="0" err="1">
                <a:solidFill>
                  <a:srgbClr val="002060"/>
                </a:solidFill>
                <a:effectLst/>
                <a:latin typeface="Aptos" panose="020B0004020202020204" pitchFamily="34" charset="0"/>
                <a:ea typeface="Calibri" panose="020F0502020204030204" pitchFamily="34" charset="0"/>
              </a:rPr>
              <a:t>cost</a:t>
            </a:r>
            <a:r>
              <a:rPr lang="da-DK" sz="900" dirty="0">
                <a:solidFill>
                  <a:srgbClr val="002060"/>
                </a:solidFill>
                <a:effectLst/>
                <a:latin typeface="Aptos" panose="020B0004020202020204" pitchFamily="34" charset="0"/>
                <a:ea typeface="Calibri" panose="020F0502020204030204" pitchFamily="34" charset="0"/>
              </a:rPr>
              <a:t> of </a:t>
            </a:r>
            <a:r>
              <a:rPr lang="da-DK" sz="900" dirty="0" err="1">
                <a:solidFill>
                  <a:srgbClr val="002060"/>
                </a:solidFill>
                <a:effectLst/>
                <a:latin typeface="Aptos" panose="020B0004020202020204" pitchFamily="34" charset="0"/>
                <a:ea typeface="Calibri" panose="020F0502020204030204" pitchFamily="34" charset="0"/>
              </a:rPr>
              <a:t>approximately</a:t>
            </a:r>
            <a:r>
              <a:rPr lang="da-DK" sz="900" dirty="0">
                <a:solidFill>
                  <a:srgbClr val="002060"/>
                </a:solidFill>
                <a:effectLst/>
                <a:latin typeface="Aptos" panose="020B0004020202020204" pitchFamily="34" charset="0"/>
                <a:ea typeface="Calibri" panose="020F0502020204030204" pitchFamily="34" charset="0"/>
              </a:rPr>
              <a:t> 83 SEK per </a:t>
            </a:r>
            <a:r>
              <a:rPr lang="da-DK" sz="900" dirty="0" err="1">
                <a:solidFill>
                  <a:srgbClr val="002060"/>
                </a:solidFill>
                <a:effectLst/>
                <a:latin typeface="Aptos" panose="020B0004020202020204" pitchFamily="34" charset="0"/>
                <a:ea typeface="Calibri" panose="020F0502020204030204" pitchFamily="34" charset="0"/>
              </a:rPr>
              <a:t>invoice</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based</a:t>
            </a:r>
            <a:r>
              <a:rPr lang="da-DK" sz="900" dirty="0">
                <a:solidFill>
                  <a:srgbClr val="002060"/>
                </a:solidFill>
                <a:effectLst/>
                <a:latin typeface="Aptos" panose="020B0004020202020204" pitchFamily="34" charset="0"/>
                <a:ea typeface="Calibri" panose="020F0502020204030204" pitchFamily="34" charset="0"/>
              </a:rPr>
              <a:t> on an </a:t>
            </a:r>
            <a:r>
              <a:rPr lang="da-DK" sz="900" dirty="0" err="1">
                <a:solidFill>
                  <a:srgbClr val="002060"/>
                </a:solidFill>
                <a:effectLst/>
                <a:latin typeface="Aptos" panose="020B0004020202020204" pitchFamily="34" charset="0"/>
                <a:ea typeface="Calibri" panose="020F0502020204030204" pitchFamily="34" charset="0"/>
              </a:rPr>
              <a:t>hourly</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wage</a:t>
            </a:r>
            <a:r>
              <a:rPr lang="da-DK" sz="900" dirty="0">
                <a:solidFill>
                  <a:srgbClr val="002060"/>
                </a:solidFill>
                <a:effectLst/>
                <a:latin typeface="Aptos" panose="020B0004020202020204" pitchFamily="34" charset="0"/>
                <a:ea typeface="Calibri" panose="020F0502020204030204" pitchFamily="34" charset="0"/>
              </a:rPr>
              <a:t> of 1,000 SEK. If the </a:t>
            </a:r>
            <a:r>
              <a:rPr lang="da-DK" sz="900" dirty="0" err="1">
                <a:solidFill>
                  <a:srgbClr val="002060"/>
                </a:solidFill>
                <a:effectLst/>
                <a:latin typeface="Aptos" panose="020B0004020202020204" pitchFamily="34" charset="0"/>
                <a:ea typeface="Calibri" panose="020F0502020204030204" pitchFamily="34" charset="0"/>
              </a:rPr>
              <a:t>company</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processes</a:t>
            </a:r>
            <a:r>
              <a:rPr lang="da-DK" sz="900" dirty="0">
                <a:solidFill>
                  <a:srgbClr val="002060"/>
                </a:solidFill>
                <a:effectLst/>
                <a:latin typeface="Aptos" panose="020B0004020202020204" pitchFamily="34" charset="0"/>
                <a:ea typeface="Calibri" panose="020F0502020204030204" pitchFamily="34" charset="0"/>
              </a:rPr>
              <a:t>, for </a:t>
            </a:r>
            <a:r>
              <a:rPr lang="da-DK" sz="900" dirty="0" err="1">
                <a:solidFill>
                  <a:srgbClr val="002060"/>
                </a:solidFill>
                <a:effectLst/>
                <a:latin typeface="Aptos" panose="020B0004020202020204" pitchFamily="34" charset="0"/>
                <a:ea typeface="Calibri" panose="020F0502020204030204" pitchFamily="34" charset="0"/>
              </a:rPr>
              <a:t>example</a:t>
            </a:r>
            <a:r>
              <a:rPr lang="da-DK" sz="900" dirty="0">
                <a:solidFill>
                  <a:srgbClr val="002060"/>
                </a:solidFill>
                <a:effectLst/>
                <a:latin typeface="Aptos" panose="020B0004020202020204" pitchFamily="34" charset="0"/>
                <a:ea typeface="Calibri" panose="020F0502020204030204" pitchFamily="34" charset="0"/>
              </a:rPr>
              <a:t>, 10,000 </a:t>
            </a:r>
            <a:r>
              <a:rPr lang="da-DK" sz="900" dirty="0" err="1">
                <a:solidFill>
                  <a:srgbClr val="002060"/>
                </a:solidFill>
                <a:effectLst/>
                <a:latin typeface="Aptos" panose="020B0004020202020204" pitchFamily="34" charset="0"/>
                <a:ea typeface="Calibri" panose="020F0502020204030204" pitchFamily="34" charset="0"/>
              </a:rPr>
              <a:t>invoices</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annually</a:t>
            </a:r>
            <a:r>
              <a:rPr lang="da-DK" sz="900" dirty="0">
                <a:solidFill>
                  <a:srgbClr val="002060"/>
                </a:solidFill>
                <a:effectLst/>
                <a:latin typeface="Aptos" panose="020B0004020202020204" pitchFamily="34" charset="0"/>
                <a:ea typeface="Calibri" panose="020F0502020204030204" pitchFamily="34" charset="0"/>
              </a:rPr>
              <a:t>, the transition to </a:t>
            </a:r>
            <a:r>
              <a:rPr lang="da-DK" sz="900" dirty="0" err="1">
                <a:solidFill>
                  <a:srgbClr val="002060"/>
                </a:solidFill>
                <a:effectLst/>
                <a:latin typeface="Aptos" panose="020B0004020202020204" pitchFamily="34" charset="0"/>
                <a:ea typeface="Calibri" panose="020F0502020204030204" pitchFamily="34" charset="0"/>
              </a:rPr>
              <a:t>eInvoicing</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could</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result</a:t>
            </a:r>
            <a:r>
              <a:rPr lang="da-DK" sz="900" dirty="0">
                <a:solidFill>
                  <a:srgbClr val="002060"/>
                </a:solidFill>
                <a:effectLst/>
                <a:latin typeface="Aptos" panose="020B0004020202020204" pitchFamily="34" charset="0"/>
                <a:ea typeface="Calibri" panose="020F0502020204030204" pitchFamily="34" charset="0"/>
              </a:rPr>
              <a:t> in </a:t>
            </a:r>
            <a:r>
              <a:rPr lang="da-DK" sz="900" dirty="0" err="1">
                <a:solidFill>
                  <a:srgbClr val="002060"/>
                </a:solidFill>
                <a:effectLst/>
                <a:latin typeface="Aptos" panose="020B0004020202020204" pitchFamily="34" charset="0"/>
                <a:ea typeface="Calibri" panose="020F0502020204030204" pitchFamily="34" charset="0"/>
              </a:rPr>
              <a:t>additional</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savings</a:t>
            </a:r>
            <a:r>
              <a:rPr lang="da-DK" sz="900" dirty="0">
                <a:solidFill>
                  <a:srgbClr val="002060"/>
                </a:solidFill>
                <a:effectLst/>
                <a:latin typeface="Aptos" panose="020B0004020202020204" pitchFamily="34" charset="0"/>
                <a:ea typeface="Calibri" panose="020F0502020204030204" pitchFamily="34" charset="0"/>
              </a:rPr>
              <a:t> of over 800,000 SEK per </a:t>
            </a:r>
            <a:r>
              <a:rPr lang="da-DK" sz="900" dirty="0" err="1">
                <a:solidFill>
                  <a:srgbClr val="002060"/>
                </a:solidFill>
                <a:effectLst/>
                <a:latin typeface="Aptos" panose="020B0004020202020204" pitchFamily="34" charset="0"/>
                <a:ea typeface="Calibri" panose="020F0502020204030204" pitchFamily="34" charset="0"/>
              </a:rPr>
              <a:t>year</a:t>
            </a:r>
            <a:r>
              <a:rPr lang="da-DK" sz="900" dirty="0">
                <a:solidFill>
                  <a:srgbClr val="002060"/>
                </a:solidFill>
                <a:effectLst/>
                <a:latin typeface="Aptos" panose="020B0004020202020204" pitchFamily="34" charset="0"/>
                <a:ea typeface="Calibri" panose="020F0502020204030204" pitchFamily="34" charset="0"/>
              </a:rPr>
              <a:t> in </a:t>
            </a:r>
            <a:r>
              <a:rPr lang="da-DK" sz="900" dirty="0" err="1">
                <a:solidFill>
                  <a:srgbClr val="002060"/>
                </a:solidFill>
                <a:effectLst/>
                <a:latin typeface="Aptos" panose="020B0004020202020204" pitchFamily="34" charset="0"/>
                <a:ea typeface="Calibri" panose="020F0502020204030204" pitchFamily="34" charset="0"/>
              </a:rPr>
              <a:t>labor</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costs</a:t>
            </a:r>
            <a:r>
              <a:rPr lang="da-DK" sz="900" dirty="0">
                <a:solidFill>
                  <a:srgbClr val="002060"/>
                </a:solidFill>
                <a:effectLst/>
                <a:latin typeface="Aptos" panose="020B0004020202020204" pitchFamily="34" charset="0"/>
                <a:ea typeface="Calibri" panose="020F0502020204030204" pitchFamily="34" charset="0"/>
              </a:rPr>
              <a:t> </a:t>
            </a:r>
            <a:r>
              <a:rPr lang="da-DK" sz="900" dirty="0" err="1">
                <a:solidFill>
                  <a:srgbClr val="002060"/>
                </a:solidFill>
                <a:effectLst/>
                <a:latin typeface="Aptos" panose="020B0004020202020204" pitchFamily="34" charset="0"/>
                <a:ea typeface="Calibri" panose="020F0502020204030204" pitchFamily="34" charset="0"/>
              </a:rPr>
              <a:t>alone</a:t>
            </a:r>
            <a:r>
              <a:rPr lang="da-DK" sz="900" dirty="0">
                <a:solidFill>
                  <a:srgbClr val="002060"/>
                </a:solidFill>
                <a:effectLst/>
                <a:latin typeface="Aptos" panose="020B0004020202020204" pitchFamily="34" charset="0"/>
                <a:ea typeface="Calibri" panose="020F0502020204030204" pitchFamily="34" charset="0"/>
              </a:rPr>
              <a:t>.</a:t>
            </a:r>
          </a:p>
          <a:p>
            <a:endParaRPr lang="da-DK" sz="900" dirty="0">
              <a:solidFill>
                <a:srgbClr val="002060"/>
              </a:solidFill>
              <a:latin typeface="Aptos" panose="020B0004020202020204" pitchFamily="34" charset="0"/>
              <a:ea typeface="Calibri" panose="020F0502020204030204" pitchFamily="34" charset="0"/>
            </a:endParaRPr>
          </a:p>
          <a:p>
            <a:r>
              <a:rPr lang="da-DK" sz="900" dirty="0">
                <a:solidFill>
                  <a:srgbClr val="002060"/>
                </a:solidFill>
                <a:effectLst/>
                <a:latin typeface="Aptos" panose="020B0004020202020204" pitchFamily="34" charset="0"/>
                <a:ea typeface="Calibri" panose="020F0502020204030204" pitchFamily="34" charset="0"/>
              </a:rPr>
              <a:t>Source: </a:t>
            </a:r>
            <a:r>
              <a:rPr lang="da-DK" sz="900" dirty="0" err="1">
                <a:solidFill>
                  <a:srgbClr val="002060"/>
                </a:solidFill>
                <a:effectLst/>
                <a:latin typeface="Aptos" panose="020B0004020202020204" pitchFamily="34" charset="0"/>
                <a:ea typeface="Calibri" panose="020F0502020204030204" pitchFamily="34" charset="0"/>
              </a:rPr>
              <a:t>Bolagsverket</a:t>
            </a:r>
            <a:r>
              <a:rPr lang="da-DK" sz="900" dirty="0">
                <a:solidFill>
                  <a:srgbClr val="002060"/>
                </a:solidFill>
                <a:effectLst/>
                <a:latin typeface="Aptos" panose="020B0004020202020204" pitchFamily="34" charset="0"/>
                <a:ea typeface="Calibri" panose="020F0502020204030204" pitchFamily="34" charset="0"/>
              </a:rPr>
              <a:t>, 2022</a:t>
            </a:r>
            <a:endParaRPr lang="da-DK" sz="900" dirty="0">
              <a:solidFill>
                <a:srgbClr val="002060"/>
              </a:solidFill>
              <a:effectLst/>
              <a:latin typeface="Calibri" panose="020F0502020204030204" pitchFamily="34" charset="0"/>
              <a:ea typeface="Calibri" panose="020F0502020204030204" pitchFamily="34" charset="0"/>
            </a:endParaRPr>
          </a:p>
          <a:p>
            <a:endParaRPr lang="da-DK" sz="900" dirty="0">
              <a:solidFill>
                <a:srgbClr val="002060"/>
              </a:solidFill>
            </a:endParaRPr>
          </a:p>
        </p:txBody>
      </p:sp>
      <p:sp>
        <p:nvSpPr>
          <p:cNvPr id="16" name="Tekstfelt 15">
            <a:extLst>
              <a:ext uri="{FF2B5EF4-FFF2-40B4-BE49-F238E27FC236}">
                <a16:creationId xmlns:a16="http://schemas.microsoft.com/office/drawing/2014/main" id="{E91FC148-91FA-DB0F-8949-0406C466A5A1}"/>
              </a:ext>
            </a:extLst>
          </p:cNvPr>
          <p:cNvSpPr txBox="1"/>
          <p:nvPr/>
        </p:nvSpPr>
        <p:spPr>
          <a:xfrm>
            <a:off x="2206306" y="6116131"/>
            <a:ext cx="6308520" cy="646587"/>
          </a:xfrm>
          <a:prstGeom prst="rect">
            <a:avLst/>
          </a:prstGeom>
          <a:noFill/>
        </p:spPr>
        <p:txBody>
          <a:bodyPr wrap="square">
            <a:spAutoFit/>
          </a:bodyPr>
          <a:lstStyle/>
          <a:p>
            <a:pPr>
              <a:lnSpc>
                <a:spcPct val="115000"/>
              </a:lnSpc>
            </a:pPr>
            <a:r>
              <a:rPr lang="da-DK" sz="800" dirty="0" err="1">
                <a:solidFill>
                  <a:schemeClr val="bg1"/>
                </a:solidFill>
                <a:latin typeface="Arial" panose="020B0604020202020204" pitchFamily="34" charset="0"/>
                <a:ea typeface="Arial" panose="020B0604020202020204" pitchFamily="34" charset="0"/>
              </a:rPr>
              <a:t>Sources</a:t>
            </a:r>
            <a:r>
              <a:rPr lang="da-DK" sz="800" dirty="0">
                <a:solidFill>
                  <a:schemeClr val="bg1"/>
                </a:solidFill>
                <a:latin typeface="Arial" panose="020B0604020202020204" pitchFamily="34" charset="0"/>
                <a:ea typeface="Arial" panose="020B0604020202020204" pitchFamily="34" charset="0"/>
              </a:rPr>
              <a:t>:</a:t>
            </a:r>
          </a:p>
          <a:p>
            <a:pPr>
              <a:lnSpc>
                <a:spcPct val="115000"/>
              </a:lnSpc>
            </a:pPr>
            <a:r>
              <a:rPr lang="en-US" sz="800" i="0" u="none" strike="noStrike" dirty="0">
                <a:solidFill>
                  <a:schemeClr val="bg1"/>
                </a:solidFill>
                <a:effectLst/>
                <a:latin typeface="Arial" panose="020B0604020202020204" pitchFamily="34" charset="0"/>
              </a:rPr>
              <a:t>*Eurostat, 2023, Enterprises sending eInvoices, suitable for automated processing, percentage of enterprises, 10 persons employed or more, Eurostat 2018-2023, </a:t>
            </a:r>
            <a:r>
              <a:rPr lang="da-DK" sz="800" b="0" i="0" dirty="0">
                <a:solidFill>
                  <a:srgbClr val="000000"/>
                </a:solidFill>
                <a:effectLst/>
                <a:latin typeface="Times New Roman" panose="02020603050405020304" pitchFamily="18" charset="0"/>
                <a:hlinkClick r:id="rId5"/>
              </a:rPr>
              <a:t>https://ec.europa.eu/eurostat/databrowser/bookmark/4ce4a2e9-f9ff-4801-ab6f-03216742d208?lang=en</a:t>
            </a:r>
            <a:r>
              <a:rPr lang="da-DK" sz="800" b="0" i="0" dirty="0">
                <a:solidFill>
                  <a:srgbClr val="000000"/>
                </a:solidFill>
                <a:effectLst/>
                <a:latin typeface="Times New Roman" panose="02020603050405020304" pitchFamily="18" charset="0"/>
              </a:rPr>
              <a:t> </a:t>
            </a:r>
            <a:endParaRPr lang="da-DK" sz="800" dirty="0">
              <a:solidFill>
                <a:schemeClr val="bg1"/>
              </a:solidFill>
              <a:latin typeface="Arial" panose="020B0604020202020204" pitchFamily="34" charset="0"/>
              <a:ea typeface="Arial" panose="020B0604020202020204" pitchFamily="34" charset="0"/>
            </a:endParaRPr>
          </a:p>
          <a:p>
            <a:pPr>
              <a:lnSpc>
                <a:spcPct val="115000"/>
              </a:lnSpc>
            </a:pPr>
            <a:endParaRPr lang="da-DK" sz="800"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9118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25</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326018"/>
            <a:ext cx="6247044" cy="630942"/>
          </a:xfrm>
        </p:spPr>
        <p:txBody>
          <a:bodyPr>
            <a:normAutofit/>
          </a:bodyPr>
          <a:lstStyle/>
          <a:p>
            <a:r>
              <a:rPr lang="da-DK" sz="3500" dirty="0">
                <a:solidFill>
                  <a:schemeClr val="bg1"/>
                </a:solidFill>
              </a:rPr>
              <a:t>ROADMAP MILESTONE #6</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956960"/>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National initiatives</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11" name="Tabel 10">
            <a:extLst>
              <a:ext uri="{FF2B5EF4-FFF2-40B4-BE49-F238E27FC236}">
                <a16:creationId xmlns:a16="http://schemas.microsoft.com/office/drawing/2014/main" id="{FD512098-CEDC-532C-ED0A-36A9A27D6593}"/>
              </a:ext>
            </a:extLst>
          </p:cNvPr>
          <p:cNvGraphicFramePr>
            <a:graphicFrameLocks noGrp="1"/>
          </p:cNvGraphicFramePr>
          <p:nvPr>
            <p:extLst>
              <p:ext uri="{D42A27DB-BD31-4B8C-83A1-F6EECF244321}">
                <p14:modId xmlns:p14="http://schemas.microsoft.com/office/powerpoint/2010/main" val="4209002071"/>
              </p:ext>
            </p:extLst>
          </p:nvPr>
        </p:nvGraphicFramePr>
        <p:xfrm>
          <a:off x="821094" y="1687253"/>
          <a:ext cx="11038113" cy="3141787"/>
        </p:xfrm>
        <a:graphic>
          <a:graphicData uri="http://schemas.openxmlformats.org/drawingml/2006/table">
            <a:tbl>
              <a:tblPr/>
              <a:tblGrid>
                <a:gridCol w="1294706">
                  <a:extLst>
                    <a:ext uri="{9D8B030D-6E8A-4147-A177-3AD203B41FA5}">
                      <a16:colId xmlns:a16="http://schemas.microsoft.com/office/drawing/2014/main" val="3385225403"/>
                    </a:ext>
                  </a:extLst>
                </a:gridCol>
                <a:gridCol w="9743407">
                  <a:extLst>
                    <a:ext uri="{9D8B030D-6E8A-4147-A177-3AD203B41FA5}">
                      <a16:colId xmlns:a16="http://schemas.microsoft.com/office/drawing/2014/main" val="2039961156"/>
                    </a:ext>
                  </a:extLst>
                </a:gridCol>
              </a:tblGrid>
              <a:tr h="457024">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Denmark</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a:solidFill>
                            <a:srgbClr val="000000"/>
                          </a:solidFill>
                          <a:effectLst/>
                          <a:latin typeface="Arial" panose="020B0604020202020204" pitchFamily="34" charset="0"/>
                        </a:rPr>
                        <a:t>The bookkeeping law has set a range of new requirements for bookkeeping systems, and one of these requirements is that bookkeeping systems must make eInvoices available for its users. Starting the first full fiscal year after 1 July 2024, it will be mandatory for all businesses with an annual turnover above 300,000 DKK to use such a certified digital bookkeeping system subject to these requirements.</a:t>
                      </a:r>
                      <a:endParaRPr lang="en-US"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1910599"/>
                  </a:ext>
                </a:extLst>
              </a:tr>
              <a:tr h="490027">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Finland</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1" i="0" u="none" strike="noStrike" dirty="0">
                          <a:solidFill>
                            <a:srgbClr val="000000"/>
                          </a:solidFill>
                          <a:effectLst/>
                          <a:latin typeface="Arial" panose="020B0604020202020204" pitchFamily="34" charset="0"/>
                        </a:rPr>
                        <a:t>In Finland about 92 % of invoices between </a:t>
                      </a:r>
                      <a:r>
                        <a:rPr lang="en-US" sz="1000" b="1" i="0" u="none" strike="noStrike" dirty="0" err="1">
                          <a:solidFill>
                            <a:srgbClr val="000000"/>
                          </a:solidFill>
                          <a:effectLst/>
                          <a:latin typeface="Arial" panose="020B0604020202020204" pitchFamily="34" charset="0"/>
                        </a:rPr>
                        <a:t>organisations</a:t>
                      </a:r>
                      <a:r>
                        <a:rPr lang="en-US" sz="1000" b="1" i="0" u="none" strike="noStrike" dirty="0">
                          <a:solidFill>
                            <a:srgbClr val="000000"/>
                          </a:solidFill>
                          <a:effectLst/>
                          <a:latin typeface="Arial" panose="020B0604020202020204" pitchFamily="34" charset="0"/>
                        </a:rPr>
                        <a:t> are in structured format (eInvoices). </a:t>
                      </a:r>
                      <a:r>
                        <a:rPr lang="en-US" sz="1000" b="0" i="0" u="none" strike="noStrike" dirty="0">
                          <a:solidFill>
                            <a:srgbClr val="000000"/>
                          </a:solidFill>
                          <a:effectLst/>
                          <a:latin typeface="Arial" panose="020B0604020202020204" pitchFamily="34" charset="0"/>
                        </a:rPr>
                        <a:t>The national Real Time Economy (RTE) project supports and encourages the digital handling of sales and purchases by e.g. guidelines and communication campaigns.*</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53842306"/>
                  </a:ext>
                </a:extLst>
              </a:tr>
              <a:tr h="457024">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Iceland</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800"/>
                        </a:spcBef>
                        <a:spcAft>
                          <a:spcPts val="1200"/>
                        </a:spcAft>
                      </a:pPr>
                      <a:r>
                        <a:rPr lang="en-US" sz="1000" b="0" i="0" u="none" strike="noStrike">
                          <a:solidFill>
                            <a:srgbClr val="1F1F1F"/>
                          </a:solidFill>
                          <a:effectLst/>
                          <a:latin typeface="Arial" panose="020B0604020202020204" pitchFamily="34" charset="0"/>
                        </a:rPr>
                        <a:t>In Iceland, a survey was conducted among SMEs in October 2023, in which 9 out of 10 respondents have between 0-100 employees. </a:t>
                      </a:r>
                      <a:r>
                        <a:rPr lang="en-US" sz="1000" b="1" i="0" u="none" strike="noStrike">
                          <a:solidFill>
                            <a:srgbClr val="1F1F1F"/>
                          </a:solidFill>
                          <a:effectLst/>
                          <a:latin typeface="Arial" panose="020B0604020202020204" pitchFamily="34" charset="0"/>
                        </a:rPr>
                        <a:t>71% of respondents said that 75 % or more of invoices they </a:t>
                      </a:r>
                      <a:r>
                        <a:rPr lang="en-US" sz="1000" b="1" i="1" u="none" strike="noStrike">
                          <a:solidFill>
                            <a:srgbClr val="1F1F1F"/>
                          </a:solidFill>
                          <a:effectLst/>
                          <a:latin typeface="Arial" panose="020B0604020202020204" pitchFamily="34" charset="0"/>
                        </a:rPr>
                        <a:t>send</a:t>
                      </a:r>
                      <a:r>
                        <a:rPr lang="en-US" sz="1000" b="1" i="0" u="none" strike="noStrike">
                          <a:solidFill>
                            <a:srgbClr val="1F1F1F"/>
                          </a:solidFill>
                          <a:effectLst/>
                          <a:latin typeface="Arial" panose="020B0604020202020204" pitchFamily="34" charset="0"/>
                        </a:rPr>
                        <a:t> are electronic invoices, while 59 % of respondents stated that 75 % or more of the invoices they </a:t>
                      </a:r>
                      <a:r>
                        <a:rPr lang="en-US" sz="1000" b="1" i="1" u="none" strike="noStrike">
                          <a:solidFill>
                            <a:srgbClr val="1F1F1F"/>
                          </a:solidFill>
                          <a:effectLst/>
                          <a:latin typeface="Arial" panose="020B0604020202020204" pitchFamily="34" charset="0"/>
                        </a:rPr>
                        <a:t>receive</a:t>
                      </a:r>
                      <a:r>
                        <a:rPr lang="en-US" sz="1000" b="1" i="0" u="none" strike="noStrike">
                          <a:solidFill>
                            <a:srgbClr val="1F1F1F"/>
                          </a:solidFill>
                          <a:effectLst/>
                          <a:latin typeface="Arial" panose="020B0604020202020204" pitchFamily="34" charset="0"/>
                        </a:rPr>
                        <a:t> are electronic</a:t>
                      </a:r>
                      <a:r>
                        <a:rPr lang="en-US" sz="1000" b="0" i="0" u="none" strike="noStrike">
                          <a:solidFill>
                            <a:srgbClr val="1F1F1F"/>
                          </a:solidFill>
                          <a:effectLst/>
                          <a:latin typeface="Arial" panose="020B0604020202020204" pitchFamily="34" charset="0"/>
                        </a:rPr>
                        <a:t> (Maskína survey, 2023).</a:t>
                      </a:r>
                      <a:endParaRPr lang="en-US"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2016952"/>
                  </a:ext>
                </a:extLst>
              </a:tr>
              <a:tr h="328975">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Norway</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Through the NSG&amp;B pilots it is documented that transfer of eInvoice, </a:t>
                      </a:r>
                      <a:r>
                        <a:rPr lang="en-US" sz="1000" b="0" i="0" u="none" strike="noStrike" dirty="0" err="1">
                          <a:solidFill>
                            <a:srgbClr val="000000"/>
                          </a:solidFill>
                          <a:effectLst/>
                          <a:latin typeface="Arial" panose="020B0604020202020204" pitchFamily="34" charset="0"/>
                        </a:rPr>
                        <a:t>eOrder</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eOrder</a:t>
                      </a:r>
                      <a:r>
                        <a:rPr lang="en-US" sz="1000" b="0" i="0" u="none" strike="noStrike" dirty="0">
                          <a:solidFill>
                            <a:srgbClr val="000000"/>
                          </a:solidFill>
                          <a:effectLst/>
                          <a:latin typeface="Arial" panose="020B0604020202020204" pitchFamily="34" charset="0"/>
                        </a:rPr>
                        <a:t> confirmation, and </a:t>
                      </a:r>
                      <a:r>
                        <a:rPr lang="en-US" sz="1000" b="0" i="0" u="none" strike="noStrike" dirty="0" err="1">
                          <a:solidFill>
                            <a:srgbClr val="000000"/>
                          </a:solidFill>
                          <a:effectLst/>
                          <a:latin typeface="Arial" panose="020B0604020202020204" pitchFamily="34" charset="0"/>
                        </a:rPr>
                        <a:t>eCatalogue</a:t>
                      </a:r>
                      <a:r>
                        <a:rPr lang="en-US" sz="1000" b="0" i="0" u="none" strike="noStrike" dirty="0">
                          <a:solidFill>
                            <a:srgbClr val="000000"/>
                          </a:solidFill>
                          <a:effectLst/>
                          <a:latin typeface="Arial" panose="020B0604020202020204" pitchFamily="34" charset="0"/>
                        </a:rPr>
                        <a:t> are possible for Norwegian SMEs. This is conveyed to system providers and accountants in various channels, and they are encouraged to exploit the possibilities.</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4189837"/>
                  </a:ext>
                </a:extLst>
              </a:tr>
              <a:tr h="328975">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Sweden</a:t>
                      </a:r>
                      <a:endParaRPr lang="da-DK" sz="100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In Sweden, over 80% of ERP systems provide digital tools for sales and purchases. In 2022, a survey showed that </a:t>
                      </a:r>
                      <a:r>
                        <a:rPr lang="en-US" sz="1000" b="1" i="0" u="none" strike="noStrike" dirty="0">
                          <a:solidFill>
                            <a:srgbClr val="000000"/>
                          </a:solidFill>
                          <a:effectLst/>
                          <a:latin typeface="Arial" panose="020B0604020202020204" pitchFamily="34" charset="0"/>
                        </a:rPr>
                        <a:t>63 % of 2550 respondents stated they </a:t>
                      </a:r>
                      <a:r>
                        <a:rPr lang="en-US" sz="1000" b="1" i="1" u="none" strike="noStrike" dirty="0">
                          <a:solidFill>
                            <a:srgbClr val="000000"/>
                          </a:solidFill>
                          <a:effectLst/>
                          <a:latin typeface="Arial" panose="020B0604020202020204" pitchFamily="34" charset="0"/>
                        </a:rPr>
                        <a:t>could receive</a:t>
                      </a:r>
                      <a:r>
                        <a:rPr lang="en-US" sz="1000" b="1" i="0" u="none" strike="noStrike" dirty="0">
                          <a:solidFill>
                            <a:srgbClr val="000000"/>
                          </a:solidFill>
                          <a:effectLst/>
                          <a:latin typeface="Arial" panose="020B0604020202020204" pitchFamily="34" charset="0"/>
                        </a:rPr>
                        <a:t> eInvoices from their suppliers</a:t>
                      </a:r>
                      <a:r>
                        <a:rPr lang="en-US" sz="1000" b="0" i="0" u="none" strike="noStrike" dirty="0">
                          <a:solidFill>
                            <a:srgbClr val="000000"/>
                          </a:solidFill>
                          <a:effectLst/>
                          <a:latin typeface="Arial" panose="020B0604020202020204" pitchFamily="34" charset="0"/>
                        </a:rPr>
                        <a:t> (34% said no, and 3% do not know). However, </a:t>
                      </a:r>
                      <a:r>
                        <a:rPr lang="en-US" sz="1000" b="1" i="0" u="none" strike="noStrike" dirty="0">
                          <a:solidFill>
                            <a:srgbClr val="000000"/>
                          </a:solidFill>
                          <a:effectLst/>
                          <a:latin typeface="Arial" panose="020B0604020202020204" pitchFamily="34" charset="0"/>
                        </a:rPr>
                        <a:t>only 39 % of respondents said they </a:t>
                      </a:r>
                      <a:r>
                        <a:rPr lang="en-US" sz="1000" b="1" i="1" u="none" strike="noStrike" dirty="0">
                          <a:solidFill>
                            <a:srgbClr val="000000"/>
                          </a:solidFill>
                          <a:effectLst/>
                          <a:latin typeface="Arial" panose="020B0604020202020204" pitchFamily="34" charset="0"/>
                        </a:rPr>
                        <a:t>use </a:t>
                      </a:r>
                      <a:r>
                        <a:rPr lang="en-US" sz="1000" b="1" i="0" u="none" strike="noStrike" dirty="0">
                          <a:solidFill>
                            <a:srgbClr val="000000"/>
                          </a:solidFill>
                          <a:effectLst/>
                          <a:latin typeface="Arial" panose="020B0604020202020204" pitchFamily="34" charset="0"/>
                        </a:rPr>
                        <a:t>eInvoices</a:t>
                      </a:r>
                      <a:r>
                        <a:rPr lang="en-US" sz="1000" b="0" i="0" u="none" strike="noStrike" dirty="0">
                          <a:solidFill>
                            <a:srgbClr val="000000"/>
                          </a:solidFill>
                          <a:effectLst/>
                          <a:latin typeface="Arial" panose="020B0604020202020204" pitchFamily="34" charset="0"/>
                        </a:rPr>
                        <a:t>. This can be compared to 70 % that said they use pdf-invoices, and 39% said they send paper invoices (17% give other responses) (Origo Group for </a:t>
                      </a:r>
                      <a:r>
                        <a:rPr lang="en-US" sz="1000" b="0" i="0" u="none" strike="noStrike" dirty="0" err="1">
                          <a:solidFill>
                            <a:srgbClr val="000000"/>
                          </a:solidFill>
                          <a:effectLst/>
                          <a:latin typeface="Arial" panose="020B0604020202020204" pitchFamily="34" charset="0"/>
                        </a:rPr>
                        <a:t>Bolagsverket</a:t>
                      </a:r>
                      <a:r>
                        <a:rPr lang="en-US" sz="1000" b="0" i="0" u="none" strike="noStrike" dirty="0">
                          <a:solidFill>
                            <a:srgbClr val="000000"/>
                          </a:solidFill>
                          <a:effectLst/>
                          <a:latin typeface="Arial" panose="020B0604020202020204" pitchFamily="34" charset="0"/>
                        </a:rPr>
                        <a:t>, 2022).</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According to an enquiry by Eurostat 57% of SMEs in Sweden are able to send e-invoices with a structured format.</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To further promote the use of e-invoicing, the country is undertaking national projects aimed at increasing its adoption. Additionally, a proposal has been submitted to the finance department in the Swedish Government, which recommends the mandatory use of eInvoices - B2B and G2B.</a:t>
                      </a:r>
                      <a:r>
                        <a:rPr lang="en-US" sz="1000" b="0" i="0" u="none" strike="noStrike" dirty="0">
                          <a:solidFill>
                            <a:schemeClr val="tx1"/>
                          </a:solidFill>
                          <a:effectLst/>
                          <a:latin typeface="+mn-lt"/>
                        </a:rPr>
                        <a:t> </a:t>
                      </a:r>
                      <a:r>
                        <a:rPr lang="en-US" sz="1000" b="0" i="0" u="none" strike="noStrike" dirty="0">
                          <a:solidFill>
                            <a:srgbClr val="000000"/>
                          </a:solidFill>
                          <a:effectLst/>
                          <a:latin typeface="Arial" panose="020B0604020202020204" pitchFamily="34" charset="0"/>
                        </a:rPr>
                        <a:t>NSG&amp;B has played a key role in influencing market actors, such as the Network for Electronic Business (NEA), to adopt their goals and work towards achieving them. </a:t>
                      </a:r>
                      <a:endParaRPr lang="en-US" sz="1000"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54059436"/>
                  </a:ext>
                </a:extLst>
              </a:tr>
            </a:tbl>
          </a:graphicData>
        </a:graphic>
      </p:graphicFrame>
      <p:sp>
        <p:nvSpPr>
          <p:cNvPr id="2" name="Tekstfelt 1">
            <a:extLst>
              <a:ext uri="{FF2B5EF4-FFF2-40B4-BE49-F238E27FC236}">
                <a16:creationId xmlns:a16="http://schemas.microsoft.com/office/drawing/2014/main" id="{EC323CC5-159F-1FCD-D8AB-7EA82912D22C}"/>
              </a:ext>
            </a:extLst>
          </p:cNvPr>
          <p:cNvSpPr txBox="1"/>
          <p:nvPr/>
        </p:nvSpPr>
        <p:spPr>
          <a:xfrm>
            <a:off x="747866" y="5048707"/>
            <a:ext cx="6308520" cy="720390"/>
          </a:xfrm>
          <a:prstGeom prst="rect">
            <a:avLst/>
          </a:prstGeom>
          <a:noFill/>
        </p:spPr>
        <p:txBody>
          <a:bodyPr wrap="square">
            <a:spAutoFit/>
          </a:bodyPr>
          <a:lstStyle/>
          <a:p>
            <a:pPr>
              <a:lnSpc>
                <a:spcPct val="115000"/>
              </a:lnSpc>
            </a:pPr>
            <a:r>
              <a:rPr lang="da-DK" sz="800" dirty="0" err="1">
                <a:solidFill>
                  <a:schemeClr val="bg1"/>
                </a:solidFill>
                <a:latin typeface="Arial" panose="020B0604020202020204" pitchFamily="34" charset="0"/>
                <a:ea typeface="Arial" panose="020B0604020202020204" pitchFamily="34" charset="0"/>
              </a:rPr>
              <a:t>Sources</a:t>
            </a:r>
            <a:r>
              <a:rPr lang="da-DK" sz="800" dirty="0">
                <a:solidFill>
                  <a:schemeClr val="bg1"/>
                </a:solidFill>
                <a:latin typeface="Arial" panose="020B0604020202020204" pitchFamily="34" charset="0"/>
                <a:ea typeface="Arial" panose="020B0604020202020204" pitchFamily="34" charset="0"/>
              </a:rPr>
              <a:t>:</a:t>
            </a:r>
          </a:p>
          <a:p>
            <a:pPr>
              <a:lnSpc>
                <a:spcPct val="115000"/>
              </a:lnSpc>
            </a:pPr>
            <a:r>
              <a:rPr lang="en-US" sz="800" i="0" u="none" strike="noStrike" dirty="0">
                <a:solidFill>
                  <a:schemeClr val="bg1"/>
                </a:solidFill>
                <a:effectLst/>
                <a:latin typeface="Arial" panose="020B0604020202020204" pitchFamily="34" charset="0"/>
              </a:rPr>
              <a:t>*Finland Real Time Economy Project (RTE), 2023, “eReceipts make financial administration easier”, </a:t>
            </a:r>
            <a:r>
              <a:rPr lang="en-US" sz="800" i="0" u="none" strike="noStrike" dirty="0">
                <a:solidFill>
                  <a:schemeClr val="bg1"/>
                </a:solidFill>
                <a:effectLst/>
                <a:latin typeface="Arial" panose="020B0604020202020204" pitchFamily="34" charset="0"/>
                <a:hlinkClick r:id="rId3"/>
              </a:rPr>
              <a:t>https://www.yrityksendigitalous.fi/en/ereceipts-make-financial-administration-easier/#ereceipt-cost-and-impact-report</a:t>
            </a:r>
            <a:endParaRPr lang="en-US" sz="800" dirty="0">
              <a:solidFill>
                <a:schemeClr val="bg1"/>
              </a:solidFill>
              <a:latin typeface="Arial" panose="020B0604020202020204" pitchFamily="34" charset="0"/>
            </a:endParaRPr>
          </a:p>
          <a:p>
            <a:pPr>
              <a:lnSpc>
                <a:spcPct val="115000"/>
              </a:lnSpc>
            </a:pPr>
            <a:endParaRPr lang="da-DK" sz="600" dirty="0">
              <a:solidFill>
                <a:schemeClr val="bg1"/>
              </a:solidFill>
              <a:latin typeface="Arial" panose="020B0604020202020204" pitchFamily="34" charset="0"/>
              <a:ea typeface="Arial" panose="020B0604020202020204" pitchFamily="34" charset="0"/>
            </a:endParaRPr>
          </a:p>
          <a:p>
            <a:pPr>
              <a:lnSpc>
                <a:spcPct val="115000"/>
              </a:lnSpc>
            </a:pPr>
            <a:endParaRPr lang="da-DK" sz="600"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8277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26</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52"/>
            <a:ext cx="6247044" cy="1010138"/>
          </a:xfrm>
        </p:spPr>
        <p:txBody>
          <a:bodyPr>
            <a:normAutofit/>
          </a:bodyPr>
          <a:lstStyle/>
          <a:p>
            <a:r>
              <a:rPr lang="da-DK" sz="3500" dirty="0">
                <a:solidFill>
                  <a:schemeClr val="bg1"/>
                </a:solidFill>
              </a:rPr>
              <a:t>ROADMAP MILESTONE #6</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167294"/>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 on eInvoices</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036738"/>
            <a:ext cx="6308520" cy="4154984"/>
          </a:xfrm>
          <a:prstGeom prst="rect">
            <a:avLst/>
          </a:prstGeom>
          <a:noFill/>
        </p:spPr>
        <p:txBody>
          <a:bodyPr wrap="square">
            <a:spAutoFit/>
          </a:bodyPr>
          <a:lstStyle/>
          <a:p>
            <a:r>
              <a:rPr lang="en-GB" sz="1200" dirty="0">
                <a:solidFill>
                  <a:schemeClr val="bg1"/>
                </a:solidFill>
                <a:effectLst/>
                <a:latin typeface="Arial" panose="020B0604020202020204" pitchFamily="34" charset="0"/>
                <a:ea typeface="Arial" panose="020B0604020202020204" pitchFamily="34" charset="0"/>
              </a:rPr>
              <a:t>NSG&amp;B has contributed to this milestone with the </a:t>
            </a:r>
            <a:r>
              <a:rPr lang="da-DK" sz="1200" dirty="0" err="1">
                <a:solidFill>
                  <a:schemeClr val="bg1"/>
                </a:solidFill>
                <a:effectLst/>
                <a:latin typeface="Arial" panose="020B0604020202020204" pitchFamily="34" charset="0"/>
                <a:ea typeface="Arial" panose="020B0604020202020204" pitchFamily="34" charset="0"/>
              </a:rPr>
              <a:t>work</a:t>
            </a:r>
            <a:r>
              <a:rPr lang="da-DK" sz="1200" dirty="0">
                <a:solidFill>
                  <a:schemeClr val="bg1"/>
                </a:solidFill>
                <a:effectLst/>
                <a:latin typeface="Arial" panose="020B0604020202020204" pitchFamily="34" charset="0"/>
                <a:ea typeface="Arial" panose="020B0604020202020204" pitchFamily="34" charset="0"/>
              </a:rPr>
              <a:t> on eInvoices, </a:t>
            </a:r>
            <a:r>
              <a:rPr lang="da-DK" sz="1200" dirty="0" err="1">
                <a:solidFill>
                  <a:schemeClr val="bg1"/>
                </a:solidFill>
                <a:effectLst/>
                <a:latin typeface="Arial" panose="020B0604020202020204" pitchFamily="34" charset="0"/>
                <a:ea typeface="Arial" panose="020B0604020202020204" pitchFamily="34" charset="0"/>
              </a:rPr>
              <a:t>that</a:t>
            </a:r>
            <a:r>
              <a:rPr lang="da-DK" sz="1200" dirty="0">
                <a:solidFill>
                  <a:schemeClr val="bg1"/>
                </a:solidFill>
                <a:effectLst/>
                <a:latin typeface="Arial" panose="020B0604020202020204" pitchFamily="34" charset="0"/>
                <a:ea typeface="Arial" panose="020B0604020202020204" pitchFamily="34" charset="0"/>
              </a:rPr>
              <a:t> </a:t>
            </a:r>
            <a:r>
              <a:rPr lang="da-DK" sz="1200" dirty="0" err="1">
                <a:solidFill>
                  <a:schemeClr val="bg1"/>
                </a:solidFill>
                <a:effectLst/>
                <a:latin typeface="Arial" panose="020B0604020202020204" pitchFamily="34" charset="0"/>
                <a:ea typeface="Arial" panose="020B0604020202020204" pitchFamily="34" charset="0"/>
              </a:rPr>
              <a:t>can</a:t>
            </a:r>
            <a:r>
              <a:rPr lang="da-DK" sz="1200" dirty="0">
                <a:solidFill>
                  <a:schemeClr val="bg1"/>
                </a:solidFill>
                <a:effectLst/>
                <a:latin typeface="Arial" panose="020B0604020202020204" pitchFamily="34" charset="0"/>
                <a:ea typeface="Arial" panose="020B0604020202020204" pitchFamily="34" charset="0"/>
              </a:rPr>
              <a:t> </a:t>
            </a:r>
            <a:r>
              <a:rPr lang="da-DK" sz="1200" dirty="0" err="1">
                <a:solidFill>
                  <a:schemeClr val="bg1"/>
                </a:solidFill>
                <a:effectLst/>
                <a:latin typeface="Arial" panose="020B0604020202020204" pitchFamily="34" charset="0"/>
                <a:ea typeface="Arial" panose="020B0604020202020204" pitchFamily="34" charset="0"/>
              </a:rPr>
              <a:t>make</a:t>
            </a:r>
            <a:r>
              <a:rPr lang="da-DK" sz="1200" dirty="0">
                <a:solidFill>
                  <a:schemeClr val="bg1"/>
                </a:solidFill>
                <a:effectLst/>
                <a:latin typeface="Arial" panose="020B0604020202020204" pitchFamily="34" charset="0"/>
                <a:ea typeface="Arial" panose="020B0604020202020204" pitchFamily="34" charset="0"/>
              </a:rPr>
              <a:t> it p</a:t>
            </a:r>
            <a:r>
              <a:rPr lang="en-US" sz="1200" i="0" u="none" strike="noStrike" dirty="0" err="1">
                <a:solidFill>
                  <a:schemeClr val="bg1"/>
                </a:solidFill>
                <a:effectLst/>
                <a:latin typeface="Arial" panose="020B0604020202020204" pitchFamily="34" charset="0"/>
              </a:rPr>
              <a:t>ossible</a:t>
            </a:r>
            <a:r>
              <a:rPr lang="en-US" sz="1200" i="0" u="none" strike="noStrike" dirty="0">
                <a:solidFill>
                  <a:schemeClr val="bg1"/>
                </a:solidFill>
                <a:effectLst/>
                <a:latin typeface="Arial" panose="020B0604020202020204" pitchFamily="34" charset="0"/>
              </a:rPr>
              <a:t> to further automate sales &amp; purchases with companies from other Nordic countries across different ERP-systems</a:t>
            </a:r>
          </a:p>
          <a:p>
            <a:endParaRPr lang="en-US" sz="1200" dirty="0">
              <a:solidFill>
                <a:schemeClr val="bg1"/>
              </a:solidFill>
              <a:latin typeface="Arial" panose="020B0604020202020204" pitchFamily="34" charset="0"/>
            </a:endParaRPr>
          </a:p>
          <a:p>
            <a:r>
              <a:rPr lang="en-US" sz="1200" i="0" u="none" strike="noStrike" dirty="0">
                <a:solidFill>
                  <a:schemeClr val="bg1"/>
                </a:solidFill>
                <a:effectLst/>
                <a:latin typeface="Arial" panose="020B0604020202020204" pitchFamily="34" charset="0"/>
              </a:rPr>
              <a:t>Earlier it was not possible to send eInvoices and other eDocuments across borders in the Nordic region. Instead, companies had the option of exchanging pdf-invoices or building their own electronic processes internally or set up tailor made systems with trading partners. </a:t>
            </a:r>
          </a:p>
          <a:p>
            <a:endParaRPr lang="en-US" sz="1200" dirty="0">
              <a:solidFill>
                <a:schemeClr val="bg1"/>
              </a:solidFill>
              <a:latin typeface="Arial" panose="020B0604020202020204" pitchFamily="34" charset="0"/>
            </a:endParaRPr>
          </a:p>
          <a:p>
            <a:r>
              <a:rPr lang="en-US" sz="1200" i="0" u="none" strike="noStrike" dirty="0">
                <a:solidFill>
                  <a:schemeClr val="bg1"/>
                </a:solidFill>
                <a:effectLst/>
                <a:latin typeface="Arial" panose="020B0604020202020204" pitchFamily="34" charset="0"/>
              </a:rPr>
              <a:t>In 2024, NSG&amp;B demonstrated a possible setup for automating these processes cross-border in the Nordic countries and across different service providers and simulating ERP-systems. The national infrastructures in all five countries now can be set up to handle this feature using the Peppol Network. </a:t>
            </a:r>
          </a:p>
          <a:p>
            <a:endParaRPr lang="en-US" sz="1200" dirty="0">
              <a:solidFill>
                <a:schemeClr val="bg1"/>
              </a:solidFill>
              <a:latin typeface="Arial" panose="020B0604020202020204" pitchFamily="34" charset="0"/>
            </a:endParaRPr>
          </a:p>
          <a:p>
            <a:r>
              <a:rPr lang="en-US" sz="1200" i="0" u="none" strike="noStrike" dirty="0">
                <a:solidFill>
                  <a:schemeClr val="bg1"/>
                </a:solidFill>
                <a:effectLst/>
                <a:latin typeface="Arial" panose="020B0604020202020204" pitchFamily="34" charset="0"/>
              </a:rPr>
              <a:t>If implemented, this can enable an automation of electronic documents involved in trade between Nordic companies (the so-called eDocuments). If implemented, this means that Nordic companies can have an automated bookkeeping process for sales and purchases managed directly from their existing bookkeeping systems - when they trade with other Nordic companies. This has the potential to save time &amp; money by cutting out a range of manual administrative tasks. However, while the NSG&amp;B has done the groundwork demonstrating the pilots in this field, the implementation of these features is still needed to achieve the potential.</a:t>
            </a: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036738"/>
            <a:ext cx="4925736" cy="1954894"/>
          </a:xfrm>
          <a:prstGeom prst="rect">
            <a:avLst/>
          </a:prstGeom>
          <a:noFill/>
        </p:spPr>
        <p:txBody>
          <a:bodyPr wrap="square">
            <a:spAutoFit/>
          </a:bodyPr>
          <a:lstStyle/>
          <a:p>
            <a:pPr marL="0" algn="l" rtl="0" eaLnBrk="1" fontAlgn="t" latinLnBrk="0" hangingPunct="1">
              <a:lnSpc>
                <a:spcPct val="115000"/>
              </a:lnSpc>
              <a:spcBef>
                <a:spcPts val="100"/>
              </a:spcBef>
              <a:spcAft>
                <a:spcPts val="100"/>
              </a:spcAft>
            </a:pPr>
            <a:r>
              <a:rPr lang="en-GB" sz="1400" b="1" i="0" u="none" strike="noStrike" kern="1200" spc="0" dirty="0">
                <a:solidFill>
                  <a:schemeClr val="bg1"/>
                </a:solidFill>
                <a:effectLst/>
                <a:latin typeface="Calibri" panose="020F0502020204030204" pitchFamily="34" charset="0"/>
              </a:rPr>
              <a:t>NSG&amp;B work on eInvoices:</a:t>
            </a:r>
          </a:p>
          <a:p>
            <a:pPr marL="285750" indent="-285750" algn="l" rtl="0" eaLnBrk="1" fontAlgn="t" latinLnBrk="0" hangingPunct="1">
              <a:lnSpc>
                <a:spcPct val="115000"/>
              </a:lnSpc>
              <a:spcBef>
                <a:spcPts val="100"/>
              </a:spcBef>
              <a:spcAft>
                <a:spcPts val="100"/>
              </a:spcAft>
              <a:buFont typeface="Arial" panose="020B0604020202020204" pitchFamily="34" charset="0"/>
              <a:buChar char="•"/>
            </a:pPr>
            <a:r>
              <a:rPr lang="en-GB" sz="1400" i="0" u="none" strike="noStrike" kern="1200" spc="0" dirty="0">
                <a:solidFill>
                  <a:schemeClr val="bg1"/>
                </a:solidFill>
                <a:effectLst/>
                <a:latin typeface="Calibri" panose="020F0502020204030204" pitchFamily="34" charset="0"/>
              </a:rPr>
              <a:t>Using eInvoice cross-border</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lnSpc>
                <a:spcPct val="115000"/>
              </a:lnSpc>
              <a:spcBef>
                <a:spcPts val="100"/>
              </a:spcBef>
              <a:spcAft>
                <a:spcPts val="100"/>
              </a:spcAft>
              <a:buFont typeface="Arial" panose="020B0604020202020204" pitchFamily="34" charset="0"/>
              <a:buChar char="•"/>
            </a:pPr>
            <a:r>
              <a:rPr lang="en-GB" sz="1400" i="0" u="none" strike="noStrike" kern="1200" spc="0" dirty="0">
                <a:solidFill>
                  <a:schemeClr val="bg1"/>
                </a:solidFill>
                <a:effectLst/>
                <a:latin typeface="Calibri" panose="020F0502020204030204" pitchFamily="34" charset="0"/>
              </a:rPr>
              <a:t>Using </a:t>
            </a:r>
            <a:r>
              <a:rPr lang="en-GB" sz="1400" i="0" u="none" strike="noStrike" kern="1200" spc="0" dirty="0" err="1">
                <a:solidFill>
                  <a:schemeClr val="bg1"/>
                </a:solidFill>
                <a:effectLst/>
                <a:latin typeface="Calibri" panose="020F0502020204030204" pitchFamily="34" charset="0"/>
              </a:rPr>
              <a:t>eCatalogue</a:t>
            </a:r>
            <a:r>
              <a:rPr lang="en-GB" sz="1400" i="0" u="none" strike="noStrike" kern="1200" spc="0" dirty="0">
                <a:solidFill>
                  <a:schemeClr val="bg1"/>
                </a:solidFill>
                <a:effectLst/>
                <a:latin typeface="Calibri" panose="020F0502020204030204" pitchFamily="34" charset="0"/>
              </a:rPr>
              <a:t> cross-border </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lnSpc>
                <a:spcPct val="115000"/>
              </a:lnSpc>
              <a:spcBef>
                <a:spcPts val="100"/>
              </a:spcBef>
              <a:spcAft>
                <a:spcPts val="100"/>
              </a:spcAft>
              <a:buFont typeface="Arial" panose="020B0604020202020204" pitchFamily="34" charset="0"/>
              <a:buChar char="•"/>
            </a:pPr>
            <a:r>
              <a:rPr lang="en-GB" sz="1400" i="0" u="none" strike="noStrike" kern="1200" spc="0" dirty="0">
                <a:solidFill>
                  <a:schemeClr val="bg1"/>
                </a:solidFill>
                <a:effectLst/>
                <a:latin typeface="Calibri" panose="020F0502020204030204" pitchFamily="34" charset="0"/>
              </a:rPr>
              <a:t>Using e-Receipts cross-border </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lnSpc>
                <a:spcPct val="115000"/>
              </a:lnSpc>
              <a:spcBef>
                <a:spcPts val="100"/>
              </a:spcBef>
              <a:spcAft>
                <a:spcPts val="100"/>
              </a:spcAft>
              <a:buFont typeface="Arial" panose="020B0604020202020204" pitchFamily="34" charset="0"/>
              <a:buChar char="•"/>
            </a:pPr>
            <a:r>
              <a:rPr lang="en-GB" sz="1400" i="0" u="none" strike="noStrike" kern="1200" spc="0" dirty="0" err="1">
                <a:solidFill>
                  <a:schemeClr val="bg1"/>
                </a:solidFill>
                <a:effectLst/>
                <a:latin typeface="Calibri" panose="020F0502020204030204" pitchFamily="34" charset="0"/>
              </a:rPr>
              <a:t>eReceipt</a:t>
            </a:r>
            <a:r>
              <a:rPr lang="en-GB" sz="1400" i="0" u="none" strike="noStrike" kern="1200" spc="0" dirty="0">
                <a:solidFill>
                  <a:schemeClr val="bg1"/>
                </a:solidFill>
                <a:effectLst/>
                <a:latin typeface="Calibri" panose="020F0502020204030204" pitchFamily="34" charset="0"/>
              </a:rPr>
              <a:t> specification </a:t>
            </a:r>
            <a:endParaRPr lang="da-DK" sz="1400" i="0" u="none" strike="noStrike" dirty="0">
              <a:solidFill>
                <a:schemeClr val="bg1"/>
              </a:solidFill>
              <a:effectLst/>
              <a:latin typeface="Arial" panose="020B0604020202020204" pitchFamily="34" charset="0"/>
            </a:endParaRPr>
          </a:p>
          <a:p>
            <a:pPr marL="285750" indent="-285750" algn="l" rtl="0" eaLnBrk="1" fontAlgn="t" latinLnBrk="0" hangingPunct="1">
              <a:lnSpc>
                <a:spcPct val="115000"/>
              </a:lnSpc>
              <a:spcBef>
                <a:spcPts val="100"/>
              </a:spcBef>
              <a:spcAft>
                <a:spcPts val="100"/>
              </a:spcAft>
              <a:buFont typeface="Arial" panose="020B0604020202020204" pitchFamily="34" charset="0"/>
              <a:buChar char="•"/>
            </a:pPr>
            <a:r>
              <a:rPr lang="en-GB" sz="1400" i="0" u="none" strike="noStrike" kern="1200" spc="0" dirty="0">
                <a:solidFill>
                  <a:schemeClr val="bg1"/>
                </a:solidFill>
                <a:effectLst/>
                <a:latin typeface="Calibri" panose="020F0502020204030204" pitchFamily="34" charset="0"/>
              </a:rPr>
              <a:t>List of service providers that have the NSG&amp;B cross-border features:</a:t>
            </a:r>
            <a:endParaRPr lang="da-DK" sz="140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70404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pPr>
              <a:spcBef>
                <a:spcPct val="0"/>
              </a:spcBef>
            </a:pPr>
            <a:r>
              <a:rPr lang="en-US" sz="2500" b="1" kern="1200" dirty="0">
                <a:solidFill>
                  <a:srgbClr val="FFFFFF"/>
                </a:solidFill>
                <a:effectLst/>
                <a:latin typeface="+mj-lt"/>
                <a:ea typeface="+mj-ea"/>
                <a:cs typeface="+mj-cs"/>
              </a:rPr>
              <a:t>NSG&amp;B work on </a:t>
            </a:r>
            <a:r>
              <a:rPr lang="en-US" sz="2500" b="1" kern="1200" dirty="0" err="1">
                <a:solidFill>
                  <a:srgbClr val="FFFFFF"/>
                </a:solidFill>
                <a:effectLst/>
                <a:latin typeface="+mj-lt"/>
                <a:ea typeface="+mj-ea"/>
                <a:cs typeface="+mj-cs"/>
              </a:rPr>
              <a:t>eInvocing</a:t>
            </a:r>
            <a:br>
              <a:rPr lang="en-US" sz="2500" b="1" kern="1200" dirty="0">
                <a:solidFill>
                  <a:srgbClr val="FFFFFF"/>
                </a:solidFill>
                <a:effectLst/>
                <a:latin typeface="+mj-lt"/>
                <a:ea typeface="+mj-ea"/>
                <a:cs typeface="+mj-cs"/>
              </a:rPr>
            </a:br>
            <a:r>
              <a:rPr lang="en-US" sz="2500" b="1" kern="1200" dirty="0">
                <a:solidFill>
                  <a:srgbClr val="FFFFFF"/>
                </a:solidFill>
                <a:effectLst/>
                <a:latin typeface="+mj-lt"/>
                <a:ea typeface="+mj-ea"/>
                <a:cs typeface="+mj-cs"/>
              </a:rPr>
              <a:t>(Interoperability of eDocuments – pilots on cross-border use of </a:t>
            </a:r>
            <a:r>
              <a:rPr lang="en-US" sz="2500" b="1" kern="1200" dirty="0" err="1">
                <a:solidFill>
                  <a:srgbClr val="FFFFFF"/>
                </a:solidFill>
                <a:effectLst/>
                <a:latin typeface="+mj-lt"/>
                <a:ea typeface="+mj-ea"/>
                <a:cs typeface="+mj-cs"/>
              </a:rPr>
              <a:t>eInvoicing</a:t>
            </a:r>
            <a:r>
              <a:rPr lang="en-US" sz="2500" b="1" kern="1200" dirty="0">
                <a:solidFill>
                  <a:srgbClr val="FFFFFF"/>
                </a:solidFill>
                <a:effectLst/>
                <a:latin typeface="+mj-lt"/>
                <a:ea typeface="+mj-ea"/>
                <a:cs typeface="+mj-cs"/>
              </a:rPr>
              <a:t>, </a:t>
            </a:r>
            <a:r>
              <a:rPr lang="en-US" sz="2500" b="1" kern="1200" dirty="0" err="1">
                <a:solidFill>
                  <a:srgbClr val="FFFFFF"/>
                </a:solidFill>
                <a:effectLst/>
                <a:latin typeface="+mj-lt"/>
                <a:ea typeface="+mj-ea"/>
                <a:cs typeface="+mj-cs"/>
              </a:rPr>
              <a:t>eCatalogue</a:t>
            </a:r>
            <a:r>
              <a:rPr lang="en-US" sz="2500" b="1" kern="1200" dirty="0">
                <a:solidFill>
                  <a:srgbClr val="FFFFFF"/>
                </a:solidFill>
                <a:effectLst/>
                <a:latin typeface="+mj-lt"/>
                <a:ea typeface="+mj-ea"/>
                <a:cs typeface="+mj-cs"/>
              </a:rPr>
              <a:t>, </a:t>
            </a:r>
            <a:r>
              <a:rPr lang="en-US" sz="2500" b="1" kern="1200" dirty="0" err="1">
                <a:solidFill>
                  <a:srgbClr val="FFFFFF"/>
                </a:solidFill>
                <a:effectLst/>
                <a:latin typeface="+mj-lt"/>
                <a:ea typeface="+mj-ea"/>
                <a:cs typeface="+mj-cs"/>
              </a:rPr>
              <a:t>eOrder</a:t>
            </a:r>
            <a:r>
              <a:rPr lang="en-US" sz="2500" b="1" kern="1200" dirty="0">
                <a:solidFill>
                  <a:srgbClr val="FFFFFF"/>
                </a:solidFill>
                <a:effectLst/>
                <a:latin typeface="+mj-lt"/>
                <a:ea typeface="+mj-ea"/>
                <a:cs typeface="+mj-cs"/>
              </a:rPr>
              <a:t> and </a:t>
            </a:r>
            <a:r>
              <a:rPr lang="en-US" sz="2500" b="1" kern="1200" dirty="0" err="1">
                <a:solidFill>
                  <a:srgbClr val="FFFFFF"/>
                </a:solidFill>
                <a:effectLst/>
                <a:latin typeface="+mj-lt"/>
                <a:ea typeface="+mj-ea"/>
                <a:cs typeface="+mj-cs"/>
              </a:rPr>
              <a:t>eReceipt</a:t>
            </a:r>
            <a:r>
              <a:rPr lang="en-US" sz="2500" b="1" kern="1200" dirty="0">
                <a:solidFill>
                  <a:srgbClr val="FFFFFF"/>
                </a:solidFill>
                <a:effectLst/>
                <a:latin typeface="+mj-lt"/>
                <a:ea typeface="+mj-ea"/>
                <a:cs typeface="+mj-cs"/>
              </a:rPr>
              <a:t>)  </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nvGraphicFramePr>
        <p:xfrm>
          <a:off x="0" y="1574310"/>
          <a:ext cx="12191998" cy="5283689"/>
        </p:xfrm>
        <a:graphic>
          <a:graphicData uri="http://schemas.openxmlformats.org/drawingml/2006/table">
            <a:tbl>
              <a:tblPr firstRow="1" bandRow="1">
                <a:noFill/>
                <a:tableStyleId>{5C22544A-7EE6-4342-B048-85BDC9FD1C3A}</a:tableStyleId>
              </a:tblPr>
              <a:tblGrid>
                <a:gridCol w="3004047">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437371">
                  <a:extLst>
                    <a:ext uri="{9D8B030D-6E8A-4147-A177-3AD203B41FA5}">
                      <a16:colId xmlns:a16="http://schemas.microsoft.com/office/drawing/2014/main" val="3109300183"/>
                    </a:ext>
                  </a:extLst>
                </a:gridCol>
                <a:gridCol w="3369223">
                  <a:extLst>
                    <a:ext uri="{9D8B030D-6E8A-4147-A177-3AD203B41FA5}">
                      <a16:colId xmlns:a16="http://schemas.microsoft.com/office/drawing/2014/main" val="1262889913"/>
                    </a:ext>
                  </a:extLst>
                </a:gridCol>
              </a:tblGrid>
              <a:tr h="253040">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Purpose &amp; result</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705995">
                <a:tc>
                  <a:txBody>
                    <a:bodyPr/>
                    <a:lstStyle/>
                    <a:p>
                      <a:pPr>
                        <a:lnSpc>
                          <a:spcPct val="115000"/>
                        </a:lnSpc>
                        <a:spcBef>
                          <a:spcPts val="100"/>
                        </a:spcBef>
                        <a:spcAft>
                          <a:spcPts val="100"/>
                        </a:spcAft>
                      </a:pPr>
                      <a:r>
                        <a:rPr lang="en-GB" sz="700" cap="none" spc="0" dirty="0">
                          <a:solidFill>
                            <a:schemeClr val="tx1"/>
                          </a:solidFill>
                          <a:effectLst/>
                        </a:rPr>
                        <a:t>Using eInvoice cross-border</a:t>
                      </a:r>
                      <a:endParaRPr lang="da-DK" sz="700" cap="none" spc="0" dirty="0">
                        <a:solidFill>
                          <a:schemeClr val="tx1"/>
                        </a:solidFill>
                        <a:effectLst/>
                      </a:endParaRPr>
                    </a:p>
                    <a:p>
                      <a:pPr>
                        <a:lnSpc>
                          <a:spcPct val="115000"/>
                        </a:lnSpc>
                        <a:spcBef>
                          <a:spcPts val="100"/>
                        </a:spcBef>
                        <a:spcAft>
                          <a:spcPts val="100"/>
                        </a:spcAft>
                      </a:pPr>
                      <a:r>
                        <a:rPr lang="en-GB" sz="700" cap="none" spc="0" dirty="0">
                          <a:solidFill>
                            <a:schemeClr val="tx1"/>
                          </a:solidFill>
                          <a:effectLst/>
                        </a:rPr>
                        <a:t>User story:</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https://nordicsmartgovernment.org/invoice-user-story</a:t>
                      </a:r>
                      <a:r>
                        <a:rPr lang="en-GB" sz="700" cap="none" spc="0" dirty="0">
                          <a:solidFill>
                            <a:schemeClr val="tx1"/>
                          </a:solidFill>
                          <a:effectLst/>
                        </a:rPr>
                        <a:t> </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eInvoice: Cross border transactions between the Nordic countries. Aim to ensure that all countries should have service providers that can send invoices digitally between Nordic countries so that Nordic SMEs can more easily digitise their processes. Focus on quality in invoice content, especially VAT information.</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Streamline and automate business administration processes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that can send and receive cross border based on the standard format and the Peppol Network. Motivate all SMEs to use systems.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868366">
                <a:tc>
                  <a:txBody>
                    <a:bodyPr/>
                    <a:lstStyle/>
                    <a:p>
                      <a:pPr>
                        <a:lnSpc>
                          <a:spcPct val="115000"/>
                        </a:lnSpc>
                        <a:spcBef>
                          <a:spcPts val="100"/>
                        </a:spcBef>
                        <a:spcAft>
                          <a:spcPts val="100"/>
                        </a:spcAft>
                      </a:pPr>
                      <a:r>
                        <a:rPr lang="en-GB" sz="700" cap="none" spc="0" dirty="0">
                          <a:solidFill>
                            <a:schemeClr val="tx1"/>
                          </a:solidFill>
                          <a:effectLst/>
                        </a:rPr>
                        <a:t>Using eInvoice cross-border</a:t>
                      </a:r>
                      <a:endParaRPr lang="da-DK" sz="700" cap="none" spc="0" dirty="0">
                        <a:solidFill>
                          <a:schemeClr val="tx1"/>
                        </a:solidFill>
                        <a:effectLst/>
                      </a:endParaRPr>
                    </a:p>
                    <a:p>
                      <a:pPr>
                        <a:lnSpc>
                          <a:spcPct val="115000"/>
                        </a:lnSpc>
                        <a:spcBef>
                          <a:spcPts val="100"/>
                        </a:spcBef>
                        <a:spcAft>
                          <a:spcPts val="100"/>
                        </a:spcAft>
                      </a:pPr>
                      <a:r>
                        <a:rPr lang="en-GB" sz="700" cap="none" spc="0" dirty="0">
                          <a:solidFill>
                            <a:schemeClr val="tx1"/>
                          </a:solidFill>
                          <a:effectLst/>
                        </a:rPr>
                        <a:t>User story:</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https://nordicsmartgovernment.org/invoice-user-story</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Cross border transactions between the Nordic countries. A goal wherein all countries should have service providers that can send orders and order responses digitally between Nordic countries so that Nordic SMEs can more easily digitise their processes. Focus on quality in order and order response content, especially VAT information.</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Same as above</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that can send and receive cross border based on the standard format and the Peppol Network. Motivate all SMEs to use systems.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1030738">
                <a:tc>
                  <a:txBody>
                    <a:bodyPr/>
                    <a:lstStyle/>
                    <a:p>
                      <a:pPr>
                        <a:lnSpc>
                          <a:spcPct val="115000"/>
                        </a:lnSpc>
                        <a:spcBef>
                          <a:spcPts val="100"/>
                        </a:spcBef>
                        <a:spcAft>
                          <a:spcPts val="100"/>
                        </a:spcAft>
                      </a:pPr>
                      <a:r>
                        <a:rPr lang="en-GB" sz="700" cap="none" spc="0">
                          <a:solidFill>
                            <a:schemeClr val="tx1"/>
                          </a:solidFill>
                          <a:effectLst/>
                        </a:rPr>
                        <a:t>Using </a:t>
                      </a:r>
                      <a:r>
                        <a:rPr lang="en-GB" sz="700" cap="none" spc="0" err="1">
                          <a:solidFill>
                            <a:schemeClr val="tx1"/>
                          </a:solidFill>
                          <a:effectLst/>
                        </a:rPr>
                        <a:t>eCatalogue</a:t>
                      </a:r>
                      <a:r>
                        <a:rPr lang="en-GB" sz="700" cap="none" spc="0">
                          <a:solidFill>
                            <a:schemeClr val="tx1"/>
                          </a:solidFill>
                          <a:effectLst/>
                        </a:rPr>
                        <a:t> cross-border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https://nordicsmartgovernment.org/catalogue-user-story</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Cross-border transactions between the Nordic countries. A goal wherein all countries should have service providers that can send catalogues digitally between Nordic countries so that Nordic SMEs can more easily digitise their processes and increase their competitiveness through the easier presentation of their goods and services. Focus on quality in catalogue content, especially VAT information and environmental information.</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Same as above</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Increase the number of service providers that can send and receive cross border based on the standard format and the Peppol Network. Motivate all SMEs to use systems.</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1652321">
                <a:tc>
                  <a:txBody>
                    <a:bodyPr/>
                    <a:lstStyle/>
                    <a:p>
                      <a:pPr>
                        <a:lnSpc>
                          <a:spcPct val="115000"/>
                        </a:lnSpc>
                        <a:spcBef>
                          <a:spcPts val="100"/>
                        </a:spcBef>
                        <a:spcAft>
                          <a:spcPts val="100"/>
                        </a:spcAft>
                      </a:pPr>
                      <a:r>
                        <a:rPr lang="en-GB" sz="700" cap="none" spc="0">
                          <a:solidFill>
                            <a:schemeClr val="tx1"/>
                          </a:solidFill>
                          <a:effectLst/>
                        </a:rPr>
                        <a:t>Using e-Receipts cross-border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https://nordicsmartgovernment.org/ereceipt</a:t>
                      </a: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err="1">
                          <a:solidFill>
                            <a:schemeClr val="tx1"/>
                          </a:solidFill>
                          <a:effectLst/>
                        </a:rPr>
                        <a:t>eReceipt</a:t>
                      </a:r>
                      <a:r>
                        <a:rPr lang="en-GB" sz="700" cap="none" spc="0">
                          <a:solidFill>
                            <a:schemeClr val="tx1"/>
                          </a:solidFill>
                          <a:effectLst/>
                        </a:rPr>
                        <a:t> specification:</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5">
                            <a:extLst>
                              <a:ext uri="{A12FA001-AC4F-418D-AE19-62706E023703}">
                                <ahyp:hlinkClr xmlns:ahyp="http://schemas.microsoft.com/office/drawing/2018/hyperlinkcolor" val="tx"/>
                              </a:ext>
                            </a:extLst>
                          </a:hlinkClick>
                        </a:rPr>
                        <a:t>https://nordicsmartgovernment.org/ereceipt-specification</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a:solidFill>
                            <a:schemeClr val="tx1"/>
                          </a:solidFill>
                          <a:effectLst/>
                        </a:rPr>
                        <a:t>The purpose was to prove that buyers can automate travel and cost claim processes  by using </a:t>
                      </a:r>
                      <a:r>
                        <a:rPr lang="en-GB" sz="700" cap="none" spc="0" err="1">
                          <a:solidFill>
                            <a:schemeClr val="tx1"/>
                          </a:solidFill>
                          <a:effectLst/>
                        </a:rPr>
                        <a:t>eReceipt</a:t>
                      </a:r>
                      <a:r>
                        <a:rPr lang="en-GB" sz="700" cap="none" spc="0">
                          <a:solidFill>
                            <a:schemeClr val="tx1"/>
                          </a:solidFill>
                          <a:effectLst/>
                        </a:rPr>
                        <a:t> data.</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a:solidFill>
                            <a:schemeClr val="tx1"/>
                          </a:solidFill>
                          <a:effectLst/>
                        </a:rPr>
                        <a:t>Providing a setup for automating SMEs employees business travel in Nordics.</a:t>
                      </a:r>
                      <a:r>
                        <a:rPr lang="en-GB" sz="700" u="sng" cap="none" spc="0">
                          <a:solidFill>
                            <a:schemeClr val="tx1"/>
                          </a:solidFill>
                          <a:effectLst/>
                        </a:rPr>
                        <a:t> The companies (merchants) having digital solutions for </a:t>
                      </a:r>
                      <a:r>
                        <a:rPr lang="en-GB" sz="700" u="sng" cap="none" spc="0" err="1">
                          <a:solidFill>
                            <a:schemeClr val="tx1"/>
                          </a:solidFill>
                          <a:effectLst/>
                        </a:rPr>
                        <a:t>eReceipt</a:t>
                      </a:r>
                      <a:r>
                        <a:rPr lang="en-GB" sz="700" u="sng" cap="none" spc="0">
                          <a:solidFill>
                            <a:schemeClr val="tx1"/>
                          </a:solidFill>
                          <a:effectLst/>
                        </a:rPr>
                        <a:t> can gain additional benefits from holistic, verified data, like getting more attractive, flexible short term financing options, relevant marketing opportunities etc.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More eReceipts from sellers are needed so that buyers will update their systems.</a:t>
                      </a: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While the NSG&amp;B focus on B2B use cases, B2C (or even C2C) use cases can be taken into consideration moving forward.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err="1">
                          <a:solidFill>
                            <a:schemeClr val="tx1"/>
                          </a:solidFill>
                          <a:effectLst/>
                        </a:rPr>
                        <a:t>eReceipt</a:t>
                      </a:r>
                      <a:r>
                        <a:rPr lang="en-GB" sz="700" u="sng" cap="none" spc="0" dirty="0">
                          <a:solidFill>
                            <a:schemeClr val="tx1"/>
                          </a:solidFill>
                          <a:effectLst/>
                        </a:rPr>
                        <a:t> might also bring additional value in controlling the grey- / shadow economy, estimated to be around 20% of EU GDP on average. Even small impact would be significant as a preventative method, not to mention the potential for forensic auditing etc. functions.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773229">
                <a:tc>
                  <a:txBody>
                    <a:bodyPr/>
                    <a:lstStyle/>
                    <a:p>
                      <a:pPr>
                        <a:lnSpc>
                          <a:spcPct val="115000"/>
                        </a:lnSpc>
                        <a:spcBef>
                          <a:spcPts val="100"/>
                        </a:spcBef>
                        <a:spcAft>
                          <a:spcPts val="100"/>
                        </a:spcAft>
                      </a:pPr>
                      <a:r>
                        <a:rPr lang="en-GB" sz="700"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cap="none" spc="0" dirty="0">
                          <a:solidFill>
                            <a:schemeClr val="tx1"/>
                          </a:solidFill>
                          <a:effectLst/>
                        </a:rPr>
                        <a:t>List of service providers that have the NSG&amp;B cross-border features:</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hlinkClick r:id="rId6">
                            <a:extLst>
                              <a:ext uri="{A12FA001-AC4F-418D-AE19-62706E023703}">
                                <ahyp:hlinkClr xmlns:ahyp="http://schemas.microsoft.com/office/drawing/2018/hyperlinkcolor" val="tx"/>
                              </a:ext>
                            </a:extLst>
                          </a:hlinkClick>
                        </a:rPr>
                        <a:t>https://nordicsmartgovernment.org/sending-e-documents-across-the-nordic-borders</a:t>
                      </a:r>
                      <a:r>
                        <a:rPr lang="en-GB" sz="700" cap="none" spc="0" dirty="0">
                          <a:solidFill>
                            <a:schemeClr val="tx1"/>
                          </a:solidFill>
                          <a:effectLst/>
                        </a:rPr>
                        <a:t> </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List of ERP-system providers and other service providers that have the option of sending eDocuments cross borders.</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Easier for SMEs to find providers  that have cross-border features included.</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on the list.</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bl>
          </a:graphicData>
        </a:graphic>
      </p:graphicFrame>
    </p:spTree>
    <p:extLst>
      <p:ext uri="{BB962C8B-B14F-4D97-AF65-F5344CB8AC3E}">
        <p14:creationId xmlns:p14="http://schemas.microsoft.com/office/powerpoint/2010/main" val="2864699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28</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#7</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6696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600" b="1" i="0" u="none" strike="noStrike" kern="1200" cap="none" spc="0" normalizeH="0" baseline="0" noProof="0" dirty="0">
                <a:ln>
                  <a:noFill/>
                </a:ln>
                <a:solidFill>
                  <a:srgbClr val="F16264"/>
                </a:solidFill>
                <a:effectLst/>
                <a:uLnTx/>
                <a:uFillTx/>
                <a:latin typeface="Calibri"/>
                <a:ea typeface="Calibri"/>
                <a:cs typeface="Calibri"/>
                <a:sym typeface="Calibri"/>
              </a:rPr>
              <a:t>By 2025, </a:t>
            </a:r>
            <a:r>
              <a:rPr kumimoji="0" lang="en-US" sz="3600" b="1" i="0" u="none" strike="noStrike" kern="1200" cap="none" spc="0" normalizeH="0" baseline="0" noProof="0" dirty="0">
                <a:ln>
                  <a:noFill/>
                </a:ln>
                <a:solidFill>
                  <a:schemeClr val="bg1"/>
                </a:solidFill>
                <a:effectLst/>
                <a:uLnTx/>
                <a:uFillTx/>
                <a:latin typeface="Calibri"/>
                <a:ea typeface="Calibri"/>
                <a:cs typeface="Calibri"/>
                <a:sym typeface="Calibri"/>
              </a:rPr>
              <a:t>the Nordic SMEs have saved 500 million EUR by using smart services and real-time data</a:t>
            </a:r>
            <a:endParaRPr kumimoji="0" lang="en-US" sz="3600" b="0" i="0" u="none" strike="noStrike" kern="1200" cap="none" spc="0" normalizeH="0" baseline="0" noProof="0" dirty="0">
              <a:ln>
                <a:noFill/>
              </a:ln>
              <a:solidFill>
                <a:schemeClr val="bg1"/>
              </a:solidFill>
              <a:effectLst/>
              <a:uLnTx/>
              <a:uFillTx/>
              <a:latin typeface="Calibri"/>
              <a:ea typeface="Calibri"/>
              <a:cs typeface="Calibri"/>
              <a:sym typeface="Calibri"/>
            </a:endParaRPr>
          </a:p>
        </p:txBody>
      </p:sp>
      <p:pic>
        <p:nvPicPr>
          <p:cNvPr id="6" name="Elemento grafico 23" descr="Checkmark">
            <a:extLst>
              <a:ext uri="{FF2B5EF4-FFF2-40B4-BE49-F238E27FC236}">
                <a16:creationId xmlns:a16="http://schemas.microsoft.com/office/drawing/2014/main" id="{87A47D07-EA8A-B276-C070-900932C5D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4537" y="1540070"/>
            <a:ext cx="2368610" cy="2368610"/>
          </a:xfrm>
          <a:prstGeom prst="rect">
            <a:avLst/>
          </a:prstGeom>
        </p:spPr>
      </p:pic>
      <p:sp>
        <p:nvSpPr>
          <p:cNvPr id="2" name="Tekstfelt 1">
            <a:extLst>
              <a:ext uri="{FF2B5EF4-FFF2-40B4-BE49-F238E27FC236}">
                <a16:creationId xmlns:a16="http://schemas.microsoft.com/office/drawing/2014/main" id="{B647FD88-8E3A-6450-64FE-72A9F1A7F802}"/>
              </a:ext>
            </a:extLst>
          </p:cNvPr>
          <p:cNvSpPr txBox="1"/>
          <p:nvPr/>
        </p:nvSpPr>
        <p:spPr>
          <a:xfrm>
            <a:off x="747866" y="3908680"/>
            <a:ext cx="6308520" cy="1905650"/>
          </a:xfrm>
          <a:prstGeom prst="rect">
            <a:avLst/>
          </a:prstGeom>
          <a:noFill/>
        </p:spPr>
        <p:txBody>
          <a:bodyPr wrap="square">
            <a:spAutoFit/>
          </a:bodyPr>
          <a:lstStyle/>
          <a:p>
            <a:pPr rtl="0">
              <a:spcBef>
                <a:spcPts val="800"/>
              </a:spcBef>
              <a:spcAft>
                <a:spcPts val="0"/>
              </a:spcAft>
            </a:pPr>
            <a:r>
              <a:rPr lang="en-US" sz="900" b="0" i="0" u="none" strike="noStrike" dirty="0">
                <a:solidFill>
                  <a:schemeClr val="bg1"/>
                </a:solidFill>
                <a:effectLst/>
                <a:latin typeface="Arial" panose="020B0604020202020204" pitchFamily="34" charset="0"/>
              </a:rPr>
              <a:t>This milestone refers to the substantial amount of administrative resources in SMEs that is expected to be saved by </a:t>
            </a:r>
            <a:r>
              <a:rPr lang="en-US" sz="900" b="0" i="0" u="none" strike="noStrike" dirty="0" err="1">
                <a:solidFill>
                  <a:schemeClr val="bg1"/>
                </a:solidFill>
                <a:effectLst/>
                <a:latin typeface="Arial" panose="020B0604020202020204" pitchFamily="34" charset="0"/>
              </a:rPr>
              <a:t>digitising</a:t>
            </a:r>
            <a:r>
              <a:rPr lang="en-US" sz="900" b="0" i="0" u="none" strike="noStrike" dirty="0">
                <a:solidFill>
                  <a:schemeClr val="bg1"/>
                </a:solidFill>
                <a:effectLst/>
                <a:latin typeface="Arial" panose="020B0604020202020204" pitchFamily="34" charset="0"/>
              </a:rPr>
              <a:t> business processes using so-called smart services and real time data. Smart services are defined as </a:t>
            </a:r>
            <a:r>
              <a:rPr lang="en-US" sz="900" b="0" i="1" u="none" strike="noStrike" dirty="0">
                <a:solidFill>
                  <a:schemeClr val="bg1"/>
                </a:solidFill>
                <a:effectLst/>
                <a:latin typeface="Arial" panose="020B0604020202020204" pitchFamily="34" charset="0"/>
              </a:rPr>
              <a:t>digital and automated processes in the company</a:t>
            </a:r>
            <a:r>
              <a:rPr lang="en-US" sz="900" b="0" i="0" u="none" strike="noStrike" dirty="0">
                <a:solidFill>
                  <a:schemeClr val="bg1"/>
                </a:solidFill>
                <a:effectLst/>
                <a:latin typeface="Arial" panose="020B0604020202020204" pitchFamily="34" charset="0"/>
              </a:rPr>
              <a:t> and real-time data (RTD) is defined as information that is delivered immediately after collection. Smart services and real time data can automate manual processes regarding bookkeeping, sales, marketing and the following automatic and instantly available overview and analysis possibilities it can provide for companies.  Smart services and real time data are thus broad concepts that can be applied to most business processes, and all of the NSG&amp;B deliverables, shown  in the previous slides, are directly or indirectly contributing to the use of smart services and real time data.</a:t>
            </a:r>
            <a:endParaRPr lang="en-US" sz="900" b="0" dirty="0">
              <a:solidFill>
                <a:schemeClr val="bg1"/>
              </a:solidFill>
              <a:effectLst/>
            </a:endParaRPr>
          </a:p>
          <a:p>
            <a:endParaRPr lang="en-US" sz="900" dirty="0">
              <a:solidFill>
                <a:schemeClr val="bg1"/>
              </a:solidFill>
            </a:endParaRPr>
          </a:p>
          <a:p>
            <a:pPr>
              <a:lnSpc>
                <a:spcPct val="115000"/>
              </a:lnSpc>
              <a:spcBef>
                <a:spcPts val="800"/>
              </a:spcBef>
              <a:spcAft>
                <a:spcPts val="1200"/>
              </a:spcAft>
            </a:pPr>
            <a:r>
              <a:rPr lang="en-GB" sz="900" dirty="0">
                <a:solidFill>
                  <a:schemeClr val="bg1"/>
                </a:solidFill>
                <a:effectLst/>
                <a:latin typeface="Arial" panose="020B0604020202020204" pitchFamily="34" charset="0"/>
                <a:ea typeface="Arial" panose="020B0604020202020204" pitchFamily="34" charset="0"/>
              </a:rPr>
              <a:t>This milestone points to 2025, thus we can only point to estimations at this point in 2024. National initiatives in the field is listed in the next slide, and if these estimations wil</a:t>
            </a:r>
            <a:r>
              <a:rPr lang="en-GB" sz="900" dirty="0">
                <a:solidFill>
                  <a:schemeClr val="bg1"/>
                </a:solidFill>
                <a:latin typeface="Arial" panose="020B0604020202020204" pitchFamily="34" charset="0"/>
                <a:ea typeface="Arial" panose="020B0604020202020204" pitchFamily="34" charset="0"/>
              </a:rPr>
              <a:t>l show to materialize in the coming years</a:t>
            </a:r>
            <a:r>
              <a:rPr lang="en-GB" sz="900" dirty="0">
                <a:solidFill>
                  <a:schemeClr val="bg1"/>
                </a:solidFill>
                <a:effectLst/>
                <a:latin typeface="Arial" panose="020B0604020202020204" pitchFamily="34" charset="0"/>
                <a:ea typeface="Arial" panose="020B0604020202020204" pitchFamily="34" charset="0"/>
              </a:rPr>
              <a:t>, this milestone can be considered met. </a:t>
            </a:r>
          </a:p>
        </p:txBody>
      </p:sp>
    </p:spTree>
    <p:extLst>
      <p:ext uri="{BB962C8B-B14F-4D97-AF65-F5344CB8AC3E}">
        <p14:creationId xmlns:p14="http://schemas.microsoft.com/office/powerpoint/2010/main" val="1539609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29</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326018"/>
            <a:ext cx="6247044" cy="630942"/>
          </a:xfrm>
        </p:spPr>
        <p:txBody>
          <a:bodyPr>
            <a:normAutofit/>
          </a:bodyPr>
          <a:lstStyle/>
          <a:p>
            <a:r>
              <a:rPr lang="da-DK" sz="3500" dirty="0">
                <a:solidFill>
                  <a:schemeClr val="bg1"/>
                </a:solidFill>
              </a:rPr>
              <a:t>ROADMAP MILESTONE #7</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956960"/>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National initiatives</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11" name="Tabel 10">
            <a:extLst>
              <a:ext uri="{FF2B5EF4-FFF2-40B4-BE49-F238E27FC236}">
                <a16:creationId xmlns:a16="http://schemas.microsoft.com/office/drawing/2014/main" id="{FD512098-CEDC-532C-ED0A-36A9A27D6593}"/>
              </a:ext>
            </a:extLst>
          </p:cNvPr>
          <p:cNvGraphicFramePr>
            <a:graphicFrameLocks noGrp="1"/>
          </p:cNvGraphicFramePr>
          <p:nvPr>
            <p:extLst>
              <p:ext uri="{D42A27DB-BD31-4B8C-83A1-F6EECF244321}">
                <p14:modId xmlns:p14="http://schemas.microsoft.com/office/powerpoint/2010/main" val="608782044"/>
              </p:ext>
            </p:extLst>
          </p:nvPr>
        </p:nvGraphicFramePr>
        <p:xfrm>
          <a:off x="821094" y="1687253"/>
          <a:ext cx="11038113" cy="3048000"/>
        </p:xfrm>
        <a:graphic>
          <a:graphicData uri="http://schemas.openxmlformats.org/drawingml/2006/table">
            <a:tbl>
              <a:tblPr/>
              <a:tblGrid>
                <a:gridCol w="1294706">
                  <a:extLst>
                    <a:ext uri="{9D8B030D-6E8A-4147-A177-3AD203B41FA5}">
                      <a16:colId xmlns:a16="http://schemas.microsoft.com/office/drawing/2014/main" val="3385225403"/>
                    </a:ext>
                  </a:extLst>
                </a:gridCol>
                <a:gridCol w="9743407">
                  <a:extLst>
                    <a:ext uri="{9D8B030D-6E8A-4147-A177-3AD203B41FA5}">
                      <a16:colId xmlns:a16="http://schemas.microsoft.com/office/drawing/2014/main" val="2039961156"/>
                    </a:ext>
                  </a:extLst>
                </a:gridCol>
              </a:tblGrid>
              <a:tr h="457024">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Denmark</a:t>
                      </a:r>
                      <a:endParaRPr lang="da-DK">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According to a KPMG Business Case for a proposed new bookkeeping law, it is estimated that </a:t>
                      </a:r>
                      <a:r>
                        <a:rPr lang="en-US" sz="1000" b="1" i="0" u="none" strike="noStrike" dirty="0">
                          <a:solidFill>
                            <a:srgbClr val="000000"/>
                          </a:solidFill>
                          <a:effectLst/>
                          <a:latin typeface="Arial" panose="020B0604020202020204" pitchFamily="34" charset="0"/>
                        </a:rPr>
                        <a:t>SMEs with a digital bookkeeping system will save around 386 million EUR annually, starting with the year 2025</a:t>
                      </a:r>
                      <a:r>
                        <a:rPr lang="en-US" sz="1000" b="0" i="0" u="none" strike="noStrike" dirty="0">
                          <a:solidFill>
                            <a:srgbClr val="000000"/>
                          </a:solidFill>
                          <a:effectLst/>
                          <a:latin typeface="Arial" panose="020B0604020202020204" pitchFamily="34" charset="0"/>
                        </a:rPr>
                        <a:t>. These savings will be achieved through digital bookkeeping. It is currently being considered how to develop further support for B2B e-invoicing in Denmark. In 2026, the overall results of the Danish bookkeeping law can be expected.</a:t>
                      </a:r>
                      <a:endParaRPr lang="en-US"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1910599"/>
                  </a:ext>
                </a:extLst>
              </a:tr>
              <a:tr h="490027">
                <a:tc>
                  <a:txBody>
                    <a:bodyPr/>
                    <a:lstStyle/>
                    <a:p>
                      <a:pPr rtl="0" fontAlgn="t">
                        <a:spcBef>
                          <a:spcPts val="1200"/>
                        </a:spcBef>
                        <a:spcAft>
                          <a:spcPts val="1200"/>
                        </a:spcAft>
                      </a:pPr>
                      <a:r>
                        <a:rPr lang="da-DK" sz="1000" b="1" i="0" u="none" strike="noStrike" dirty="0">
                          <a:solidFill>
                            <a:srgbClr val="000000"/>
                          </a:solidFill>
                          <a:effectLst/>
                          <a:latin typeface="Arial" panose="020B0604020202020204" pitchFamily="34" charset="0"/>
                        </a:rPr>
                        <a:t>Finland</a:t>
                      </a:r>
                      <a:endParaRPr lang="da-DK"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GB" sz="1000" dirty="0">
                          <a:solidFill>
                            <a:srgbClr val="000000"/>
                          </a:solidFill>
                          <a:effectLst/>
                          <a:latin typeface="Arial" panose="020B0604020202020204" pitchFamily="34" charset="0"/>
                          <a:ea typeface="Arial" panose="020B0604020202020204" pitchFamily="34" charset="0"/>
                        </a:rPr>
                        <a:t>In Finland, the estimated </a:t>
                      </a:r>
                      <a:r>
                        <a:rPr lang="en-GB" sz="1000" b="1" dirty="0">
                          <a:solidFill>
                            <a:srgbClr val="000000"/>
                          </a:solidFill>
                          <a:effectLst/>
                          <a:latin typeface="Arial" panose="020B0604020202020204" pitchFamily="34" charset="0"/>
                          <a:ea typeface="Arial" panose="020B0604020202020204" pitchFamily="34" charset="0"/>
                        </a:rPr>
                        <a:t>benefits of a fully up and running real time economy ecosystem are approximately 6 billion euros annually </a:t>
                      </a:r>
                      <a:r>
                        <a:rPr lang="en-GB" sz="1000" dirty="0">
                          <a:solidFill>
                            <a:srgbClr val="000000"/>
                          </a:solidFill>
                          <a:effectLst/>
                          <a:latin typeface="Arial" panose="020B0604020202020204" pitchFamily="34" charset="0"/>
                          <a:ea typeface="Arial" panose="020B0604020202020204" pitchFamily="34" charset="0"/>
                        </a:rPr>
                        <a:t>(roughly 0.5% of the GDP). Estimation is based on external studies commissioned by the RTE program, </a:t>
                      </a:r>
                      <a:r>
                        <a:rPr lang="en-GB" sz="1000"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interviews with public and private actors and experiments implemented in the RTE program. </a:t>
                      </a:r>
                      <a:r>
                        <a:rPr lang="en-US" sz="1000" b="0" i="0" u="none" strike="noStrike" dirty="0">
                          <a:solidFill>
                            <a:srgbClr val="000000"/>
                          </a:solidFill>
                          <a:effectLst/>
                          <a:latin typeface="Arial" panose="020B0604020202020204" pitchFamily="34" charset="0"/>
                          <a:cs typeface="Arial" panose="020B0604020202020204" pitchFamily="34" charset="0"/>
                        </a:rPr>
                        <a:t>Cost and benefit analysis can be found in Finnish Real Time Economy program website.*</a:t>
                      </a:r>
                      <a:endParaRPr lang="en-US" dirty="0">
                        <a:effectLst/>
                        <a:latin typeface="Arial" panose="020B0604020202020204" pitchFamily="34" charset="0"/>
                        <a:cs typeface="Arial" panose="020B0604020202020204" pitchFamily="34" charset="0"/>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53842306"/>
                  </a:ext>
                </a:extLst>
              </a:tr>
              <a:tr h="457024">
                <a:tc>
                  <a:txBody>
                    <a:bodyPr/>
                    <a:lstStyle/>
                    <a:p>
                      <a:pPr rtl="0" fontAlgn="t">
                        <a:spcBef>
                          <a:spcPts val="0"/>
                        </a:spcBef>
                        <a:spcAft>
                          <a:spcPts val="0"/>
                        </a:spcAft>
                      </a:pPr>
                      <a:r>
                        <a:rPr lang="da-DK" sz="1000" b="1" i="0" u="none" strike="noStrike">
                          <a:solidFill>
                            <a:srgbClr val="000000"/>
                          </a:solidFill>
                          <a:effectLst/>
                          <a:latin typeface="Arial" panose="020B0604020202020204" pitchFamily="34" charset="0"/>
                        </a:rPr>
                        <a:t>Iceland</a:t>
                      </a:r>
                      <a:endParaRPr lang="da-DK">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cs typeface="Arial" panose="020B0604020202020204" pitchFamily="34" charset="0"/>
                        </a:rPr>
                        <a:t>eInvoices sent to the government are alone estimated to be saving 10 million EUR per year, which exceeds the Icelandic share of the milestone.</a:t>
                      </a:r>
                      <a:r>
                        <a:rPr lang="en-US" sz="1000" b="0" i="0" u="none" strike="noStrike" dirty="0">
                          <a:solidFill>
                            <a:schemeClr val="tx1"/>
                          </a:solidFill>
                          <a:effectLst/>
                          <a:latin typeface="Arial" panose="020B0604020202020204" pitchFamily="34" charset="0"/>
                          <a:cs typeface="Arial" panose="020B0604020202020204" pitchFamily="34" charset="0"/>
                        </a:rPr>
                        <a:t> </a:t>
                      </a:r>
                      <a:r>
                        <a:rPr lang="en-US" sz="1000" b="0" i="0" u="none" strike="noStrike" dirty="0">
                          <a:solidFill>
                            <a:srgbClr val="000000"/>
                          </a:solidFill>
                          <a:effectLst/>
                          <a:latin typeface="Arial" panose="020B0604020202020204" pitchFamily="34" charset="0"/>
                          <a:cs typeface="Arial" panose="020B0604020202020204" pitchFamily="34" charset="0"/>
                        </a:rPr>
                        <a:t>According to a survey in 2023, where companies were asked to estimate how many EUR they will have saved in 2025 by using smart services and real time data, 15% of respondents estimated the savings to be more than 10.000 EUR (</a:t>
                      </a:r>
                      <a:r>
                        <a:rPr lang="en-US" sz="1000" b="0" i="0" u="none" strike="noStrike" dirty="0" err="1">
                          <a:solidFill>
                            <a:srgbClr val="000000"/>
                          </a:solidFill>
                          <a:effectLst/>
                          <a:latin typeface="Arial" panose="020B0604020202020204" pitchFamily="34" charset="0"/>
                          <a:cs typeface="Arial" panose="020B0604020202020204" pitchFamily="34" charset="0"/>
                        </a:rPr>
                        <a:t>Maskína</a:t>
                      </a:r>
                      <a:r>
                        <a:rPr lang="en-US" sz="1000" b="0" i="0" u="none" strike="noStrike" dirty="0">
                          <a:solidFill>
                            <a:srgbClr val="000000"/>
                          </a:solidFill>
                          <a:effectLst/>
                          <a:latin typeface="Arial" panose="020B0604020202020204" pitchFamily="34" charset="0"/>
                          <a:cs typeface="Arial" panose="020B0604020202020204" pitchFamily="34" charset="0"/>
                        </a:rPr>
                        <a:t> survey, October 2023).</a:t>
                      </a:r>
                      <a:endParaRPr lang="en-US" sz="1000" dirty="0">
                        <a:effectLst/>
                        <a:latin typeface="Arial" panose="020B0604020202020204" pitchFamily="34" charset="0"/>
                        <a:cs typeface="Arial" panose="020B0604020202020204" pitchFamily="34" charset="0"/>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2016952"/>
                  </a:ext>
                </a:extLst>
              </a:tr>
              <a:tr h="328975">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Norway</a:t>
                      </a:r>
                      <a:endParaRPr lang="da-DK">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Digital reporting of financial statements and tax declarations is mandatory. Open APIs for accessing business register information are available and widely used. APIs for submitting business registrations and amendments are also available. While the exact amount of savings that Nordic SMEs will achieve by using smart services and real-time data by 2025 is difficult to determine, the benefits of digitalization extend beyond financial savings and include easier access to credit, new services, and business opportunities.</a:t>
                      </a:r>
                      <a:endParaRPr lang="en-US"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4189837"/>
                  </a:ext>
                </a:extLst>
              </a:tr>
              <a:tr h="328975">
                <a:tc>
                  <a:txBody>
                    <a:bodyPr/>
                    <a:lstStyle/>
                    <a:p>
                      <a:pPr rtl="0" fontAlgn="t">
                        <a:spcBef>
                          <a:spcPts val="1200"/>
                        </a:spcBef>
                        <a:spcAft>
                          <a:spcPts val="1200"/>
                        </a:spcAft>
                      </a:pPr>
                      <a:r>
                        <a:rPr lang="da-DK" sz="1000" b="1" i="0" u="none" strike="noStrike">
                          <a:solidFill>
                            <a:srgbClr val="000000"/>
                          </a:solidFill>
                          <a:effectLst/>
                          <a:latin typeface="Arial" panose="020B0604020202020204" pitchFamily="34" charset="0"/>
                        </a:rPr>
                        <a:t>Sweden</a:t>
                      </a:r>
                      <a:endParaRPr lang="da-DK">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rgbClr val="000000"/>
                          </a:solidFill>
                          <a:effectLst/>
                          <a:latin typeface="Arial" panose="020B0604020202020204" pitchFamily="34" charset="0"/>
                        </a:rPr>
                        <a:t>Sweden has made significant progress towards achieving the goal of Nordic SMEs saving 500 million EUR by using smart services and real-time data by 2025. Simplified Reporting has been achieved through the Swedish SBR project, and services through API releases and Verksamt.se are available 24/7/365, reducing the need for manual services during office hours. A Road Map has been developed to further advance simplified reporting until 2027, focusing on </a:t>
                      </a:r>
                      <a:r>
                        <a:rPr lang="en-US" sz="1000" b="0" i="0" u="none" strike="noStrike" dirty="0" err="1">
                          <a:solidFill>
                            <a:srgbClr val="000000"/>
                          </a:solidFill>
                          <a:effectLst/>
                          <a:latin typeface="Arial" panose="020B0604020202020204" pitchFamily="34" charset="0"/>
                        </a:rPr>
                        <a:t>harmonised</a:t>
                      </a:r>
                      <a:r>
                        <a:rPr lang="en-US" sz="1000" b="0" i="0" u="none" strike="noStrike" dirty="0">
                          <a:solidFill>
                            <a:srgbClr val="000000"/>
                          </a:solidFill>
                          <a:effectLst/>
                          <a:latin typeface="Arial" panose="020B0604020202020204" pitchFamily="34" charset="0"/>
                        </a:rPr>
                        <a:t> services and compliance by design.</a:t>
                      </a:r>
                      <a:endParaRPr lang="en-US"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54059436"/>
                  </a:ext>
                </a:extLst>
              </a:tr>
            </a:tbl>
          </a:graphicData>
        </a:graphic>
      </p:graphicFrame>
      <p:sp>
        <p:nvSpPr>
          <p:cNvPr id="2" name="Tekstfelt 1">
            <a:extLst>
              <a:ext uri="{FF2B5EF4-FFF2-40B4-BE49-F238E27FC236}">
                <a16:creationId xmlns:a16="http://schemas.microsoft.com/office/drawing/2014/main" id="{39EF89BB-B466-56C6-61F4-DAE5980BA9FC}"/>
              </a:ext>
            </a:extLst>
          </p:cNvPr>
          <p:cNvSpPr txBox="1"/>
          <p:nvPr/>
        </p:nvSpPr>
        <p:spPr>
          <a:xfrm>
            <a:off x="747866" y="5049150"/>
            <a:ext cx="6308520" cy="788164"/>
          </a:xfrm>
          <a:prstGeom prst="rect">
            <a:avLst/>
          </a:prstGeom>
          <a:noFill/>
        </p:spPr>
        <p:txBody>
          <a:bodyPr wrap="square">
            <a:spAutoFit/>
          </a:bodyPr>
          <a:lstStyle/>
          <a:p>
            <a:pPr>
              <a:lnSpc>
                <a:spcPct val="115000"/>
              </a:lnSpc>
            </a:pPr>
            <a:r>
              <a:rPr lang="da-DK" sz="800" dirty="0" err="1">
                <a:solidFill>
                  <a:schemeClr val="bg1"/>
                </a:solidFill>
                <a:latin typeface="Arial" panose="020B0604020202020204" pitchFamily="34" charset="0"/>
                <a:ea typeface="Arial" panose="020B0604020202020204" pitchFamily="34" charset="0"/>
              </a:rPr>
              <a:t>Sources</a:t>
            </a:r>
            <a:r>
              <a:rPr lang="da-DK" sz="800" dirty="0">
                <a:solidFill>
                  <a:schemeClr val="bg1"/>
                </a:solidFill>
                <a:latin typeface="Arial" panose="020B0604020202020204" pitchFamily="34" charset="0"/>
                <a:ea typeface="Arial" panose="020B0604020202020204" pitchFamily="34" charset="0"/>
              </a:rPr>
              <a:t>:</a:t>
            </a:r>
          </a:p>
          <a:p>
            <a:pPr>
              <a:lnSpc>
                <a:spcPct val="115000"/>
              </a:lnSpc>
            </a:pPr>
            <a:r>
              <a:rPr lang="en-US" sz="800" i="0" u="none" strike="noStrike" dirty="0">
                <a:solidFill>
                  <a:schemeClr val="bg1"/>
                </a:solidFill>
                <a:effectLst/>
                <a:latin typeface="Arial" panose="020B0604020202020204" pitchFamily="34" charset="0"/>
              </a:rPr>
              <a:t>*Finland Real Time Economy Project (RTE), 2023, </a:t>
            </a:r>
            <a:r>
              <a:rPr lang="en-US" sz="800" b="0" i="0" u="none" strike="noStrike" dirty="0">
                <a:solidFill>
                  <a:schemeClr val="bg1"/>
                </a:solidFill>
                <a:effectLst/>
                <a:latin typeface="Arial" panose="020B0604020202020204" pitchFamily="34" charset="0"/>
                <a:cs typeface="Arial" panose="020B0604020202020204" pitchFamily="34" charset="0"/>
              </a:rPr>
              <a:t>“Procurement messages speed up the automation of business processes and make them more efficient”, </a:t>
            </a:r>
            <a:r>
              <a:rPr lang="en-US" sz="800" b="0" i="0" u="none" strike="noStrike"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https://www.yrityksendigitalous.fi/en/procurement-messages/#procurement-message-cost-and-impact-report</a:t>
            </a:r>
            <a:r>
              <a:rPr lang="en-US" sz="800" b="0" i="0" u="none" strike="noStrike" dirty="0">
                <a:solidFill>
                  <a:schemeClr val="bg1"/>
                </a:solidFill>
                <a:effectLst/>
                <a:latin typeface="Arial" panose="020B0604020202020204" pitchFamily="34" charset="0"/>
                <a:cs typeface="Arial" panose="020B0604020202020204" pitchFamily="34" charset="0"/>
              </a:rPr>
              <a:t>, and </a:t>
            </a:r>
            <a:r>
              <a:rPr lang="en-US" sz="800" i="0" u="none" strike="noStrike" dirty="0">
                <a:solidFill>
                  <a:schemeClr val="bg1"/>
                </a:solidFill>
                <a:effectLst/>
                <a:latin typeface="Arial" panose="020B0604020202020204" pitchFamily="34" charset="0"/>
              </a:rPr>
              <a:t>Finland Real Time Economy Project (RTE), 2023, </a:t>
            </a:r>
            <a:r>
              <a:rPr lang="en-US" sz="800" b="0" i="1" u="none" strike="noStrike" dirty="0">
                <a:solidFill>
                  <a:schemeClr val="bg1"/>
                </a:solidFill>
                <a:effectLst/>
                <a:latin typeface="Arial" panose="020B0604020202020204" pitchFamily="34" charset="0"/>
                <a:cs typeface="Arial" panose="020B0604020202020204" pitchFamily="34" charset="0"/>
              </a:rPr>
              <a:t>“eReceipts make financial administration easier”</a:t>
            </a:r>
            <a:r>
              <a:rPr lang="en-US" sz="800" b="0" i="0" u="none" strike="noStrike" dirty="0">
                <a:solidFill>
                  <a:schemeClr val="bg1"/>
                </a:solidFill>
                <a:effectLst/>
                <a:latin typeface="Arial" panose="020B0604020202020204" pitchFamily="34" charset="0"/>
                <a:cs typeface="Arial" panose="020B0604020202020204" pitchFamily="34" charset="0"/>
              </a:rPr>
              <a:t>, </a:t>
            </a:r>
            <a:r>
              <a:rPr lang="en-US" sz="800" b="0" i="0" u="none" strike="noStrike"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https://www.yrityksendigitalous.fi/en/ereceipts-make-financial-administration-easier/#ereceipt-cost-and-impact-report</a:t>
            </a:r>
            <a:r>
              <a:rPr lang="en-US" sz="800" b="0" i="0" u="none" strike="noStrike" dirty="0">
                <a:solidFill>
                  <a:schemeClr val="bg1"/>
                </a:solidFill>
                <a:effectLst/>
                <a:latin typeface="Arial" panose="020B0604020202020204" pitchFamily="34" charset="0"/>
                <a:cs typeface="Arial" panose="020B0604020202020204" pitchFamily="34" charset="0"/>
              </a:rPr>
              <a:t>). </a:t>
            </a:r>
            <a:endParaRPr lang="da-DK" sz="600"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8564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#1</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50181" cy="17081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By 2021,</a:t>
            </a:r>
            <a:r>
              <a:rPr kumimoji="0" lang="en-US" sz="35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rPr>
              <a:t>a public-private advisory board has been established to support the implementation of the NSG roadmap</a:t>
            </a:r>
          </a:p>
        </p:txBody>
      </p:sp>
      <p:pic>
        <p:nvPicPr>
          <p:cNvPr id="6" name="Elemento grafico 23" descr="Checkmark">
            <a:extLst>
              <a:ext uri="{FF2B5EF4-FFF2-40B4-BE49-F238E27FC236}">
                <a16:creationId xmlns:a16="http://schemas.microsoft.com/office/drawing/2014/main" id="{87A47D07-EA8A-B276-C070-900932C5D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4537" y="1540070"/>
            <a:ext cx="2368610" cy="2368610"/>
          </a:xfrm>
          <a:prstGeom prst="rect">
            <a:avLst/>
          </a:prstGeom>
        </p:spPr>
      </p:pic>
      <p:sp>
        <p:nvSpPr>
          <p:cNvPr id="7" name="Tekstfelt 6">
            <a:extLst>
              <a:ext uri="{FF2B5EF4-FFF2-40B4-BE49-F238E27FC236}">
                <a16:creationId xmlns:a16="http://schemas.microsoft.com/office/drawing/2014/main" id="{914BF326-708F-C494-79E4-695F83E23C22}"/>
              </a:ext>
            </a:extLst>
          </p:cNvPr>
          <p:cNvSpPr txBox="1"/>
          <p:nvPr/>
        </p:nvSpPr>
        <p:spPr>
          <a:xfrm>
            <a:off x="806589" y="3882627"/>
            <a:ext cx="6308520" cy="1339469"/>
          </a:xfrm>
          <a:prstGeom prst="rect">
            <a:avLst/>
          </a:prstGeom>
          <a:noFill/>
        </p:spPr>
        <p:txBody>
          <a:bodyPr wrap="square">
            <a:spAutoFit/>
          </a:bodyPr>
          <a:lstStyle/>
          <a:p>
            <a:pPr>
              <a:lnSpc>
                <a:spcPct val="115000"/>
              </a:lnSpc>
            </a:pPr>
            <a:r>
              <a:rPr lang="en-GB" sz="1800" dirty="0">
                <a:solidFill>
                  <a:schemeClr val="bg1"/>
                </a:solidFill>
                <a:effectLst/>
                <a:latin typeface="Arial" panose="020B0604020202020204" pitchFamily="34" charset="0"/>
                <a:ea typeface="Arial" panose="020B0604020202020204" pitchFamily="34" charset="0"/>
              </a:rPr>
              <a:t>The NSG&amp;B Nordic Advisory Board was set up in 2021, national advisory boards have been set up in the field, and there has been direct involvement of stakeholders in the NSG&amp;B working groups. </a:t>
            </a:r>
            <a:endParaRPr lang="en-US" sz="800"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94895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30</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52"/>
            <a:ext cx="6247044" cy="1010138"/>
          </a:xfrm>
        </p:spPr>
        <p:txBody>
          <a:bodyPr>
            <a:normAutofit/>
          </a:bodyPr>
          <a:lstStyle/>
          <a:p>
            <a:r>
              <a:rPr lang="da-DK" sz="3500" dirty="0">
                <a:solidFill>
                  <a:schemeClr val="bg1"/>
                </a:solidFill>
              </a:rPr>
              <a:t>ROADMAP MILESTONE #7</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167294"/>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National initiatives in more detail</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036738"/>
            <a:ext cx="6308520" cy="3501280"/>
          </a:xfrm>
          <a:prstGeom prst="rect">
            <a:avLst/>
          </a:prstGeom>
          <a:noFill/>
        </p:spPr>
        <p:txBody>
          <a:bodyPr wrap="square">
            <a:spAutoFit/>
          </a:bodyPr>
          <a:lstStyle/>
          <a:p>
            <a:pPr>
              <a:lnSpc>
                <a:spcPct val="115000"/>
              </a:lnSpc>
              <a:spcBef>
                <a:spcPts val="800"/>
              </a:spcBef>
              <a:spcAft>
                <a:spcPts val="1200"/>
              </a:spcAft>
            </a:pPr>
            <a:r>
              <a:rPr lang="en-GB" sz="1000" dirty="0">
                <a:solidFill>
                  <a:schemeClr val="bg1"/>
                </a:solidFill>
                <a:latin typeface="Arial" panose="020B0604020202020204" pitchFamily="34" charset="0"/>
                <a:ea typeface="Arial" panose="020B0604020202020204" pitchFamily="34" charset="0"/>
              </a:rPr>
              <a:t>A</a:t>
            </a:r>
            <a:r>
              <a:rPr lang="en-GB" sz="1000" dirty="0">
                <a:solidFill>
                  <a:schemeClr val="bg1"/>
                </a:solidFill>
                <a:effectLst/>
                <a:latin typeface="Arial" panose="020B0604020202020204" pitchFamily="34" charset="0"/>
                <a:ea typeface="Arial" panose="020B0604020202020204" pitchFamily="34" charset="0"/>
              </a:rPr>
              <a:t>ccording to a study referred to be the OECD, decreasing administrative work in SMEs increases business activity by 4%*.</a:t>
            </a:r>
          </a:p>
          <a:p>
            <a:pPr>
              <a:lnSpc>
                <a:spcPct val="115000"/>
              </a:lnSpc>
              <a:spcBef>
                <a:spcPts val="800"/>
              </a:spcBef>
              <a:spcAft>
                <a:spcPts val="1200"/>
              </a:spcAft>
            </a:pPr>
            <a:r>
              <a:rPr lang="en-GB" sz="1000" dirty="0">
                <a:solidFill>
                  <a:schemeClr val="bg1"/>
                </a:solidFill>
                <a:effectLst/>
                <a:latin typeface="Arial" panose="020B0604020202020204" pitchFamily="34" charset="0"/>
                <a:ea typeface="Arial" panose="020B0604020202020204" pitchFamily="34" charset="0"/>
              </a:rPr>
              <a:t>In Finland, the estimated benefits of a fully up and running real time economy ecosystem are approximately 6 billion euros annually (roughly 0.5% of the GDP). Estimation is based on external studies commissioned by the RTE program, interviews with public and private actors and experiments implemented in the RTE program**. </a:t>
            </a:r>
          </a:p>
          <a:p>
            <a:pPr>
              <a:lnSpc>
                <a:spcPct val="115000"/>
              </a:lnSpc>
              <a:spcBef>
                <a:spcPts val="800"/>
              </a:spcBef>
              <a:spcAft>
                <a:spcPts val="1200"/>
              </a:spcAft>
            </a:pPr>
            <a:r>
              <a:rPr lang="en-GB" sz="1000" dirty="0">
                <a:solidFill>
                  <a:schemeClr val="bg1"/>
                </a:solidFill>
                <a:effectLst/>
                <a:latin typeface="Arial" panose="020B0604020202020204" pitchFamily="34" charset="0"/>
                <a:ea typeface="Arial" panose="020B0604020202020204" pitchFamily="34" charset="0"/>
              </a:rPr>
              <a:t>In Denmark, the cost-savings of digital bookkeeping and annual reporting is estimated to approximately 400 million euros annually. </a:t>
            </a:r>
            <a:r>
              <a:rPr lang="en-GB" sz="1000" dirty="0">
                <a:solidFill>
                  <a:schemeClr val="bg1"/>
                </a:solidFill>
                <a:latin typeface="Arial" panose="020B0604020202020204" pitchFamily="34" charset="0"/>
                <a:ea typeface="Arial" panose="020B0604020202020204" pitchFamily="34" charset="0"/>
              </a:rPr>
              <a:t>In 2026, there will be a fuller picture of actual savings coming from the Danish Bookkeeping Act, that can be used to quantify this 2025 milestone.</a:t>
            </a:r>
          </a:p>
          <a:p>
            <a:pPr>
              <a:lnSpc>
                <a:spcPct val="115000"/>
              </a:lnSpc>
              <a:spcBef>
                <a:spcPts val="800"/>
              </a:spcBef>
              <a:spcAft>
                <a:spcPts val="1200"/>
              </a:spcAft>
            </a:pPr>
            <a:r>
              <a:rPr lang="en-GB" sz="1000" dirty="0">
                <a:solidFill>
                  <a:schemeClr val="bg1"/>
                </a:solidFill>
                <a:effectLst/>
                <a:latin typeface="Arial" panose="020B0604020202020204" pitchFamily="34" charset="0"/>
                <a:ea typeface="Arial" panose="020B0604020202020204" pitchFamily="34" charset="0"/>
              </a:rPr>
              <a:t>Based on the estimation from 2022 alone, however, that Danish SMEs are to save close to EUR 400 million annually by 2025, it can be expected that the rest of the Nordic region will have savings for well more than EUR 100 million in 2025, thus reaching this milestone of EUR 500 million in annual savings in the Nordic region in 2025. The savings potential could thus be expected to be more than EUR 500 million annually, but these are estimates for 2025, and it remains to be documented in full-scale on a national and Nordic level what the actual savings amount to.</a:t>
            </a:r>
            <a:endParaRPr lang="da-DK" sz="1000" dirty="0">
              <a:solidFill>
                <a:schemeClr val="bg1"/>
              </a:solidFill>
              <a:effectLst/>
              <a:latin typeface="Arial" panose="020B0604020202020204" pitchFamily="34" charset="0"/>
              <a:ea typeface="Arial" panose="020B0604020202020204" pitchFamily="34" charset="0"/>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036738"/>
            <a:ext cx="4925736" cy="3016210"/>
          </a:xfrm>
          <a:prstGeom prst="rect">
            <a:avLst/>
          </a:prstGeom>
          <a:noFill/>
        </p:spPr>
        <p:txBody>
          <a:bodyPr wrap="square">
            <a:spAutoFit/>
          </a:bodyPr>
          <a:lstStyle/>
          <a:p>
            <a:pPr marL="285750" indent="-285750" fontAlgn="t">
              <a:buFont typeface="Arial" panose="020B0604020202020204" pitchFamily="34" charset="0"/>
              <a:buChar char="•"/>
            </a:pPr>
            <a:r>
              <a:rPr lang="en-GB" sz="1600" dirty="0">
                <a:solidFill>
                  <a:schemeClr val="bg1"/>
                </a:solidFill>
                <a:effectLst/>
                <a:latin typeface="Arial" panose="020B0604020202020204" pitchFamily="34" charset="0"/>
                <a:ea typeface="Arial" panose="020B0604020202020204" pitchFamily="34" charset="0"/>
                <a:cs typeface="Arial" panose="020B0604020202020204" pitchFamily="34" charset="0"/>
              </a:rPr>
              <a:t>Market &amp; tech development has been contributing to this milestone by constantly offering new and improved solutions on smart and real time data. </a:t>
            </a:r>
          </a:p>
          <a:p>
            <a:pPr fontAlgn="t"/>
            <a:endParaRPr lang="en-GB" sz="16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lang="en-GB" sz="1600" dirty="0">
                <a:solidFill>
                  <a:schemeClr val="bg1"/>
                </a:solidFill>
                <a:effectLst/>
                <a:latin typeface="Arial" panose="020B0604020202020204" pitchFamily="34" charset="0"/>
                <a:ea typeface="Arial" panose="020B0604020202020204" pitchFamily="34" charset="0"/>
                <a:cs typeface="Arial" panose="020B0604020202020204" pitchFamily="34" charset="0"/>
              </a:rPr>
              <a:t>In the context of the NGS&amp;B programme, focus has been on digitalisation and automation of core business processes and most concretely in bookkeeping systems cf. slides on deliverables for the previous milestones. </a:t>
            </a:r>
            <a:br>
              <a:rPr lang="en-US" sz="1000" dirty="0">
                <a:solidFill>
                  <a:schemeClr val="bg1"/>
                </a:solidFill>
                <a:latin typeface="Arial" panose="020B0604020202020204" pitchFamily="34" charset="0"/>
                <a:cs typeface="Arial" panose="020B0604020202020204" pitchFamily="34" charset="0"/>
              </a:rPr>
            </a:br>
            <a:endParaRPr kumimoji="0" lang="da-DK" sz="10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da-DK" sz="1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5254684A-150E-9450-5C4F-D67C7FF15CBD}"/>
              </a:ext>
            </a:extLst>
          </p:cNvPr>
          <p:cNvSpPr txBox="1"/>
          <p:nvPr/>
        </p:nvSpPr>
        <p:spPr>
          <a:xfrm>
            <a:off x="2202218" y="5744316"/>
            <a:ext cx="9255773" cy="1038939"/>
          </a:xfrm>
          <a:prstGeom prst="rect">
            <a:avLst/>
          </a:prstGeom>
          <a:noFill/>
        </p:spPr>
        <p:txBody>
          <a:bodyPr wrap="square">
            <a:spAutoFit/>
          </a:bodyPr>
          <a:lstStyle/>
          <a:p>
            <a:pPr>
              <a:lnSpc>
                <a:spcPct val="115000"/>
              </a:lnSpc>
            </a:pPr>
            <a:r>
              <a:rPr lang="da-DK" sz="800" dirty="0" err="1">
                <a:solidFill>
                  <a:schemeClr val="bg1"/>
                </a:solidFill>
                <a:latin typeface="Arial" panose="020B0604020202020204" pitchFamily="34" charset="0"/>
                <a:ea typeface="Arial" panose="020B0604020202020204" pitchFamily="34" charset="0"/>
              </a:rPr>
              <a:t>Sources</a:t>
            </a:r>
            <a:r>
              <a:rPr lang="da-DK" sz="800" dirty="0">
                <a:solidFill>
                  <a:schemeClr val="bg1"/>
                </a:solidFill>
                <a:latin typeface="Arial" panose="020B0604020202020204" pitchFamily="34" charset="0"/>
                <a:ea typeface="Arial" panose="020B0604020202020204" pitchFamily="34" charset="0"/>
              </a:rPr>
              <a:t>:</a:t>
            </a:r>
          </a:p>
          <a:p>
            <a:pPr>
              <a:lnSpc>
                <a:spcPct val="115000"/>
              </a:lnSpc>
            </a:pPr>
            <a:r>
              <a:rPr lang="en-US" sz="800" i="0" u="none" strike="noStrike" dirty="0">
                <a:solidFill>
                  <a:schemeClr val="bg1"/>
                </a:solidFill>
                <a:effectLst/>
                <a:latin typeface="Arial" panose="020B0604020202020204" pitchFamily="34" charset="0"/>
              </a:rPr>
              <a:t>*</a:t>
            </a:r>
            <a:r>
              <a:rPr lang="en-GB" sz="800" dirty="0">
                <a:solidFill>
                  <a:schemeClr val="bg1"/>
                </a:solidFill>
                <a:effectLst/>
                <a:latin typeface="Arial" panose="020B0604020202020204" pitchFamily="34" charset="0"/>
                <a:ea typeface="Arial" panose="020B0604020202020204" pitchFamily="34" charset="0"/>
              </a:rPr>
              <a:t>OECD, 2020, Tax Administration 3.0, </a:t>
            </a:r>
            <a:r>
              <a:rPr lang="en-GB" sz="800" dirty="0">
                <a:solidFill>
                  <a:schemeClr val="bg1"/>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https://www.oecd.org/en/publications/tax-administration-3-0-the-digital-transformation-of-tax-administration_ca274cc5-en.html</a:t>
            </a:r>
            <a:r>
              <a:rPr lang="en-GB" sz="800" dirty="0">
                <a:solidFill>
                  <a:schemeClr val="bg1"/>
                </a:solidFill>
                <a:effectLst/>
                <a:latin typeface="Arial" panose="020B0604020202020204" pitchFamily="34" charset="0"/>
                <a:ea typeface="Arial" panose="020B0604020202020204" pitchFamily="34" charset="0"/>
              </a:rPr>
              <a:t>  </a:t>
            </a:r>
          </a:p>
          <a:p>
            <a:pPr>
              <a:lnSpc>
                <a:spcPct val="115000"/>
              </a:lnSpc>
            </a:pPr>
            <a:r>
              <a:rPr lang="en-US" sz="800" i="0" u="none" strike="noStrike" dirty="0">
                <a:solidFill>
                  <a:schemeClr val="bg1"/>
                </a:solidFill>
                <a:effectLst/>
                <a:latin typeface="Arial" panose="020B0604020202020204" pitchFamily="34" charset="0"/>
              </a:rPr>
              <a:t>*Finland Real Time Economy Project (RTE), 2023, </a:t>
            </a:r>
            <a:r>
              <a:rPr lang="en-US" sz="800" b="0" i="0" u="none" strike="noStrike" dirty="0">
                <a:solidFill>
                  <a:schemeClr val="bg1"/>
                </a:solidFill>
                <a:effectLst/>
                <a:latin typeface="Arial" panose="020B0604020202020204" pitchFamily="34" charset="0"/>
                <a:cs typeface="Arial" panose="020B0604020202020204" pitchFamily="34" charset="0"/>
              </a:rPr>
              <a:t>“Procurement messages speed up the automation of business processes and make them more efficient”, </a:t>
            </a:r>
            <a:r>
              <a:rPr lang="en-US" sz="800" b="0" i="0" u="none" strike="noStrike"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https://www.yrityksendigitalous.fi/en/procurement-messages/#procurement-message-cost-and-impact-report</a:t>
            </a:r>
            <a:r>
              <a:rPr lang="en-US" sz="800" b="0" i="0" u="none" strike="noStrike" dirty="0">
                <a:solidFill>
                  <a:schemeClr val="bg1"/>
                </a:solidFill>
                <a:effectLst/>
                <a:latin typeface="Arial" panose="020B0604020202020204" pitchFamily="34" charset="0"/>
                <a:cs typeface="Arial" panose="020B0604020202020204" pitchFamily="34" charset="0"/>
              </a:rPr>
              <a:t>, and </a:t>
            </a:r>
            <a:r>
              <a:rPr lang="en-US" sz="800" i="0" u="none" strike="noStrike" dirty="0">
                <a:solidFill>
                  <a:schemeClr val="bg1"/>
                </a:solidFill>
                <a:effectLst/>
                <a:latin typeface="Arial" panose="020B0604020202020204" pitchFamily="34" charset="0"/>
              </a:rPr>
              <a:t>Finland Real Time Economy Project (RTE), 2023, </a:t>
            </a:r>
            <a:r>
              <a:rPr lang="en-US" sz="800" b="0" i="1" u="none" strike="noStrike" dirty="0">
                <a:solidFill>
                  <a:schemeClr val="bg1"/>
                </a:solidFill>
                <a:effectLst/>
                <a:latin typeface="Arial" panose="020B0604020202020204" pitchFamily="34" charset="0"/>
                <a:cs typeface="Arial" panose="020B0604020202020204" pitchFamily="34" charset="0"/>
              </a:rPr>
              <a:t>“eReceipts make financial administration easier”</a:t>
            </a:r>
            <a:r>
              <a:rPr lang="en-US" sz="800" b="0" i="0" u="none" strike="noStrike" dirty="0">
                <a:solidFill>
                  <a:schemeClr val="bg1"/>
                </a:solidFill>
                <a:effectLst/>
                <a:latin typeface="Arial" panose="020B0604020202020204" pitchFamily="34" charset="0"/>
                <a:cs typeface="Arial" panose="020B0604020202020204" pitchFamily="34" charset="0"/>
              </a:rPr>
              <a:t>, </a:t>
            </a:r>
            <a:r>
              <a:rPr lang="en-US" sz="800" b="0" i="0" u="none" strike="noStrike"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https://www.yrityksendigitalous.fi/en/ereceipts-make-financial-administration-easier/#ereceipt-cost-and-impact-report</a:t>
            </a:r>
            <a:r>
              <a:rPr lang="en-US" sz="800" b="0" i="0" u="none" strike="noStrike" dirty="0">
                <a:solidFill>
                  <a:schemeClr val="bg1"/>
                </a:solidFill>
                <a:effectLst/>
                <a:latin typeface="Arial" panose="020B0604020202020204" pitchFamily="34" charset="0"/>
                <a:cs typeface="Arial" panose="020B0604020202020204" pitchFamily="34" charset="0"/>
              </a:rPr>
              <a:t>). </a:t>
            </a:r>
            <a:endParaRPr lang="da-DK" sz="600" dirty="0">
              <a:solidFill>
                <a:schemeClr val="bg1"/>
              </a:solidFill>
              <a:effectLst/>
              <a:latin typeface="Arial" panose="020B0604020202020204" pitchFamily="34" charset="0"/>
              <a:ea typeface="Arial" panose="020B0604020202020204" pitchFamily="34" charset="0"/>
            </a:endParaRPr>
          </a:p>
          <a:p>
            <a:pPr>
              <a:lnSpc>
                <a:spcPct val="115000"/>
              </a:lnSpc>
            </a:pPr>
            <a:endParaRPr lang="en-GB" sz="800" dirty="0">
              <a:solidFill>
                <a:schemeClr val="bg1"/>
              </a:solidFill>
              <a:effectLst/>
              <a:latin typeface="Arial" panose="020B0604020202020204" pitchFamily="34" charset="0"/>
              <a:ea typeface="Arial" panose="020B0604020202020204" pitchFamily="34" charset="0"/>
            </a:endParaRPr>
          </a:p>
          <a:p>
            <a:pPr>
              <a:lnSpc>
                <a:spcPct val="115000"/>
              </a:lnSpc>
            </a:pPr>
            <a:endParaRPr lang="da-DK" sz="600"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80006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31</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#8</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6696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600" b="1" i="0" u="none" strike="noStrike" kern="1200" cap="none" spc="0" normalizeH="0" baseline="0" noProof="0" dirty="0">
                <a:ln>
                  <a:noFill/>
                </a:ln>
                <a:solidFill>
                  <a:srgbClr val="F16264"/>
                </a:solidFill>
                <a:effectLst/>
                <a:uLnTx/>
                <a:uFillTx/>
                <a:latin typeface="Calibri"/>
                <a:ea typeface="Calibri"/>
                <a:cs typeface="Calibri"/>
                <a:sym typeface="Calibri"/>
              </a:rPr>
              <a:t>By 2027, </a:t>
            </a:r>
            <a:r>
              <a:rPr kumimoji="0" lang="en-US" sz="3600" b="1" i="0" u="none" strike="noStrike" kern="1200" cap="none" spc="0" normalizeH="0" baseline="0" noProof="0" dirty="0">
                <a:ln>
                  <a:noFill/>
                </a:ln>
                <a:solidFill>
                  <a:schemeClr val="bg1"/>
                </a:solidFill>
                <a:effectLst/>
                <a:uLnTx/>
                <a:uFillTx/>
                <a:latin typeface="Calibri"/>
                <a:ea typeface="Calibri"/>
                <a:cs typeface="Calibri"/>
                <a:sym typeface="Calibri"/>
              </a:rPr>
              <a:t>the Nordic countries are the most integrated region in the world</a:t>
            </a:r>
            <a:endParaRPr kumimoji="0" lang="en-US" sz="3600" b="0" i="0" u="none" strike="noStrike" kern="1200" cap="none" spc="0" normalizeH="0" baseline="0" noProof="0" dirty="0">
              <a:ln>
                <a:noFill/>
              </a:ln>
              <a:solidFill>
                <a:schemeClr val="bg1"/>
              </a:solidFill>
              <a:effectLst/>
              <a:uLnTx/>
              <a:uFillTx/>
              <a:latin typeface="Calibri"/>
              <a:ea typeface="Calibri"/>
              <a:cs typeface="Calibri"/>
              <a:sym typeface="Calibri"/>
            </a:endParaRPr>
          </a:p>
        </p:txBody>
      </p:sp>
      <p:pic>
        <p:nvPicPr>
          <p:cNvPr id="6" name="Elemento grafico 23" descr="Checkmark">
            <a:extLst>
              <a:ext uri="{FF2B5EF4-FFF2-40B4-BE49-F238E27FC236}">
                <a16:creationId xmlns:a16="http://schemas.microsoft.com/office/drawing/2014/main" id="{87A47D07-EA8A-B276-C070-900932C5D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4537" y="1540070"/>
            <a:ext cx="2368610" cy="2368610"/>
          </a:xfrm>
          <a:prstGeom prst="rect">
            <a:avLst/>
          </a:prstGeom>
        </p:spPr>
      </p:pic>
      <p:sp>
        <p:nvSpPr>
          <p:cNvPr id="2" name="Tekstfelt 1">
            <a:extLst>
              <a:ext uri="{FF2B5EF4-FFF2-40B4-BE49-F238E27FC236}">
                <a16:creationId xmlns:a16="http://schemas.microsoft.com/office/drawing/2014/main" id="{B647FD88-8E3A-6450-64FE-72A9F1A7F802}"/>
              </a:ext>
            </a:extLst>
          </p:cNvPr>
          <p:cNvSpPr txBox="1"/>
          <p:nvPr/>
        </p:nvSpPr>
        <p:spPr>
          <a:xfrm>
            <a:off x="747866" y="3429000"/>
            <a:ext cx="6308520" cy="1769715"/>
          </a:xfrm>
          <a:prstGeom prst="rect">
            <a:avLst/>
          </a:prstGeom>
          <a:noFill/>
        </p:spPr>
        <p:txBody>
          <a:bodyPr wrap="square">
            <a:spAutoFit/>
          </a:bodyPr>
          <a:lstStyle/>
          <a:p>
            <a:pPr>
              <a:lnSpc>
                <a:spcPct val="115000"/>
              </a:lnSpc>
              <a:spcBef>
                <a:spcPts val="1200"/>
              </a:spcBef>
              <a:spcAft>
                <a:spcPts val="1200"/>
              </a:spcAft>
            </a:pPr>
            <a:r>
              <a:rPr lang="en-GB" sz="1000" dirty="0">
                <a:solidFill>
                  <a:schemeClr val="bg1"/>
                </a:solidFill>
                <a:effectLst/>
                <a:latin typeface="Arial" panose="020B0604020202020204" pitchFamily="34" charset="0"/>
                <a:ea typeface="Arial" panose="020B0604020202020204" pitchFamily="34" charset="0"/>
              </a:rPr>
              <a:t>This milestone points to 2027, and it is only possible to point to the NSG&amp;B contributions to this vision at this point.</a:t>
            </a:r>
            <a:r>
              <a:rPr lang="da-DK" sz="1000" dirty="0">
                <a:solidFill>
                  <a:schemeClr val="bg1"/>
                </a:solidFill>
                <a:latin typeface="Arial" panose="020B0604020202020204" pitchFamily="34" charset="0"/>
                <a:ea typeface="Arial" panose="020B0604020202020204" pitchFamily="34" charset="0"/>
              </a:rPr>
              <a:t> </a:t>
            </a:r>
            <a:r>
              <a:rPr lang="en-GB" sz="1000" dirty="0">
                <a:solidFill>
                  <a:schemeClr val="bg1"/>
                </a:solidFill>
                <a:effectLst/>
                <a:latin typeface="Arial" panose="020B0604020202020204" pitchFamily="34" charset="0"/>
                <a:ea typeface="Arial" panose="020B0604020202020204" pitchFamily="34" charset="0"/>
              </a:rPr>
              <a:t>The NSG&amp;B programme has contributed to the Nordic Council of Ministers’ 2030 vision; and specifically the strategic priority of a “</a:t>
            </a:r>
            <a:r>
              <a:rPr lang="en-GB" sz="1000" i="1" dirty="0">
                <a:solidFill>
                  <a:schemeClr val="bg1"/>
                </a:solidFill>
                <a:effectLst/>
                <a:latin typeface="Arial" panose="020B0604020202020204" pitchFamily="34" charset="0"/>
                <a:ea typeface="Arial" panose="020B0604020202020204" pitchFamily="34" charset="0"/>
              </a:rPr>
              <a:t>competitive Nordic Region, that will promote green growth in the Nordic region based on knowledge, innovation, mobility and digital integration” </a:t>
            </a:r>
            <a:r>
              <a:rPr lang="en-GB" sz="1000" dirty="0">
                <a:solidFill>
                  <a:schemeClr val="bg1"/>
                </a:solidFill>
                <a:effectLst/>
                <a:latin typeface="Arial" panose="020B0604020202020204" pitchFamily="34" charset="0"/>
                <a:ea typeface="Arial" panose="020B0604020202020204" pitchFamily="34" charset="0"/>
              </a:rPr>
              <a:t>by enabling SME data sharing that is of high quality, accessible and automatic; shared and stored in a consent-based and secure manner as well as working in cross-border situations. </a:t>
            </a:r>
            <a:endParaRPr lang="da-DK" sz="1000" dirty="0">
              <a:solidFill>
                <a:schemeClr val="bg1"/>
              </a:solidFill>
              <a:effectLst/>
              <a:latin typeface="Arial" panose="020B0604020202020204" pitchFamily="34" charset="0"/>
              <a:ea typeface="Arial" panose="020B0604020202020204" pitchFamily="34" charset="0"/>
            </a:endParaRPr>
          </a:p>
          <a:p>
            <a:r>
              <a:rPr lang="en-GB" sz="1000" dirty="0">
                <a:solidFill>
                  <a:schemeClr val="bg1"/>
                </a:solidFill>
                <a:effectLst/>
                <a:latin typeface="Arial" panose="020B0604020202020204" pitchFamily="34" charset="0"/>
                <a:ea typeface="Arial" panose="020B0604020202020204" pitchFamily="34" charset="0"/>
              </a:rPr>
              <a:t>On a more broad note, the NSG&amp;B programme has had a long-term contribution to the developing of national digital solutions and infrastructure in a way that is interoperable and makes sense in relation to existing and upcoming initiatives in the other Nordic countries, in the EU and in the rest of the world.</a:t>
            </a:r>
          </a:p>
        </p:txBody>
      </p:sp>
      <p:sp>
        <p:nvSpPr>
          <p:cNvPr id="3" name="Tekstfelt 2">
            <a:extLst>
              <a:ext uri="{FF2B5EF4-FFF2-40B4-BE49-F238E27FC236}">
                <a16:creationId xmlns:a16="http://schemas.microsoft.com/office/drawing/2014/main" id="{D6056C9B-77EF-943D-85BE-AF53843DFCCD}"/>
              </a:ext>
            </a:extLst>
          </p:cNvPr>
          <p:cNvSpPr txBox="1"/>
          <p:nvPr/>
        </p:nvSpPr>
        <p:spPr>
          <a:xfrm>
            <a:off x="8310970" y="1540070"/>
            <a:ext cx="3932991" cy="2400657"/>
          </a:xfrm>
          <a:prstGeom prst="rect">
            <a:avLst/>
          </a:prstGeom>
          <a:noFill/>
        </p:spPr>
        <p:txBody>
          <a:bodyPr wrap="square" rtlCol="0">
            <a:spAutoFit/>
          </a:bodyPr>
          <a:lstStyle/>
          <a:p>
            <a:r>
              <a:rPr lang="da-DK" sz="15000" dirty="0">
                <a:solidFill>
                  <a:schemeClr val="bg1"/>
                </a:solidFill>
              </a:rPr>
              <a:t>(      )</a:t>
            </a:r>
          </a:p>
        </p:txBody>
      </p:sp>
    </p:spTree>
    <p:extLst>
      <p:ext uri="{BB962C8B-B14F-4D97-AF65-F5344CB8AC3E}">
        <p14:creationId xmlns:p14="http://schemas.microsoft.com/office/powerpoint/2010/main" val="267933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32</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52"/>
            <a:ext cx="6247044" cy="1010138"/>
          </a:xfrm>
        </p:spPr>
        <p:txBody>
          <a:bodyPr>
            <a:normAutofit/>
          </a:bodyPr>
          <a:lstStyle/>
          <a:p>
            <a:r>
              <a:rPr lang="da-DK" sz="3500" dirty="0">
                <a:solidFill>
                  <a:schemeClr val="bg1"/>
                </a:solidFill>
              </a:rPr>
              <a:t>ROADMAP MILESTONE #7</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167294"/>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036738"/>
            <a:ext cx="6308520" cy="3262432"/>
          </a:xfrm>
          <a:prstGeom prst="rect">
            <a:avLst/>
          </a:prstGeom>
          <a:noFill/>
        </p:spPr>
        <p:txBody>
          <a:bodyPr wrap="square">
            <a:spAutoFit/>
          </a:bodyPr>
          <a:lstStyle/>
          <a:p>
            <a:pPr rtl="0">
              <a:spcBef>
                <a:spcPts val="1200"/>
              </a:spcBef>
              <a:spcAft>
                <a:spcPts val="0"/>
              </a:spcAft>
            </a:pPr>
            <a:r>
              <a:rPr lang="en-US" sz="1400" b="0" i="0" u="none" strike="noStrike" dirty="0">
                <a:solidFill>
                  <a:schemeClr val="bg1"/>
                </a:solidFill>
                <a:effectLst/>
                <a:latin typeface="Arial" panose="020B0604020202020204" pitchFamily="34" charset="0"/>
              </a:rPr>
              <a:t>The Nordic Council of Ministers' 2030 vision is for the Nordic region to become the most sustainable and integrated region in the world by focusing on three strategic priorities: </a:t>
            </a:r>
            <a:r>
              <a:rPr lang="en-US" sz="1400" b="0" i="1" u="none" strike="noStrike" dirty="0">
                <a:solidFill>
                  <a:schemeClr val="bg1"/>
                </a:solidFill>
                <a:effectLst/>
                <a:latin typeface="Arial" panose="020B0604020202020204" pitchFamily="34" charset="0"/>
              </a:rPr>
              <a:t>a green Nordic Region</a:t>
            </a:r>
            <a:r>
              <a:rPr lang="en-US" sz="1400" b="0" i="0" u="none" strike="noStrike" dirty="0">
                <a:solidFill>
                  <a:schemeClr val="bg1"/>
                </a:solidFill>
                <a:effectLst/>
                <a:latin typeface="Arial" panose="020B0604020202020204" pitchFamily="34" charset="0"/>
              </a:rPr>
              <a:t>, </a:t>
            </a:r>
            <a:r>
              <a:rPr lang="en-US" sz="1400" b="0" i="1" u="none" strike="noStrike" dirty="0">
                <a:solidFill>
                  <a:schemeClr val="bg1"/>
                </a:solidFill>
                <a:effectLst/>
                <a:latin typeface="Arial" panose="020B0604020202020204" pitchFamily="34" charset="0"/>
              </a:rPr>
              <a:t>a competitive Nordic Region </a:t>
            </a:r>
            <a:r>
              <a:rPr lang="en-US" sz="1400" b="0" i="0" u="none" strike="noStrike" dirty="0">
                <a:solidFill>
                  <a:schemeClr val="bg1"/>
                </a:solidFill>
                <a:effectLst/>
                <a:latin typeface="Arial" panose="020B0604020202020204" pitchFamily="34" charset="0"/>
              </a:rPr>
              <a:t>and a </a:t>
            </a:r>
            <a:r>
              <a:rPr lang="en-US" sz="1400" b="0" i="1" u="none" strike="noStrike" dirty="0">
                <a:solidFill>
                  <a:schemeClr val="bg1"/>
                </a:solidFill>
                <a:effectLst/>
                <a:latin typeface="Arial" panose="020B0604020202020204" pitchFamily="34" charset="0"/>
              </a:rPr>
              <a:t>socially sustainable Nordic Region</a:t>
            </a:r>
            <a:r>
              <a:rPr lang="en-US" sz="1400" b="0" i="0" u="none" strike="noStrike" dirty="0">
                <a:solidFill>
                  <a:schemeClr val="bg1"/>
                </a:solidFill>
                <a:effectLst/>
                <a:latin typeface="Arial" panose="020B0604020202020204" pitchFamily="34" charset="0"/>
              </a:rPr>
              <a:t>. </a:t>
            </a:r>
          </a:p>
          <a:p>
            <a:pPr rtl="0">
              <a:spcBef>
                <a:spcPts val="1200"/>
              </a:spcBef>
              <a:spcAft>
                <a:spcPts val="0"/>
              </a:spcAft>
            </a:pPr>
            <a:endParaRPr lang="en-US" sz="1400" b="0" dirty="0">
              <a:solidFill>
                <a:schemeClr val="bg1"/>
              </a:solidFill>
              <a:effectLst/>
            </a:endParaRPr>
          </a:p>
          <a:p>
            <a:pPr rtl="0">
              <a:spcBef>
                <a:spcPts val="0"/>
              </a:spcBef>
              <a:spcAft>
                <a:spcPts val="0"/>
              </a:spcAft>
            </a:pPr>
            <a:r>
              <a:rPr lang="en-US" sz="1400" b="0" i="0" u="none" strike="noStrike" dirty="0">
                <a:solidFill>
                  <a:schemeClr val="bg1"/>
                </a:solidFill>
                <a:effectLst/>
                <a:latin typeface="Arial" panose="020B0604020202020204" pitchFamily="34" charset="0"/>
              </a:rPr>
              <a:t>Thus, the Nordic Council of Ministers' 2030 vision is a broad vision for the region, however, the NSG&amp;B </a:t>
            </a:r>
            <a:r>
              <a:rPr lang="en-US" sz="1400" b="0" i="0" u="none" strike="noStrike" dirty="0" err="1">
                <a:solidFill>
                  <a:schemeClr val="bg1"/>
                </a:solidFill>
                <a:effectLst/>
                <a:latin typeface="Arial" panose="020B0604020202020204" pitchFamily="34" charset="0"/>
              </a:rPr>
              <a:t>programme</a:t>
            </a:r>
            <a:r>
              <a:rPr lang="en-US" sz="1400" b="0" i="0" u="none" strike="noStrike" dirty="0">
                <a:solidFill>
                  <a:schemeClr val="bg1"/>
                </a:solidFill>
                <a:effectLst/>
                <a:latin typeface="Arial" panose="020B0604020202020204" pitchFamily="34" charset="0"/>
              </a:rPr>
              <a:t> mainly covers one of those three strategic priorities of the Nordic Council of Ministers' 2030 vision above; that is contributing to the strategic priority of a </a:t>
            </a:r>
            <a:r>
              <a:rPr lang="en-US" sz="1400" b="0" i="1" u="none" strike="noStrike" dirty="0">
                <a:solidFill>
                  <a:schemeClr val="bg1"/>
                </a:solidFill>
                <a:effectLst/>
                <a:latin typeface="Arial" panose="020B0604020202020204" pitchFamily="34" charset="0"/>
              </a:rPr>
              <a:t>competitive Nordic Region</a:t>
            </a:r>
            <a:r>
              <a:rPr lang="en-US" sz="1400" b="0" i="0" u="none" strike="noStrike" dirty="0">
                <a:solidFill>
                  <a:schemeClr val="bg1"/>
                </a:solidFill>
                <a:effectLst/>
                <a:latin typeface="Arial" panose="020B0604020202020204" pitchFamily="34" charset="0"/>
              </a:rPr>
              <a:t>.</a:t>
            </a:r>
            <a:endParaRPr lang="en-US" sz="1400" dirty="0">
              <a:solidFill>
                <a:schemeClr val="bg1"/>
              </a:solidFill>
              <a:latin typeface="Arial" panose="020B0604020202020204" pitchFamily="34" charset="0"/>
            </a:endParaRPr>
          </a:p>
          <a:p>
            <a:pPr rtl="0">
              <a:spcBef>
                <a:spcPts val="0"/>
              </a:spcBef>
              <a:spcAft>
                <a:spcPts val="0"/>
              </a:spcAft>
            </a:pPr>
            <a:endParaRPr lang="en-US" sz="1400" b="0" dirty="0">
              <a:solidFill>
                <a:schemeClr val="bg1"/>
              </a:solidFill>
              <a:effectLst/>
            </a:endParaRPr>
          </a:p>
          <a:p>
            <a:pPr rtl="0">
              <a:spcBef>
                <a:spcPts val="0"/>
              </a:spcBef>
              <a:spcAft>
                <a:spcPts val="0"/>
              </a:spcAft>
            </a:pPr>
            <a:r>
              <a:rPr lang="en-US" sz="1400" b="0" i="0" u="none" strike="noStrike" dirty="0">
                <a:solidFill>
                  <a:schemeClr val="bg1"/>
                </a:solidFill>
                <a:effectLst/>
                <a:latin typeface="Arial" panose="020B0604020202020204" pitchFamily="34" charset="0"/>
              </a:rPr>
              <a:t>Moreover, the Nordic Council of Ministers’ vision is set as a long term goal for 2030, and the NSG&amp;B </a:t>
            </a:r>
            <a:r>
              <a:rPr lang="en-US" sz="1400" b="0" i="0" u="none" strike="noStrike" dirty="0" err="1">
                <a:solidFill>
                  <a:schemeClr val="bg1"/>
                </a:solidFill>
                <a:effectLst/>
                <a:latin typeface="Arial" panose="020B0604020202020204" pitchFamily="34" charset="0"/>
              </a:rPr>
              <a:t>programme</a:t>
            </a:r>
            <a:r>
              <a:rPr lang="en-US" sz="1400" b="0" i="0" u="none" strike="noStrike" dirty="0">
                <a:solidFill>
                  <a:schemeClr val="bg1"/>
                </a:solidFill>
                <a:effectLst/>
                <a:latin typeface="Arial" panose="020B0604020202020204" pitchFamily="34" charset="0"/>
              </a:rPr>
              <a:t> ends in 2024, thus the scope of the contribution is thus limited and should not be seen as a 1:1 </a:t>
            </a:r>
            <a:r>
              <a:rPr lang="en-US" sz="1400" b="0" i="0" u="none" strike="noStrike" dirty="0" err="1">
                <a:solidFill>
                  <a:schemeClr val="bg1"/>
                </a:solidFill>
                <a:effectLst/>
                <a:latin typeface="Arial" panose="020B0604020202020204" pitchFamily="34" charset="0"/>
              </a:rPr>
              <a:t>realisation</a:t>
            </a:r>
            <a:r>
              <a:rPr lang="en-US" sz="1400" b="0" i="0" u="none" strike="noStrike" dirty="0">
                <a:solidFill>
                  <a:schemeClr val="bg1"/>
                </a:solidFill>
                <a:effectLst/>
                <a:latin typeface="Arial" panose="020B0604020202020204" pitchFamily="34" charset="0"/>
              </a:rPr>
              <a:t> of the Nordic Council of Ministers' 2030 vision. </a:t>
            </a:r>
            <a:endParaRPr lang="en-US" sz="1400" b="0" dirty="0">
              <a:solidFill>
                <a:schemeClr val="bg1"/>
              </a:solidFill>
              <a:effectLst/>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036738"/>
            <a:ext cx="4925736" cy="3631763"/>
          </a:xfrm>
          <a:prstGeom prst="rect">
            <a:avLst/>
          </a:prstGeom>
          <a:noFill/>
        </p:spPr>
        <p:txBody>
          <a:bodyPr wrap="square">
            <a:spAutoFit/>
          </a:bodyPr>
          <a:lstStyle/>
          <a:p>
            <a:pPr rtl="0">
              <a:spcBef>
                <a:spcPts val="0"/>
              </a:spcBef>
              <a:spcAft>
                <a:spcPts val="1200"/>
              </a:spcAft>
            </a:pPr>
            <a:r>
              <a:rPr lang="en-US" sz="1000" b="0" i="0" u="none" strike="noStrike" dirty="0">
                <a:solidFill>
                  <a:schemeClr val="bg1"/>
                </a:solidFill>
                <a:effectLst/>
                <a:latin typeface="Arial" panose="020B0604020202020204" pitchFamily="34" charset="0"/>
              </a:rPr>
              <a:t>Taking these reservations into account, the NSG&amp;B </a:t>
            </a:r>
            <a:r>
              <a:rPr lang="en-US" sz="1000" b="0" i="0" u="none" strike="noStrike" dirty="0" err="1">
                <a:solidFill>
                  <a:schemeClr val="bg1"/>
                </a:solidFill>
                <a:effectLst/>
                <a:latin typeface="Arial" panose="020B0604020202020204" pitchFamily="34" charset="0"/>
              </a:rPr>
              <a:t>programme</a:t>
            </a:r>
            <a:r>
              <a:rPr lang="en-US" sz="1000" b="0" i="0" u="none" strike="noStrike" dirty="0">
                <a:solidFill>
                  <a:schemeClr val="bg1"/>
                </a:solidFill>
                <a:effectLst/>
                <a:latin typeface="Arial" panose="020B0604020202020204" pitchFamily="34" charset="0"/>
              </a:rPr>
              <a:t> has contributed to the Nordic Council of Ministers' 2030 vision; and specifically the strategic priority of a </a:t>
            </a:r>
            <a:r>
              <a:rPr lang="en-US" sz="1000" b="0" i="1" u="none" strike="noStrike" dirty="0">
                <a:solidFill>
                  <a:schemeClr val="bg1"/>
                </a:solidFill>
                <a:effectLst/>
                <a:latin typeface="Arial" panose="020B0604020202020204" pitchFamily="34" charset="0"/>
              </a:rPr>
              <a:t>"competitive Nordic Region, that will promote green growth in the Nordic region based on knowledge, innovation, mobility and digital integration"</a:t>
            </a:r>
            <a:r>
              <a:rPr lang="en-US" sz="1000" b="0" i="0" u="none" strike="noStrike" dirty="0">
                <a:solidFill>
                  <a:schemeClr val="bg1"/>
                </a:solidFill>
                <a:effectLst/>
                <a:latin typeface="Arial" panose="020B0604020202020204" pitchFamily="34" charset="0"/>
              </a:rPr>
              <a:t>. Particularly the Objective 6 and Objective 8 for the Nordic Council of Ministers action plan for the period 2021 to 2024 has been relevant for the NSG&amp;B </a:t>
            </a:r>
            <a:r>
              <a:rPr lang="en-US" sz="1000" b="0" i="0" u="none" strike="noStrike" dirty="0" err="1">
                <a:solidFill>
                  <a:schemeClr val="bg1"/>
                </a:solidFill>
                <a:effectLst/>
                <a:latin typeface="Arial" panose="020B0604020202020204" pitchFamily="34" charset="0"/>
              </a:rPr>
              <a:t>programme</a:t>
            </a:r>
            <a:r>
              <a:rPr lang="en-US" sz="1000" b="0" i="0" u="none" strike="noStrike" dirty="0">
                <a:solidFill>
                  <a:schemeClr val="bg1"/>
                </a:solidFill>
                <a:effectLst/>
                <a:latin typeface="Arial" panose="020B0604020202020204" pitchFamily="34" charset="0"/>
              </a:rPr>
              <a:t> - where it says that the Nordic Council of Ministers will:</a:t>
            </a:r>
            <a:endParaRPr lang="en-US" sz="1000" b="0" dirty="0">
              <a:solidFill>
                <a:schemeClr val="bg1"/>
              </a:solidFill>
              <a:effectLst/>
            </a:endParaRPr>
          </a:p>
          <a:p>
            <a:pPr marL="171450" indent="-171450" rtl="0" fontAlgn="base">
              <a:spcBef>
                <a:spcPts val="1200"/>
              </a:spcBef>
              <a:spcAft>
                <a:spcPts val="0"/>
              </a:spcAft>
              <a:buFont typeface="Arial" panose="020B0604020202020204" pitchFamily="34" charset="0"/>
              <a:buChar char="•"/>
            </a:pPr>
            <a:r>
              <a:rPr lang="en-US" sz="1000" b="0" i="1" u="none" strike="noStrike" dirty="0">
                <a:solidFill>
                  <a:schemeClr val="bg1"/>
                </a:solidFill>
                <a:effectLst/>
                <a:latin typeface="Arial" panose="020B0604020202020204" pitchFamily="34" charset="0"/>
              </a:rPr>
              <a:t>"help to equip Nordic companies so that they can </a:t>
            </a:r>
            <a:r>
              <a:rPr lang="en-US" sz="1000" b="0" i="1" u="none" strike="noStrike" dirty="0" err="1">
                <a:solidFill>
                  <a:schemeClr val="bg1"/>
                </a:solidFill>
                <a:effectLst/>
                <a:latin typeface="Arial" panose="020B0604020202020204" pitchFamily="34" charset="0"/>
              </a:rPr>
              <a:t>utilise</a:t>
            </a:r>
            <a:r>
              <a:rPr lang="en-US" sz="1000" b="0" i="1" u="none" strike="noStrike" dirty="0">
                <a:solidFill>
                  <a:schemeClr val="bg1"/>
                </a:solidFill>
                <a:effectLst/>
                <a:latin typeface="Arial" panose="020B0604020202020204" pitchFamily="34" charset="0"/>
              </a:rPr>
              <a:t> data and digital technology for innovation and smart solutions"….</a:t>
            </a:r>
          </a:p>
          <a:p>
            <a:pPr marL="171450" indent="-171450" rtl="0" fontAlgn="base">
              <a:spcBef>
                <a:spcPts val="0"/>
              </a:spcBef>
              <a:spcAft>
                <a:spcPts val="0"/>
              </a:spcAft>
              <a:buFont typeface="Arial" panose="020B0604020202020204" pitchFamily="34" charset="0"/>
              <a:buChar char="•"/>
            </a:pPr>
            <a:r>
              <a:rPr lang="en-US" sz="1000" b="0" i="1" u="none" strike="noStrike" dirty="0">
                <a:solidFill>
                  <a:schemeClr val="bg1"/>
                </a:solidFill>
                <a:effectLst/>
                <a:latin typeface="Arial" panose="020B0604020202020204" pitchFamily="34" charset="0"/>
              </a:rPr>
              <a:t>"promote access to digital services across borders in the Nordic-Baltic region to make it easier to study, work, and do business in another country in the region;"….."</a:t>
            </a:r>
          </a:p>
          <a:p>
            <a:pPr marL="171450" indent="-171450" rtl="0" fontAlgn="base">
              <a:spcBef>
                <a:spcPts val="0"/>
              </a:spcBef>
              <a:spcAft>
                <a:spcPts val="0"/>
              </a:spcAft>
              <a:buFont typeface="Arial" panose="020B0604020202020204" pitchFamily="34" charset="0"/>
              <a:buChar char="•"/>
            </a:pPr>
            <a:r>
              <a:rPr lang="en-US" sz="1000" b="0" i="1" u="none" strike="noStrike" dirty="0">
                <a:solidFill>
                  <a:schemeClr val="bg1"/>
                </a:solidFill>
                <a:effectLst/>
                <a:latin typeface="Arial" panose="020B0604020202020204" pitchFamily="34" charset="0"/>
              </a:rPr>
              <a:t>"drive progress at the Nordic level in data development and open data in priority areas. This includes making companies’ financial data available throughout the Nordic Region and sharing data between transport companies to increase capacity and streamline deliveries. "</a:t>
            </a:r>
          </a:p>
          <a:p>
            <a:pPr marL="171450" indent="-171450" rtl="0" fontAlgn="base">
              <a:spcBef>
                <a:spcPts val="0"/>
              </a:spcBef>
              <a:spcAft>
                <a:spcPts val="1200"/>
              </a:spcAft>
              <a:buFont typeface="Arial" panose="020B0604020202020204" pitchFamily="34" charset="0"/>
              <a:buChar char="•"/>
            </a:pPr>
            <a:r>
              <a:rPr lang="en-US" sz="1000" b="0" i="1" u="none" strike="noStrike" dirty="0">
                <a:solidFill>
                  <a:schemeClr val="bg1"/>
                </a:solidFill>
                <a:effectLst/>
                <a:latin typeface="Arial" panose="020B0604020202020204" pitchFamily="34" charset="0"/>
              </a:rPr>
              <a:t>"boost efforts to achieve cross-border digital services. The goal is for public digital services to be used across borders to make it easier to do business, study, and work in another Nordic country".</a:t>
            </a:r>
          </a:p>
          <a:p>
            <a:pPr algn="l" rtl="0" eaLnBrk="1" fontAlgn="t" latinLnBrk="0" hangingPunct="1">
              <a:spcBef>
                <a:spcPts val="0"/>
              </a:spcBef>
              <a:spcAft>
                <a:spcPts val="0"/>
              </a:spcAft>
            </a:pPr>
            <a:endParaRPr lang="en-GB" sz="1000" i="0" u="none" strike="noStrike" kern="1200" dirty="0">
              <a:solidFill>
                <a:schemeClr val="bg1"/>
              </a:solidFill>
              <a:effectLst/>
              <a:latin typeface="Calibri   "/>
              <a:ea typeface="Arial" panose="020B0604020202020204" pitchFamily="34" charset="0"/>
            </a:endParaRPr>
          </a:p>
        </p:txBody>
      </p:sp>
    </p:spTree>
    <p:extLst>
      <p:ext uri="{BB962C8B-B14F-4D97-AF65-F5344CB8AC3E}">
        <p14:creationId xmlns:p14="http://schemas.microsoft.com/office/powerpoint/2010/main" val="1838764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33</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52"/>
            <a:ext cx="6247044" cy="1010138"/>
          </a:xfrm>
        </p:spPr>
        <p:txBody>
          <a:bodyPr>
            <a:normAutofit/>
          </a:bodyPr>
          <a:lstStyle/>
          <a:p>
            <a:r>
              <a:rPr lang="da-DK" sz="3500" dirty="0">
                <a:solidFill>
                  <a:schemeClr val="bg1"/>
                </a:solidFill>
              </a:rPr>
              <a:t>ROADMAP MILESTONE #7</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167294"/>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 in detail 1/4</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036738"/>
            <a:ext cx="6308520" cy="2800767"/>
          </a:xfrm>
          <a:prstGeom prst="rect">
            <a:avLst/>
          </a:prstGeom>
          <a:noFill/>
        </p:spPr>
        <p:txBody>
          <a:bodyPr wrap="square">
            <a:spAutoFit/>
          </a:bodyPr>
          <a:lstStyle/>
          <a:p>
            <a:pPr rtl="0">
              <a:spcBef>
                <a:spcPts val="1200"/>
              </a:spcBef>
              <a:spcAft>
                <a:spcPts val="1200"/>
              </a:spcAft>
            </a:pPr>
            <a:r>
              <a:rPr lang="en-US" sz="1100" b="0" i="0" u="none" strike="noStrike" dirty="0">
                <a:solidFill>
                  <a:schemeClr val="bg1"/>
                </a:solidFill>
                <a:effectLst/>
                <a:latin typeface="Arial" panose="020B0604020202020204" pitchFamily="34" charset="0"/>
              </a:rPr>
              <a:t>The challenge of achieving an integrated region in this area is, that while the SME can automate many processes by themselves using their digital business systems, sometimes there are certain processes that also rely on the digitization of government and trading partners. </a:t>
            </a:r>
          </a:p>
          <a:p>
            <a:pPr>
              <a:spcBef>
                <a:spcPts val="1200"/>
              </a:spcBef>
              <a:spcAft>
                <a:spcPts val="1200"/>
              </a:spcAft>
            </a:pPr>
            <a:r>
              <a:rPr lang="en-US" sz="1100" b="0" i="0" u="none" strike="noStrike" dirty="0">
                <a:solidFill>
                  <a:schemeClr val="bg1"/>
                </a:solidFill>
                <a:effectLst/>
                <a:latin typeface="Arial" panose="020B0604020202020204" pitchFamily="34" charset="0"/>
              </a:rPr>
              <a:t>The </a:t>
            </a:r>
            <a:r>
              <a:rPr lang="en-US" sz="1100" b="0" i="1" u="none" strike="noStrike" dirty="0">
                <a:solidFill>
                  <a:schemeClr val="bg1"/>
                </a:solidFill>
                <a:effectLst/>
                <a:latin typeface="Arial" panose="020B0604020202020204" pitchFamily="34" charset="0"/>
              </a:rPr>
              <a:t>NSG&amp;B working group SA-A Digital business documents and Product information on eDocuments</a:t>
            </a:r>
            <a:r>
              <a:rPr lang="en-US" sz="1100" b="0" i="0" u="none" strike="noStrike" dirty="0">
                <a:solidFill>
                  <a:schemeClr val="bg1"/>
                </a:solidFill>
                <a:effectLst/>
                <a:latin typeface="Arial" panose="020B0604020202020204" pitchFamily="34" charset="0"/>
              </a:rPr>
              <a:t> has addressed the challenge in the different pilots of enabling </a:t>
            </a:r>
            <a:r>
              <a:rPr lang="en-US" sz="1100" b="0" i="0" u="none" strike="noStrike" dirty="0" err="1">
                <a:solidFill>
                  <a:schemeClr val="bg1"/>
                </a:solidFill>
                <a:effectLst/>
                <a:latin typeface="Arial" panose="020B0604020202020204" pitchFamily="34" charset="0"/>
              </a:rPr>
              <a:t>standardised</a:t>
            </a:r>
            <a:r>
              <a:rPr lang="en-US" sz="1100" b="0" i="0" u="none" strike="noStrike" dirty="0">
                <a:solidFill>
                  <a:schemeClr val="bg1"/>
                </a:solidFill>
                <a:effectLst/>
                <a:latin typeface="Arial" panose="020B0604020202020204" pitchFamily="34" charset="0"/>
              </a:rPr>
              <a:t> data sharing that is accessible and automatic and being done in a consent-based, secure manner that can be done for cross-border trade.</a:t>
            </a:r>
          </a:p>
          <a:p>
            <a:pPr>
              <a:spcBef>
                <a:spcPts val="1200"/>
              </a:spcBef>
              <a:spcAft>
                <a:spcPts val="1200"/>
              </a:spcAft>
            </a:pPr>
            <a:r>
              <a:rPr lang="en-US" sz="1100" b="0" i="0" u="none" strike="noStrike" dirty="0">
                <a:solidFill>
                  <a:schemeClr val="bg1"/>
                </a:solidFill>
                <a:effectLst/>
                <a:latin typeface="Arial" panose="020B0604020202020204" pitchFamily="34" charset="0"/>
              </a:rPr>
              <a:t>The Nordic countries all have ambitious national initiatives in the field of digitization, however, perhaps due to this national starting point, the solutions are not by default setup for </a:t>
            </a:r>
            <a:r>
              <a:rPr lang="en-US" sz="1100" b="0" i="1" u="none" strike="noStrike" dirty="0">
                <a:solidFill>
                  <a:schemeClr val="bg1"/>
                </a:solidFill>
                <a:effectLst/>
                <a:latin typeface="Arial" panose="020B0604020202020204" pitchFamily="34" charset="0"/>
              </a:rPr>
              <a:t>cross-border</a:t>
            </a:r>
            <a:r>
              <a:rPr lang="en-US" sz="1100" b="0" i="0" u="none" strike="noStrike" dirty="0">
                <a:solidFill>
                  <a:schemeClr val="bg1"/>
                </a:solidFill>
                <a:effectLst/>
                <a:latin typeface="Arial" panose="020B0604020202020204" pitchFamily="34" charset="0"/>
              </a:rPr>
              <a:t> transactions. </a:t>
            </a:r>
          </a:p>
          <a:p>
            <a:br>
              <a:rPr lang="en-US" sz="800" dirty="0">
                <a:solidFill>
                  <a:schemeClr val="bg1"/>
                </a:solidFill>
              </a:rPr>
            </a:br>
            <a:endParaRPr lang="en-US" sz="800" b="0" dirty="0">
              <a:solidFill>
                <a:schemeClr val="bg1"/>
              </a:solidFill>
              <a:effectLst/>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036738"/>
            <a:ext cx="4925736" cy="4370427"/>
          </a:xfrm>
          <a:prstGeom prst="rect">
            <a:avLst/>
          </a:prstGeom>
          <a:noFill/>
        </p:spPr>
        <p:txBody>
          <a:bodyPr wrap="square">
            <a:spAutoFit/>
          </a:bodyPr>
          <a:lstStyle/>
          <a:p>
            <a:pPr rtl="0">
              <a:spcBef>
                <a:spcPts val="1200"/>
              </a:spcBef>
              <a:spcAft>
                <a:spcPts val="1200"/>
              </a:spcAft>
            </a:pPr>
            <a:r>
              <a:rPr lang="en-US" sz="1100" b="0" i="0" u="none" strike="noStrike" dirty="0">
                <a:solidFill>
                  <a:schemeClr val="bg1"/>
                </a:solidFill>
                <a:effectLst/>
                <a:latin typeface="Arial" panose="020B0604020202020204" pitchFamily="34" charset="0"/>
              </a:rPr>
              <a:t>The NSG&amp;B working group on eDocuments has explored the area of the digital documents of transactions (eDocuments produced in digital bookkeeping systems): </a:t>
            </a:r>
          </a:p>
          <a:p>
            <a:pPr marL="171450" indent="-171450" rtl="0">
              <a:spcBef>
                <a:spcPts val="1200"/>
              </a:spcBef>
              <a:spcAft>
                <a:spcPts val="1200"/>
              </a:spcAft>
              <a:buFont typeface="Arial" panose="020B0604020202020204" pitchFamily="34" charset="0"/>
              <a:buChar char="•"/>
            </a:pPr>
            <a:r>
              <a:rPr lang="en-US" sz="1100" dirty="0">
                <a:solidFill>
                  <a:schemeClr val="bg1"/>
                </a:solidFill>
                <a:latin typeface="Arial" panose="020B0604020202020204" pitchFamily="34" charset="0"/>
              </a:rPr>
              <a:t>I</a:t>
            </a:r>
            <a:r>
              <a:rPr lang="en-US" sz="1100" b="0" i="0" u="none" strike="noStrike" dirty="0">
                <a:solidFill>
                  <a:schemeClr val="bg1"/>
                </a:solidFill>
                <a:effectLst/>
                <a:latin typeface="Arial" panose="020B0604020202020204" pitchFamily="34" charset="0"/>
              </a:rPr>
              <a:t>dentified the Peppol network to work as a common format for all Nordic countries, conducted a range of successful pilots regarding cross-border transactions by exchanging eDocuments based on the Peppol network between digital business systems. </a:t>
            </a:r>
          </a:p>
          <a:p>
            <a:pPr marL="171450" indent="-171450" rtl="0">
              <a:spcBef>
                <a:spcPts val="1200"/>
              </a:spcBef>
              <a:spcAft>
                <a:spcPts val="1200"/>
              </a:spcAft>
              <a:buFont typeface="Arial" panose="020B0604020202020204" pitchFamily="34" charset="0"/>
              <a:buChar char="•"/>
            </a:pPr>
            <a:r>
              <a:rPr lang="en-US" sz="1100" b="0" i="0" u="none" strike="noStrike" dirty="0">
                <a:solidFill>
                  <a:schemeClr val="bg1"/>
                </a:solidFill>
                <a:effectLst/>
                <a:latin typeface="Arial" panose="020B0604020202020204" pitchFamily="34" charset="0"/>
              </a:rPr>
              <a:t>The result of these pilots is that businesses in one Nordic country can send a fully automatic eInvoice (as well as other eDocuments in the process) to another business in another Nordic country, saving time on manual administration. This is the strength of using standard formats and standard exchange of transactions.</a:t>
            </a:r>
            <a:endParaRPr lang="en-US" sz="1100" b="0" dirty="0">
              <a:solidFill>
                <a:schemeClr val="bg1"/>
              </a:solidFill>
              <a:effectLst/>
            </a:endParaRPr>
          </a:p>
          <a:p>
            <a:pPr marL="171450" indent="-171450" rtl="0">
              <a:spcBef>
                <a:spcPts val="1200"/>
              </a:spcBef>
              <a:spcAft>
                <a:spcPts val="1200"/>
              </a:spcAft>
              <a:buFont typeface="Arial" panose="020B0604020202020204" pitchFamily="34" charset="0"/>
              <a:buChar char="•"/>
            </a:pPr>
            <a:r>
              <a:rPr lang="en-US" sz="1100" b="0" i="0" u="none" strike="noStrike" dirty="0">
                <a:solidFill>
                  <a:schemeClr val="bg1"/>
                </a:solidFill>
                <a:effectLst/>
                <a:latin typeface="Arial" panose="020B0604020202020204" pitchFamily="34" charset="0"/>
              </a:rPr>
              <a:t>These pilots and MVPs are done in close cooperation with system providers and companies ensuring that solutions can be integrated into these existing bookkeeping systems and thus taken into use by SMEs in the short term. </a:t>
            </a:r>
          </a:p>
          <a:p>
            <a:pPr marL="171450" indent="-171450" rtl="0">
              <a:spcBef>
                <a:spcPts val="1200"/>
              </a:spcBef>
              <a:spcAft>
                <a:spcPts val="1200"/>
              </a:spcAft>
              <a:buFont typeface="Arial" panose="020B0604020202020204" pitchFamily="34" charset="0"/>
              <a:buChar char="•"/>
            </a:pPr>
            <a:r>
              <a:rPr lang="en-US" sz="1100" dirty="0">
                <a:solidFill>
                  <a:schemeClr val="bg1"/>
                </a:solidFill>
                <a:latin typeface="Arial" panose="020B0604020202020204" pitchFamily="34" charset="0"/>
              </a:rPr>
              <a:t>See the deliverables in this area listed on the next slides (same deliverables contributing to a range of the other milestones).</a:t>
            </a:r>
            <a:endParaRPr lang="en-US" sz="1100" b="0" dirty="0">
              <a:solidFill>
                <a:schemeClr val="bg1"/>
              </a:solidFill>
              <a:effectLst/>
            </a:endParaRPr>
          </a:p>
        </p:txBody>
      </p:sp>
    </p:spTree>
    <p:extLst>
      <p:ext uri="{BB962C8B-B14F-4D97-AF65-F5344CB8AC3E}">
        <p14:creationId xmlns:p14="http://schemas.microsoft.com/office/powerpoint/2010/main" val="977898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34</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52"/>
            <a:ext cx="6247044" cy="1010138"/>
          </a:xfrm>
        </p:spPr>
        <p:txBody>
          <a:bodyPr>
            <a:normAutofit/>
          </a:bodyPr>
          <a:lstStyle/>
          <a:p>
            <a:r>
              <a:rPr lang="da-DK" sz="3500" dirty="0">
                <a:solidFill>
                  <a:schemeClr val="bg1"/>
                </a:solidFill>
              </a:rPr>
              <a:t>ROADMAP MILESTONE #7</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167294"/>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 in detail 2/4</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036738"/>
            <a:ext cx="6308520" cy="4124206"/>
          </a:xfrm>
          <a:prstGeom prst="rect">
            <a:avLst/>
          </a:prstGeom>
          <a:noFill/>
        </p:spPr>
        <p:txBody>
          <a:bodyPr wrap="square">
            <a:spAutoFit/>
          </a:bodyPr>
          <a:lstStyle/>
          <a:p>
            <a:pPr rtl="0">
              <a:spcBef>
                <a:spcPts val="1200"/>
              </a:spcBef>
              <a:spcAft>
                <a:spcPts val="1200"/>
              </a:spcAft>
            </a:pPr>
            <a:r>
              <a:rPr lang="en-US" sz="1400" b="0" i="0" u="none" strike="noStrike" dirty="0">
                <a:solidFill>
                  <a:schemeClr val="bg1"/>
                </a:solidFill>
                <a:effectLst/>
                <a:latin typeface="Arial" panose="020B0604020202020204" pitchFamily="34" charset="0"/>
              </a:rPr>
              <a:t>The challenge of achieving an integrated region in this area is, that while the SME can automate many processes by themselves using their digital business systems, sometimes there are certain processes that also rely on the digitization of government and trading partners. </a:t>
            </a:r>
          </a:p>
          <a:p>
            <a:pPr>
              <a:spcBef>
                <a:spcPts val="1200"/>
              </a:spcBef>
              <a:spcAft>
                <a:spcPts val="1200"/>
              </a:spcAft>
            </a:pPr>
            <a:r>
              <a:rPr lang="en-US" sz="1400" b="0" i="0" u="none" strike="noStrike" dirty="0">
                <a:solidFill>
                  <a:schemeClr val="bg1"/>
                </a:solidFill>
                <a:effectLst/>
                <a:latin typeface="Arial" panose="020B0604020202020204" pitchFamily="34" charset="0"/>
              </a:rPr>
              <a:t>The challenge in the field of bookkeeping and financial statements in particular, is that there are guidance and standards in the area, however, c</a:t>
            </a:r>
            <a:r>
              <a:rPr lang="en-US" sz="1400" dirty="0">
                <a:solidFill>
                  <a:schemeClr val="bg1"/>
                </a:solidFill>
                <a:latin typeface="Arial" panose="020B0604020202020204" pitchFamily="34" charset="0"/>
              </a:rPr>
              <a:t>ompanies and countries have different standards in this area.</a:t>
            </a:r>
          </a:p>
          <a:p>
            <a:pPr>
              <a:spcBef>
                <a:spcPts val="1200"/>
              </a:spcBef>
              <a:spcAft>
                <a:spcPts val="1200"/>
              </a:spcAft>
            </a:pPr>
            <a:r>
              <a:rPr lang="en-US" sz="1400" b="0" i="0" u="none" strike="noStrike" dirty="0">
                <a:solidFill>
                  <a:schemeClr val="bg1"/>
                </a:solidFill>
                <a:effectLst/>
                <a:latin typeface="Arial" panose="020B0604020202020204" pitchFamily="34" charset="0"/>
              </a:rPr>
              <a:t>Thus, together </a:t>
            </a:r>
            <a:r>
              <a:rPr lang="en-US" sz="1400" dirty="0">
                <a:solidFill>
                  <a:schemeClr val="bg1"/>
                </a:solidFill>
                <a:latin typeface="Arial" panose="020B0604020202020204" pitchFamily="34" charset="0"/>
              </a:rPr>
              <a:t>with stakeholders in the field,</a:t>
            </a:r>
            <a:r>
              <a:rPr lang="en-US" sz="1400" b="0" i="0" u="none" strike="noStrike" dirty="0">
                <a:solidFill>
                  <a:schemeClr val="bg1"/>
                </a:solidFill>
                <a:effectLst/>
                <a:latin typeface="Arial" panose="020B0604020202020204" pitchFamily="34" charset="0"/>
              </a:rPr>
              <a:t> the NSG&amp;B working group in the area identified a need for a common framework - a “translation” - of these different terms. </a:t>
            </a:r>
          </a:p>
          <a:p>
            <a:pPr>
              <a:spcBef>
                <a:spcPts val="1200"/>
              </a:spcBef>
              <a:spcAft>
                <a:spcPts val="1200"/>
              </a:spcAft>
            </a:pPr>
            <a:endParaRPr lang="en-US" sz="1400" dirty="0">
              <a:solidFill>
                <a:schemeClr val="bg1"/>
              </a:solidFill>
              <a:latin typeface="Arial" panose="020B0604020202020204" pitchFamily="34" charset="0"/>
            </a:endParaRPr>
          </a:p>
          <a:p>
            <a:pPr>
              <a:spcBef>
                <a:spcPts val="1200"/>
              </a:spcBef>
              <a:spcAft>
                <a:spcPts val="1200"/>
              </a:spcAft>
            </a:pPr>
            <a:br>
              <a:rPr lang="en-US" sz="1400" dirty="0">
                <a:solidFill>
                  <a:schemeClr val="bg1"/>
                </a:solidFill>
              </a:rPr>
            </a:br>
            <a:endParaRPr lang="en-US" sz="1400" b="0" dirty="0">
              <a:solidFill>
                <a:schemeClr val="bg1"/>
              </a:solidFill>
              <a:effectLst/>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036738"/>
            <a:ext cx="4925736" cy="4278094"/>
          </a:xfrm>
          <a:prstGeom prst="rect">
            <a:avLst/>
          </a:prstGeom>
          <a:noFill/>
        </p:spPr>
        <p:txBody>
          <a:bodyPr wrap="square">
            <a:spAutoFit/>
          </a:bodyPr>
          <a:lstStyle/>
          <a:p>
            <a:pPr marL="171450" indent="-171450">
              <a:spcBef>
                <a:spcPts val="1200"/>
              </a:spcBef>
              <a:spcAft>
                <a:spcPts val="1200"/>
              </a:spcAft>
              <a:buFont typeface="Arial" panose="020B0604020202020204" pitchFamily="34" charset="0"/>
              <a:buChar char="•"/>
            </a:pPr>
            <a:r>
              <a:rPr lang="en-US" sz="1200" dirty="0">
                <a:solidFill>
                  <a:schemeClr val="bg1"/>
                </a:solidFill>
                <a:latin typeface="Arial" panose="020B0604020202020204" pitchFamily="34" charset="0"/>
              </a:rPr>
              <a:t>The </a:t>
            </a:r>
            <a:r>
              <a:rPr lang="en-US" sz="1200" i="1" dirty="0">
                <a:solidFill>
                  <a:schemeClr val="bg1"/>
                </a:solidFill>
                <a:latin typeface="Arial" panose="020B0604020202020204" pitchFamily="34" charset="0"/>
              </a:rPr>
              <a:t>NSG&amp;B working group on Open Accounting &amp; Simplified Reporting </a:t>
            </a:r>
            <a:r>
              <a:rPr lang="en-US" sz="1200" dirty="0">
                <a:solidFill>
                  <a:schemeClr val="bg1"/>
                </a:solidFill>
                <a:latin typeface="Arial" panose="020B0604020202020204" pitchFamily="34" charset="0"/>
              </a:rPr>
              <a:t>contributes has contributed to addressing this challenge by establishing a common Nordic framework for the financial income statements of annual reports - a Nordic Vocabulary</a:t>
            </a:r>
            <a:r>
              <a:rPr lang="en-US" sz="1200" b="1" dirty="0">
                <a:solidFill>
                  <a:schemeClr val="bg1"/>
                </a:solidFill>
                <a:latin typeface="Arial" panose="020B0604020202020204" pitchFamily="34" charset="0"/>
              </a:rPr>
              <a:t>.</a:t>
            </a:r>
          </a:p>
          <a:p>
            <a:pPr marL="171450" indent="-171450">
              <a:spcBef>
                <a:spcPts val="1200"/>
              </a:spcBef>
              <a:spcAft>
                <a:spcPts val="1200"/>
              </a:spcAft>
              <a:buFont typeface="Arial" panose="020B0604020202020204" pitchFamily="34" charset="0"/>
              <a:buChar char="•"/>
            </a:pPr>
            <a:r>
              <a:rPr lang="en-US" sz="1200" b="0" i="0" u="none" strike="noStrike" dirty="0">
                <a:solidFill>
                  <a:schemeClr val="bg1"/>
                </a:solidFill>
                <a:effectLst/>
                <a:latin typeface="Arial" panose="020B0604020202020204" pitchFamily="34" charset="0"/>
              </a:rPr>
              <a:t>This would have the benefit of countries and companies keeping their current terms as is, however, at the same time being able to “convert” or “translate” their financial statements into other formats thus creating a foundation of interoperability in the area.</a:t>
            </a:r>
            <a:endParaRPr lang="en-US" sz="1200" b="1" dirty="0">
              <a:solidFill>
                <a:schemeClr val="bg1"/>
              </a:solidFill>
              <a:latin typeface="Arial" panose="020B0604020202020204" pitchFamily="34" charset="0"/>
            </a:endParaRPr>
          </a:p>
          <a:p>
            <a:pPr marL="171450" indent="-171450">
              <a:spcBef>
                <a:spcPts val="1200"/>
              </a:spcBef>
              <a:spcAft>
                <a:spcPts val="1200"/>
              </a:spcAft>
              <a:buFont typeface="Arial" panose="020B0604020202020204" pitchFamily="34" charset="0"/>
              <a:buChar char="•"/>
            </a:pPr>
            <a:r>
              <a:rPr lang="en-US" sz="1200" b="0" i="0" u="none" strike="noStrike" dirty="0">
                <a:solidFill>
                  <a:schemeClr val="bg1"/>
                </a:solidFill>
                <a:effectLst/>
                <a:latin typeface="Arial" panose="020B0604020202020204" pitchFamily="34" charset="0"/>
              </a:rPr>
              <a:t>A full-scale Nordic Vocabulary on financial statements can include long term effects such as lowering the cost of financial information across market actors, thus increasing transparency, levelling the playing field, and competition across Nordic markets (stock markets, equity markets, M&amp;A).</a:t>
            </a:r>
          </a:p>
          <a:p>
            <a:pPr marL="171450" indent="-171450">
              <a:spcBef>
                <a:spcPts val="1200"/>
              </a:spcBef>
              <a:spcAft>
                <a:spcPts val="1200"/>
              </a:spcAft>
              <a:buFont typeface="Arial" panose="020B0604020202020204" pitchFamily="34" charset="0"/>
              <a:buChar char="•"/>
            </a:pPr>
            <a:r>
              <a:rPr lang="en-US" sz="1200" dirty="0">
                <a:solidFill>
                  <a:schemeClr val="bg1"/>
                </a:solidFill>
                <a:latin typeface="Arial" panose="020B0604020202020204" pitchFamily="34" charset="0"/>
              </a:rPr>
              <a:t>See the deliverables in this area listed on the next slides (same deliverables contributing to a range of the other milestones).</a:t>
            </a:r>
            <a:endParaRPr lang="en-US" sz="1200" b="0" dirty="0">
              <a:solidFill>
                <a:schemeClr val="bg1"/>
              </a:solidFill>
              <a:effectLst/>
            </a:endParaRPr>
          </a:p>
          <a:p>
            <a:pPr marL="171450" indent="-171450">
              <a:spcBef>
                <a:spcPts val="1200"/>
              </a:spcBef>
              <a:spcAft>
                <a:spcPts val="1200"/>
              </a:spcAft>
              <a:buFont typeface="Arial" panose="020B0604020202020204" pitchFamily="34" charset="0"/>
              <a:buChar char="•"/>
            </a:pPr>
            <a:endParaRPr lang="en-US" sz="1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93249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35</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52"/>
            <a:ext cx="6247044" cy="1010138"/>
          </a:xfrm>
        </p:spPr>
        <p:txBody>
          <a:bodyPr>
            <a:normAutofit/>
          </a:bodyPr>
          <a:lstStyle/>
          <a:p>
            <a:r>
              <a:rPr lang="da-DK" sz="3500" dirty="0">
                <a:solidFill>
                  <a:schemeClr val="bg1"/>
                </a:solidFill>
              </a:rPr>
              <a:t>ROADMAP MILESTONE #7</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167294"/>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 in detail 3/4</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036738"/>
            <a:ext cx="6308520" cy="3816429"/>
          </a:xfrm>
          <a:prstGeom prst="rect">
            <a:avLst/>
          </a:prstGeom>
          <a:noFill/>
        </p:spPr>
        <p:txBody>
          <a:bodyPr wrap="square">
            <a:spAutoFit/>
          </a:bodyPr>
          <a:lstStyle/>
          <a:p>
            <a:pPr rtl="0">
              <a:spcBef>
                <a:spcPts val="1200"/>
              </a:spcBef>
              <a:spcAft>
                <a:spcPts val="1200"/>
              </a:spcAft>
            </a:pPr>
            <a:r>
              <a:rPr lang="en-US" sz="1400" b="0" i="0" u="none" strike="noStrike" dirty="0">
                <a:solidFill>
                  <a:schemeClr val="bg1"/>
                </a:solidFill>
                <a:effectLst/>
                <a:latin typeface="Arial" panose="020B0604020202020204" pitchFamily="34" charset="0"/>
              </a:rPr>
              <a:t>The challenge of achieving an integrated region in this area is, that while the SME can automate many processes by themselves using their digital business systems, sometimes there are certain processes that also rely on the digitization of government and trading partners. </a:t>
            </a:r>
          </a:p>
          <a:p>
            <a:pPr>
              <a:spcBef>
                <a:spcPts val="1200"/>
              </a:spcBef>
              <a:spcAft>
                <a:spcPts val="1200"/>
              </a:spcAft>
            </a:pPr>
            <a:r>
              <a:rPr lang="en-US" sz="1400" b="0" i="0" u="none" strike="noStrike" dirty="0">
                <a:solidFill>
                  <a:schemeClr val="bg1"/>
                </a:solidFill>
                <a:effectLst/>
                <a:latin typeface="Arial" panose="020B0604020202020204" pitchFamily="34" charset="0"/>
              </a:rPr>
              <a:t>The challenge in the field of digital IDs is that </a:t>
            </a:r>
            <a:r>
              <a:rPr lang="en-US" sz="1400" dirty="0">
                <a:solidFill>
                  <a:schemeClr val="bg1"/>
                </a:solidFill>
                <a:latin typeface="Arial" panose="020B0604020202020204" pitchFamily="34" charset="0"/>
              </a:rPr>
              <a:t>countries have different IDs and standards for these.</a:t>
            </a:r>
          </a:p>
          <a:p>
            <a:pPr>
              <a:spcBef>
                <a:spcPts val="1200"/>
              </a:spcBef>
              <a:spcAft>
                <a:spcPts val="1200"/>
              </a:spcAft>
            </a:pPr>
            <a:r>
              <a:rPr lang="en-US" sz="1400" b="0" i="0" u="none" strike="noStrike" dirty="0">
                <a:solidFill>
                  <a:schemeClr val="bg1"/>
                </a:solidFill>
                <a:effectLst/>
                <a:latin typeface="Arial" panose="020B0604020202020204" pitchFamily="34" charset="0"/>
              </a:rPr>
              <a:t>Thus, together </a:t>
            </a:r>
            <a:r>
              <a:rPr lang="en-US" sz="1400" dirty="0">
                <a:solidFill>
                  <a:schemeClr val="bg1"/>
                </a:solidFill>
                <a:latin typeface="Arial" panose="020B0604020202020204" pitchFamily="34" charset="0"/>
              </a:rPr>
              <a:t>with stakeholders in the field,</a:t>
            </a:r>
            <a:r>
              <a:rPr lang="en-US" sz="1400" b="0" i="0" u="none" strike="noStrike" dirty="0">
                <a:solidFill>
                  <a:schemeClr val="bg1"/>
                </a:solidFill>
                <a:effectLst/>
                <a:latin typeface="Arial" panose="020B0604020202020204" pitchFamily="34" charset="0"/>
              </a:rPr>
              <a:t> the NSG&amp;B working group in the area identified a need for making the digital services for business life-cycle events - starting, running, closing a company - accessible and automatic, with login to these services being consent-based and secure, while also working in cross-border situations.</a:t>
            </a:r>
            <a:endParaRPr lang="en-US" sz="1400" dirty="0">
              <a:solidFill>
                <a:schemeClr val="bg1"/>
              </a:solidFill>
              <a:latin typeface="Arial" panose="020B0604020202020204" pitchFamily="34" charset="0"/>
            </a:endParaRPr>
          </a:p>
          <a:p>
            <a:pPr>
              <a:spcBef>
                <a:spcPts val="1200"/>
              </a:spcBef>
              <a:spcAft>
                <a:spcPts val="1200"/>
              </a:spcAft>
            </a:pPr>
            <a:br>
              <a:rPr lang="en-US" sz="1400" dirty="0">
                <a:solidFill>
                  <a:schemeClr val="bg1"/>
                </a:solidFill>
              </a:rPr>
            </a:br>
            <a:endParaRPr lang="en-US" sz="1400" b="0" dirty="0">
              <a:solidFill>
                <a:schemeClr val="bg1"/>
              </a:solidFill>
              <a:effectLst/>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036738"/>
            <a:ext cx="4925736" cy="3683060"/>
          </a:xfrm>
          <a:prstGeom prst="rect">
            <a:avLst/>
          </a:prstGeom>
          <a:noFill/>
        </p:spPr>
        <p:txBody>
          <a:bodyPr wrap="square">
            <a:spAutoFit/>
          </a:bodyPr>
          <a:lstStyle/>
          <a:p>
            <a:pPr rtl="0">
              <a:spcBef>
                <a:spcPts val="800"/>
              </a:spcBef>
              <a:spcAft>
                <a:spcPts val="1200"/>
              </a:spcAft>
            </a:pPr>
            <a:r>
              <a:rPr lang="en-US" sz="1000" b="0" i="0" u="none" strike="noStrike" dirty="0">
                <a:solidFill>
                  <a:schemeClr val="bg1"/>
                </a:solidFill>
                <a:effectLst/>
                <a:latin typeface="Arial" panose="020B0604020202020204" pitchFamily="34" charset="0"/>
              </a:rPr>
              <a:t>The  </a:t>
            </a:r>
            <a:r>
              <a:rPr lang="en-US" sz="1000" b="0" i="1" u="none" strike="noStrike" dirty="0">
                <a:solidFill>
                  <a:schemeClr val="bg1"/>
                </a:solidFill>
                <a:effectLst/>
                <a:latin typeface="Arial" panose="020B0604020202020204" pitchFamily="34" charset="0"/>
              </a:rPr>
              <a:t>NSG&amp;B working group on Born Digital</a:t>
            </a:r>
            <a:r>
              <a:rPr lang="en-US" sz="1000" b="0" i="0" u="none" strike="noStrike" dirty="0">
                <a:solidFill>
                  <a:schemeClr val="bg1"/>
                </a:solidFill>
                <a:effectLst/>
                <a:latin typeface="Arial" panose="020B0604020202020204" pitchFamily="34" charset="0"/>
              </a:rPr>
              <a:t> completed the following deliverables in this field:</a:t>
            </a:r>
          </a:p>
          <a:p>
            <a:pPr marL="171450" indent="-171450" rtl="0">
              <a:spcBef>
                <a:spcPts val="800"/>
              </a:spcBef>
              <a:spcAft>
                <a:spcPts val="1200"/>
              </a:spcAft>
              <a:buFont typeface="Arial" panose="020B0604020202020204" pitchFamily="34" charset="0"/>
              <a:buChar char="•"/>
            </a:pPr>
            <a:r>
              <a:rPr lang="en-US" sz="1000" dirty="0">
                <a:solidFill>
                  <a:schemeClr val="bg1"/>
                </a:solidFill>
                <a:latin typeface="Arial" panose="020B0604020202020204" pitchFamily="34" charset="0"/>
              </a:rPr>
              <a:t>A</a:t>
            </a:r>
            <a:r>
              <a:rPr lang="en-US" sz="1000" b="0" i="0" u="none" strike="noStrike" dirty="0">
                <a:solidFill>
                  <a:schemeClr val="bg1"/>
                </a:solidFill>
                <a:effectLst/>
                <a:latin typeface="Arial" panose="020B0604020202020204" pitchFamily="34" charset="0"/>
              </a:rPr>
              <a:t> pilot where two countries mutually accepted each other's national IDs for logon to these services, however, the upcoming eWallet is intended to solve this problem across all EU countries. </a:t>
            </a:r>
          </a:p>
          <a:p>
            <a:pPr marL="171450" indent="-171450" rtl="0">
              <a:spcBef>
                <a:spcPts val="800"/>
              </a:spcBef>
              <a:spcAft>
                <a:spcPts val="1200"/>
              </a:spcAft>
              <a:buFont typeface="Arial" panose="020B0604020202020204" pitchFamily="34" charset="0"/>
              <a:buChar char="•"/>
            </a:pPr>
            <a:r>
              <a:rPr lang="en-US" sz="1000" b="0" i="0" u="none" strike="noStrike" dirty="0">
                <a:solidFill>
                  <a:schemeClr val="bg1"/>
                </a:solidFill>
                <a:effectLst/>
                <a:latin typeface="Arial" panose="020B0604020202020204" pitchFamily="34" charset="0"/>
              </a:rPr>
              <a:t>Currently, a range of large scale pilots are performed funded by the European Commission in which NSG&amp;B experts also contribute on behalf of their respective government agencies.</a:t>
            </a:r>
            <a:endParaRPr lang="en-US" sz="1000" b="0" dirty="0">
              <a:solidFill>
                <a:schemeClr val="bg1"/>
              </a:solidFill>
              <a:effectLst/>
            </a:endParaRPr>
          </a:p>
          <a:p>
            <a:pPr marL="171450" indent="-171450" rtl="0">
              <a:spcBef>
                <a:spcPts val="0"/>
              </a:spcBef>
              <a:spcAft>
                <a:spcPts val="0"/>
              </a:spcAft>
              <a:buFont typeface="Arial" panose="020B0604020202020204" pitchFamily="34" charset="0"/>
              <a:buChar char="•"/>
            </a:pPr>
            <a:r>
              <a:rPr lang="en-US" sz="1000" b="0" i="0" u="none" strike="noStrike" dirty="0">
                <a:solidFill>
                  <a:schemeClr val="bg1"/>
                </a:solidFill>
                <a:effectLst/>
                <a:latin typeface="Arial" panose="020B0604020202020204" pitchFamily="34" charset="0"/>
              </a:rPr>
              <a:t>The working group also focused on the further automatization of the national digital services for business event by enabling sharing of company events between various government agencies to present the company with the current status of their case on their </a:t>
            </a:r>
            <a:r>
              <a:rPr lang="en-US" sz="1000" b="0" i="0" u="none" strike="noStrike" dirty="0" err="1">
                <a:solidFill>
                  <a:schemeClr val="bg1"/>
                </a:solidFill>
                <a:effectLst/>
                <a:latin typeface="Arial" panose="020B0604020202020204" pitchFamily="34" charset="0"/>
              </a:rPr>
              <a:t>personalised</a:t>
            </a:r>
            <a:r>
              <a:rPr lang="en-US" sz="1000" b="0" i="0" u="none" strike="noStrike" dirty="0">
                <a:solidFill>
                  <a:schemeClr val="bg1"/>
                </a:solidFill>
                <a:effectLst/>
                <a:latin typeface="Arial" panose="020B0604020202020204" pitchFamily="34" charset="0"/>
              </a:rPr>
              <a:t> login site; e.g. the different steps in the process and which government agency that is responsible for next step. </a:t>
            </a:r>
          </a:p>
          <a:p>
            <a:pPr marL="171450" indent="-171450" rtl="0">
              <a:spcBef>
                <a:spcPts val="0"/>
              </a:spcBef>
              <a:spcAft>
                <a:spcPts val="0"/>
              </a:spcAft>
              <a:buFont typeface="Arial" panose="020B0604020202020204" pitchFamily="34" charset="0"/>
              <a:buChar char="•"/>
            </a:pPr>
            <a:endParaRPr lang="en-US" sz="1000" b="0" i="0" u="none" strike="noStrike" dirty="0">
              <a:solidFill>
                <a:schemeClr val="bg1"/>
              </a:solidFill>
              <a:effectLst/>
              <a:latin typeface="Arial" panose="020B0604020202020204" pitchFamily="34" charset="0"/>
            </a:endParaRPr>
          </a:p>
          <a:p>
            <a:pPr marL="171450" indent="-171450" rtl="0">
              <a:spcBef>
                <a:spcPts val="0"/>
              </a:spcBef>
              <a:spcAft>
                <a:spcPts val="0"/>
              </a:spcAft>
              <a:buFont typeface="Arial" panose="020B0604020202020204" pitchFamily="34" charset="0"/>
              <a:buChar char="•"/>
            </a:pPr>
            <a:r>
              <a:rPr lang="en-US" sz="1000" b="0" i="0" u="none" strike="noStrike" dirty="0">
                <a:solidFill>
                  <a:schemeClr val="bg1"/>
                </a:solidFill>
                <a:effectLst/>
                <a:latin typeface="Arial" panose="020B0604020202020204" pitchFamily="34" charset="0"/>
              </a:rPr>
              <a:t>The purpose is for companies to have an easier way of complying with relevant regulations, by having a transparent and tailormade guide and process that is automatically set up for them.</a:t>
            </a:r>
            <a:endParaRPr lang="en-US" sz="1000" b="0" dirty="0">
              <a:solidFill>
                <a:schemeClr val="bg1"/>
              </a:solidFill>
              <a:effectLst/>
            </a:endParaRPr>
          </a:p>
          <a:p>
            <a:br>
              <a:rPr lang="en-US" sz="1000" dirty="0"/>
            </a:br>
            <a:endParaRPr lang="en-US" sz="10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484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36</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52"/>
            <a:ext cx="6247044" cy="1010138"/>
          </a:xfrm>
        </p:spPr>
        <p:txBody>
          <a:bodyPr>
            <a:normAutofit/>
          </a:bodyPr>
          <a:lstStyle/>
          <a:p>
            <a:r>
              <a:rPr lang="da-DK" sz="3500" dirty="0">
                <a:solidFill>
                  <a:schemeClr val="bg1"/>
                </a:solidFill>
              </a:rPr>
              <a:t>ROADMAP MILESTONE #7</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5" y="1167294"/>
            <a:ext cx="9609114"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 in detail 4/4</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036738"/>
            <a:ext cx="6308520" cy="3600986"/>
          </a:xfrm>
          <a:prstGeom prst="rect">
            <a:avLst/>
          </a:prstGeom>
          <a:noFill/>
        </p:spPr>
        <p:txBody>
          <a:bodyPr wrap="square">
            <a:spAutoFit/>
          </a:bodyPr>
          <a:lstStyle/>
          <a:p>
            <a:pPr rtl="0">
              <a:spcBef>
                <a:spcPts val="1200"/>
              </a:spcBef>
              <a:spcAft>
                <a:spcPts val="1200"/>
              </a:spcAft>
            </a:pPr>
            <a:r>
              <a:rPr lang="en-US" sz="1400" b="0" i="0" u="none" strike="noStrike" dirty="0">
                <a:solidFill>
                  <a:schemeClr val="bg1"/>
                </a:solidFill>
                <a:effectLst/>
                <a:latin typeface="Arial" panose="020B0604020202020204" pitchFamily="34" charset="0"/>
              </a:rPr>
              <a:t>The challenge of achieving an integrated region in this area is, that while the SME can automate many processes by themselves using their digital business systems, sometimes there are certain processes that also rely on the digitization of government and trading partners. </a:t>
            </a:r>
          </a:p>
          <a:p>
            <a:pPr>
              <a:spcBef>
                <a:spcPts val="1200"/>
              </a:spcBef>
              <a:spcAft>
                <a:spcPts val="1200"/>
              </a:spcAft>
            </a:pPr>
            <a:r>
              <a:rPr lang="en-US" sz="1400" b="0" i="0" u="none" strike="noStrike" dirty="0">
                <a:solidFill>
                  <a:schemeClr val="bg1"/>
                </a:solidFill>
                <a:effectLst/>
                <a:latin typeface="Arial" panose="020B0604020202020204" pitchFamily="34" charset="0"/>
              </a:rPr>
              <a:t>The challenge in the field of </a:t>
            </a:r>
            <a:r>
              <a:rPr lang="en-US" sz="1400" dirty="0">
                <a:solidFill>
                  <a:schemeClr val="bg1"/>
                </a:solidFill>
                <a:latin typeface="Arial" panose="020B0604020202020204" pitchFamily="34" charset="0"/>
              </a:rPr>
              <a:t>business data and public registry data is that system providers, platforms and countries can have different standards for this data.</a:t>
            </a:r>
          </a:p>
          <a:p>
            <a:pPr>
              <a:spcBef>
                <a:spcPts val="1200"/>
              </a:spcBef>
              <a:spcAft>
                <a:spcPts val="1200"/>
              </a:spcAft>
            </a:pPr>
            <a:r>
              <a:rPr lang="en-US" sz="1400" b="0" i="1" u="none" strike="noStrike" dirty="0">
                <a:solidFill>
                  <a:schemeClr val="bg1"/>
                </a:solidFill>
                <a:effectLst/>
                <a:latin typeface="Arial" panose="020B0604020202020204" pitchFamily="34" charset="0"/>
              </a:rPr>
              <a:t>The NSG&amp;B working group on Reliability &amp; Data Quality</a:t>
            </a:r>
            <a:r>
              <a:rPr lang="en-US" sz="1400" b="0" i="0" u="none" strike="noStrike" dirty="0">
                <a:solidFill>
                  <a:schemeClr val="bg1"/>
                </a:solidFill>
                <a:effectLst/>
                <a:latin typeface="Arial" panose="020B0604020202020204" pitchFamily="34" charset="0"/>
              </a:rPr>
              <a:t> has focused on improving the quality and interoperability of data in the Nordic region as well as contributing to this end on the European and global level.</a:t>
            </a:r>
            <a:endParaRPr lang="en-US" sz="1400" dirty="0">
              <a:solidFill>
                <a:schemeClr val="bg1"/>
              </a:solidFill>
              <a:latin typeface="Arial" panose="020B0604020202020204" pitchFamily="34" charset="0"/>
            </a:endParaRPr>
          </a:p>
          <a:p>
            <a:pPr>
              <a:spcBef>
                <a:spcPts val="1200"/>
              </a:spcBef>
              <a:spcAft>
                <a:spcPts val="1200"/>
              </a:spcAft>
            </a:pPr>
            <a:br>
              <a:rPr lang="en-US" sz="1400" dirty="0">
                <a:solidFill>
                  <a:schemeClr val="bg1"/>
                </a:solidFill>
              </a:rPr>
            </a:br>
            <a:endParaRPr lang="en-US" sz="1400" b="0" dirty="0">
              <a:solidFill>
                <a:schemeClr val="bg1"/>
              </a:solidFill>
              <a:effectLst/>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036738"/>
            <a:ext cx="4925736" cy="4565352"/>
          </a:xfrm>
          <a:prstGeom prst="rect">
            <a:avLst/>
          </a:prstGeom>
          <a:noFill/>
        </p:spPr>
        <p:txBody>
          <a:bodyPr wrap="square">
            <a:spAutoFit/>
          </a:bodyPr>
          <a:lstStyle/>
          <a:p>
            <a:pPr rtl="0">
              <a:spcBef>
                <a:spcPts val="800"/>
              </a:spcBef>
              <a:spcAft>
                <a:spcPts val="1200"/>
              </a:spcAft>
            </a:pPr>
            <a:r>
              <a:rPr lang="en-US" sz="1400" b="0" i="1" u="none" strike="noStrike" dirty="0">
                <a:solidFill>
                  <a:schemeClr val="bg1"/>
                </a:solidFill>
                <a:effectLst/>
                <a:latin typeface="Arial" panose="020B0604020202020204" pitchFamily="34" charset="0"/>
              </a:rPr>
              <a:t>The NSG&amp;B working group on Reliability &amp; Data Quality</a:t>
            </a:r>
            <a:r>
              <a:rPr lang="en-US" sz="1400" b="0" i="0" u="none" strike="noStrike" dirty="0">
                <a:solidFill>
                  <a:schemeClr val="bg1"/>
                </a:solidFill>
                <a:effectLst/>
                <a:latin typeface="Arial" panose="020B0604020202020204" pitchFamily="34" charset="0"/>
              </a:rPr>
              <a:t> has: </a:t>
            </a:r>
          </a:p>
          <a:p>
            <a:pPr marL="171450" indent="-171450" rtl="0">
              <a:spcBef>
                <a:spcPts val="800"/>
              </a:spcBef>
              <a:spcAft>
                <a:spcPts val="1200"/>
              </a:spcAft>
              <a:buFont typeface="Arial" panose="020B0604020202020204" pitchFamily="34" charset="0"/>
              <a:buChar char="•"/>
            </a:pPr>
            <a:r>
              <a:rPr lang="en-US" sz="1400" b="0" i="0" u="none" strike="noStrike" dirty="0">
                <a:solidFill>
                  <a:schemeClr val="bg1"/>
                </a:solidFill>
                <a:effectLst/>
                <a:latin typeface="Arial" panose="020B0604020202020204" pitchFamily="34" charset="0"/>
              </a:rPr>
              <a:t>developed an API solution offering access to data from registries across the Nordics showing 7 attributes of basic standard data of companies (e.g. name, address etc.) </a:t>
            </a:r>
          </a:p>
          <a:p>
            <a:pPr marL="171450" indent="-171450" rtl="0">
              <a:spcBef>
                <a:spcPts val="800"/>
              </a:spcBef>
              <a:spcAft>
                <a:spcPts val="1200"/>
              </a:spcAft>
              <a:buFont typeface="Arial" panose="020B0604020202020204" pitchFamily="34" charset="0"/>
              <a:buChar char="•"/>
            </a:pPr>
            <a:r>
              <a:rPr lang="en-US" sz="1400" b="0" i="0" u="none" strike="noStrike" dirty="0">
                <a:solidFill>
                  <a:schemeClr val="bg1"/>
                </a:solidFill>
                <a:effectLst/>
                <a:latin typeface="Arial" panose="020B0604020202020204" pitchFamily="34" charset="0"/>
              </a:rPr>
              <a:t>This API can e.g. be implemented by ERP-systems or other platforms, enabling their end-users - the SMEs - to access this information directly from their ERP-systems. </a:t>
            </a:r>
          </a:p>
          <a:p>
            <a:pPr marL="171450" indent="-171450">
              <a:spcBef>
                <a:spcPts val="800"/>
              </a:spcBef>
              <a:spcAft>
                <a:spcPts val="1200"/>
              </a:spcAft>
              <a:buFont typeface="Arial" panose="020B0604020202020204" pitchFamily="34" charset="0"/>
              <a:buChar char="•"/>
            </a:pPr>
            <a:r>
              <a:rPr lang="en-US" sz="1400" dirty="0">
                <a:solidFill>
                  <a:schemeClr val="bg1"/>
                </a:solidFill>
                <a:latin typeface="Arial" panose="020B0604020202020204" pitchFamily="34" charset="0"/>
              </a:rPr>
              <a:t>If expanded to more areas this can </a:t>
            </a:r>
            <a:r>
              <a:rPr lang="en-US" sz="1400" b="0" i="0" u="none" strike="noStrike" dirty="0">
                <a:solidFill>
                  <a:schemeClr val="bg1"/>
                </a:solidFill>
                <a:effectLst/>
                <a:latin typeface="Arial" panose="020B0604020202020204" pitchFamily="34" charset="0"/>
              </a:rPr>
              <a:t>make comparisons and analysis of businesses easier across Nordic region for possible investors, business partners etc. </a:t>
            </a:r>
          </a:p>
          <a:p>
            <a:pPr marL="171450" indent="-171450" rtl="0">
              <a:spcBef>
                <a:spcPts val="800"/>
              </a:spcBef>
              <a:spcAft>
                <a:spcPts val="1200"/>
              </a:spcAft>
              <a:buFont typeface="Arial" panose="020B0604020202020204" pitchFamily="34" charset="0"/>
              <a:buChar char="•"/>
            </a:pPr>
            <a:r>
              <a:rPr lang="en-US" sz="1400" b="0" i="0" u="none" strike="noStrike" dirty="0">
                <a:solidFill>
                  <a:schemeClr val="bg1"/>
                </a:solidFill>
                <a:effectLst/>
                <a:latin typeface="Arial" panose="020B0604020202020204" pitchFamily="34" charset="0"/>
              </a:rPr>
              <a:t>The ability to have access to this information about suppliers and customers from other Nordic countries can to some extent contribute to the goal of making the Nordic region the most integrated region in the world.</a:t>
            </a:r>
            <a:br>
              <a:rPr lang="en-US" sz="1400" dirty="0">
                <a:solidFill>
                  <a:schemeClr val="bg1"/>
                </a:solidFill>
              </a:rPr>
            </a:br>
            <a:endParaRPr lang="en-US" sz="14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764659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spcBef>
                <a:spcPct val="0"/>
              </a:spcBef>
            </a:pPr>
            <a:r>
              <a:rPr lang="en-US" sz="2500" b="1" kern="1200" dirty="0">
                <a:solidFill>
                  <a:srgbClr val="FFFFFF"/>
                </a:solidFill>
                <a:effectLst/>
                <a:latin typeface="+mj-lt"/>
                <a:ea typeface="+mj-ea"/>
                <a:cs typeface="+mj-cs"/>
              </a:rPr>
              <a:t>NSG&amp;B work on interoperability of eDocuments – pilots on cross-border use of </a:t>
            </a:r>
            <a:r>
              <a:rPr lang="en-US" sz="2500" b="1" kern="1200" dirty="0" err="1">
                <a:solidFill>
                  <a:srgbClr val="FFFFFF"/>
                </a:solidFill>
                <a:effectLst/>
                <a:latin typeface="+mj-lt"/>
                <a:ea typeface="+mj-ea"/>
                <a:cs typeface="+mj-cs"/>
              </a:rPr>
              <a:t>eInvoicing</a:t>
            </a:r>
            <a:r>
              <a:rPr lang="en-US" sz="2500" b="1" kern="1200" dirty="0">
                <a:solidFill>
                  <a:srgbClr val="FFFFFF"/>
                </a:solidFill>
                <a:effectLst/>
                <a:latin typeface="+mj-lt"/>
                <a:ea typeface="+mj-ea"/>
                <a:cs typeface="+mj-cs"/>
              </a:rPr>
              <a:t>, </a:t>
            </a:r>
            <a:r>
              <a:rPr lang="en-US" sz="2500" b="1" kern="1200" dirty="0" err="1">
                <a:solidFill>
                  <a:srgbClr val="FFFFFF"/>
                </a:solidFill>
                <a:effectLst/>
                <a:latin typeface="+mj-lt"/>
                <a:ea typeface="+mj-ea"/>
                <a:cs typeface="+mj-cs"/>
              </a:rPr>
              <a:t>eCatalogue</a:t>
            </a:r>
            <a:r>
              <a:rPr lang="en-US" sz="2500" b="1" kern="1200" dirty="0">
                <a:solidFill>
                  <a:srgbClr val="FFFFFF"/>
                </a:solidFill>
                <a:effectLst/>
                <a:latin typeface="+mj-lt"/>
                <a:ea typeface="+mj-ea"/>
                <a:cs typeface="+mj-cs"/>
              </a:rPr>
              <a:t>, </a:t>
            </a:r>
            <a:r>
              <a:rPr lang="en-US" sz="2500" b="1" kern="1200" dirty="0" err="1">
                <a:solidFill>
                  <a:srgbClr val="FFFFFF"/>
                </a:solidFill>
                <a:effectLst/>
                <a:latin typeface="+mj-lt"/>
                <a:ea typeface="+mj-ea"/>
                <a:cs typeface="+mj-cs"/>
              </a:rPr>
              <a:t>eOrder</a:t>
            </a:r>
            <a:r>
              <a:rPr lang="en-US" sz="2500" b="1" kern="1200" dirty="0">
                <a:solidFill>
                  <a:srgbClr val="FFFFFF"/>
                </a:solidFill>
                <a:effectLst/>
                <a:latin typeface="+mj-lt"/>
                <a:ea typeface="+mj-ea"/>
                <a:cs typeface="+mj-cs"/>
              </a:rPr>
              <a:t> and </a:t>
            </a:r>
            <a:r>
              <a:rPr lang="en-US" sz="2500" b="1" kern="1200" dirty="0" err="1">
                <a:solidFill>
                  <a:srgbClr val="FFFFFF"/>
                </a:solidFill>
                <a:effectLst/>
                <a:latin typeface="+mj-lt"/>
                <a:ea typeface="+mj-ea"/>
                <a:cs typeface="+mj-cs"/>
              </a:rPr>
              <a:t>eReceipt</a:t>
            </a:r>
            <a:r>
              <a:rPr lang="en-US" sz="2500" b="1" kern="1200" dirty="0">
                <a:solidFill>
                  <a:srgbClr val="FFFFFF"/>
                </a:solidFill>
                <a:effectLst/>
                <a:latin typeface="+mj-lt"/>
                <a:ea typeface="+mj-ea"/>
                <a:cs typeface="+mj-cs"/>
              </a:rPr>
              <a:t>  </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nvGraphicFramePr>
        <p:xfrm>
          <a:off x="0" y="1574310"/>
          <a:ext cx="12191998" cy="5283689"/>
        </p:xfrm>
        <a:graphic>
          <a:graphicData uri="http://schemas.openxmlformats.org/drawingml/2006/table">
            <a:tbl>
              <a:tblPr firstRow="1" bandRow="1">
                <a:noFill/>
                <a:tableStyleId>{5C22544A-7EE6-4342-B048-85BDC9FD1C3A}</a:tableStyleId>
              </a:tblPr>
              <a:tblGrid>
                <a:gridCol w="3004047">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437371">
                  <a:extLst>
                    <a:ext uri="{9D8B030D-6E8A-4147-A177-3AD203B41FA5}">
                      <a16:colId xmlns:a16="http://schemas.microsoft.com/office/drawing/2014/main" val="3109300183"/>
                    </a:ext>
                  </a:extLst>
                </a:gridCol>
                <a:gridCol w="3369223">
                  <a:extLst>
                    <a:ext uri="{9D8B030D-6E8A-4147-A177-3AD203B41FA5}">
                      <a16:colId xmlns:a16="http://schemas.microsoft.com/office/drawing/2014/main" val="1262889913"/>
                    </a:ext>
                  </a:extLst>
                </a:gridCol>
              </a:tblGrid>
              <a:tr h="253040">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Purpose &amp; result</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705995">
                <a:tc>
                  <a:txBody>
                    <a:bodyPr/>
                    <a:lstStyle/>
                    <a:p>
                      <a:pPr>
                        <a:lnSpc>
                          <a:spcPct val="115000"/>
                        </a:lnSpc>
                        <a:spcBef>
                          <a:spcPts val="100"/>
                        </a:spcBef>
                        <a:spcAft>
                          <a:spcPts val="100"/>
                        </a:spcAft>
                      </a:pPr>
                      <a:r>
                        <a:rPr lang="en-GB" sz="700" cap="none" spc="0" dirty="0">
                          <a:solidFill>
                            <a:schemeClr val="tx1"/>
                          </a:solidFill>
                          <a:effectLst/>
                        </a:rPr>
                        <a:t>Using eInvoice cross-border</a:t>
                      </a:r>
                      <a:endParaRPr lang="da-DK" sz="700" cap="none" spc="0" dirty="0">
                        <a:solidFill>
                          <a:schemeClr val="tx1"/>
                        </a:solidFill>
                        <a:effectLst/>
                      </a:endParaRPr>
                    </a:p>
                    <a:p>
                      <a:pPr>
                        <a:lnSpc>
                          <a:spcPct val="115000"/>
                        </a:lnSpc>
                        <a:spcBef>
                          <a:spcPts val="100"/>
                        </a:spcBef>
                        <a:spcAft>
                          <a:spcPts val="100"/>
                        </a:spcAft>
                      </a:pPr>
                      <a:r>
                        <a:rPr lang="en-GB" sz="700" cap="none" spc="0" dirty="0">
                          <a:solidFill>
                            <a:schemeClr val="tx1"/>
                          </a:solidFill>
                          <a:effectLst/>
                        </a:rPr>
                        <a:t>User story:</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hlinkClick r:id="rId2">
                            <a:extLst>
                              <a:ext uri="{A12FA001-AC4F-418D-AE19-62706E023703}">
                                <ahyp:hlinkClr xmlns:ahyp="http://schemas.microsoft.com/office/drawing/2018/hyperlinkcolor" val="tx"/>
                              </a:ext>
                            </a:extLst>
                          </a:hlinkClick>
                        </a:rPr>
                        <a:t>https://nordicsmartgovernment.org/invoice-user-story</a:t>
                      </a:r>
                      <a:r>
                        <a:rPr lang="en-GB" sz="700" cap="none" spc="0" dirty="0">
                          <a:solidFill>
                            <a:schemeClr val="tx1"/>
                          </a:solidFill>
                          <a:effectLst/>
                        </a:rPr>
                        <a:t> </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eInvoice: Cross border transactions between the Nordic countries. Aim to ensure that all countries should have service providers that can send invoices digitally between Nordic countries so that Nordic SMEs can more easily digitise their processes. Focus on quality in invoice content, especially VAT information.</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Streamline and automate business administration processes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that can send and receive cross border based on the standard format and the Peppol Network. Motivate all SMEs to use systems.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868366">
                <a:tc>
                  <a:txBody>
                    <a:bodyPr/>
                    <a:lstStyle/>
                    <a:p>
                      <a:pPr>
                        <a:lnSpc>
                          <a:spcPct val="115000"/>
                        </a:lnSpc>
                        <a:spcBef>
                          <a:spcPts val="100"/>
                        </a:spcBef>
                        <a:spcAft>
                          <a:spcPts val="100"/>
                        </a:spcAft>
                      </a:pPr>
                      <a:r>
                        <a:rPr lang="en-GB" sz="700" cap="none" spc="0">
                          <a:solidFill>
                            <a:schemeClr val="tx1"/>
                          </a:solidFill>
                          <a:effectLst/>
                        </a:rPr>
                        <a:t>Using eInvoice cross-border</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2">
                            <a:extLst>
                              <a:ext uri="{A12FA001-AC4F-418D-AE19-62706E023703}">
                                <ahyp:hlinkClr xmlns:ahyp="http://schemas.microsoft.com/office/drawing/2018/hyperlinkcolor" val="tx"/>
                              </a:ext>
                            </a:extLst>
                          </a:hlinkClick>
                        </a:rPr>
                        <a:t>https://nordicsmartgovernment.org/invoice-user-story</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Cross border transactions between the Nordic countries. A goal wherein all countries should have service providers that can send orders and order responses digitally between Nordic countries so that Nordic SMEs can more easily digitise their processes. Focus on quality in order and order response content, especially VAT information.</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Same as above</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that can send and receive cross border based on the standard format and the Peppol Network. Motivate all SMEs to use systems.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1030738">
                <a:tc>
                  <a:txBody>
                    <a:bodyPr/>
                    <a:lstStyle/>
                    <a:p>
                      <a:pPr>
                        <a:lnSpc>
                          <a:spcPct val="115000"/>
                        </a:lnSpc>
                        <a:spcBef>
                          <a:spcPts val="100"/>
                        </a:spcBef>
                        <a:spcAft>
                          <a:spcPts val="100"/>
                        </a:spcAft>
                      </a:pPr>
                      <a:r>
                        <a:rPr lang="en-GB" sz="700" cap="none" spc="0">
                          <a:solidFill>
                            <a:schemeClr val="tx1"/>
                          </a:solidFill>
                          <a:effectLst/>
                        </a:rPr>
                        <a:t>Using </a:t>
                      </a:r>
                      <a:r>
                        <a:rPr lang="en-GB" sz="700" cap="none" spc="0" err="1">
                          <a:solidFill>
                            <a:schemeClr val="tx1"/>
                          </a:solidFill>
                          <a:effectLst/>
                        </a:rPr>
                        <a:t>eCatalogue</a:t>
                      </a:r>
                      <a:r>
                        <a:rPr lang="en-GB" sz="700" cap="none" spc="0">
                          <a:solidFill>
                            <a:schemeClr val="tx1"/>
                          </a:solidFill>
                          <a:effectLst/>
                        </a:rPr>
                        <a:t> cross-border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3">
                            <a:extLst>
                              <a:ext uri="{A12FA001-AC4F-418D-AE19-62706E023703}">
                                <ahyp:hlinkClr xmlns:ahyp="http://schemas.microsoft.com/office/drawing/2018/hyperlinkcolor" val="tx"/>
                              </a:ext>
                            </a:extLst>
                          </a:hlinkClick>
                        </a:rPr>
                        <a:t>https://nordicsmartgovernment.org/catalogue-user-story</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Cross-border transactions between the Nordic countries. A goal wherein all countries should have service providers that can send catalogues digitally between Nordic countries so that Nordic SMEs can more easily digitise their processes and increase their competitiveness through the easier presentation of their goods and services. Focus on quality in catalogue content, especially VAT information and environmental information.</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Same as above</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Increase the number of service providers that can send and receive cross border based on the standard format and the Peppol Network. Motivate all SMEs to use systems.</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1652321">
                <a:tc>
                  <a:txBody>
                    <a:bodyPr/>
                    <a:lstStyle/>
                    <a:p>
                      <a:pPr>
                        <a:lnSpc>
                          <a:spcPct val="115000"/>
                        </a:lnSpc>
                        <a:spcBef>
                          <a:spcPts val="100"/>
                        </a:spcBef>
                        <a:spcAft>
                          <a:spcPts val="100"/>
                        </a:spcAft>
                      </a:pPr>
                      <a:r>
                        <a:rPr lang="en-GB" sz="700" cap="none" spc="0">
                          <a:solidFill>
                            <a:schemeClr val="tx1"/>
                          </a:solidFill>
                          <a:effectLst/>
                        </a:rPr>
                        <a:t>Using e-Receipts cross-border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User story:</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4">
                            <a:extLst>
                              <a:ext uri="{A12FA001-AC4F-418D-AE19-62706E023703}">
                                <ahyp:hlinkClr xmlns:ahyp="http://schemas.microsoft.com/office/drawing/2018/hyperlinkcolor" val="tx"/>
                              </a:ext>
                            </a:extLst>
                          </a:hlinkClick>
                        </a:rPr>
                        <a:t>https://nordicsmartgovernment.org/ereceipt</a:t>
                      </a: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err="1">
                          <a:solidFill>
                            <a:schemeClr val="tx1"/>
                          </a:solidFill>
                          <a:effectLst/>
                        </a:rPr>
                        <a:t>eReceipt</a:t>
                      </a:r>
                      <a:r>
                        <a:rPr lang="en-GB" sz="700" cap="none" spc="0">
                          <a:solidFill>
                            <a:schemeClr val="tx1"/>
                          </a:solidFill>
                          <a:effectLst/>
                        </a:rPr>
                        <a:t> specification:</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5">
                            <a:extLst>
                              <a:ext uri="{A12FA001-AC4F-418D-AE19-62706E023703}">
                                <ahyp:hlinkClr xmlns:ahyp="http://schemas.microsoft.com/office/drawing/2018/hyperlinkcolor" val="tx"/>
                              </a:ext>
                            </a:extLst>
                          </a:hlinkClick>
                        </a:rPr>
                        <a:t>https://nordicsmartgovernment.org/ereceipt-specification</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a:solidFill>
                            <a:schemeClr val="tx1"/>
                          </a:solidFill>
                          <a:effectLst/>
                        </a:rPr>
                        <a:t>The purpose was to prove that buyers can automate travel and cost claim processes  by using </a:t>
                      </a:r>
                      <a:r>
                        <a:rPr lang="en-GB" sz="700" cap="none" spc="0" err="1">
                          <a:solidFill>
                            <a:schemeClr val="tx1"/>
                          </a:solidFill>
                          <a:effectLst/>
                        </a:rPr>
                        <a:t>eReceipt</a:t>
                      </a:r>
                      <a:r>
                        <a:rPr lang="en-GB" sz="700" cap="none" spc="0">
                          <a:solidFill>
                            <a:schemeClr val="tx1"/>
                          </a:solidFill>
                          <a:effectLst/>
                        </a:rPr>
                        <a:t> data.</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a:solidFill>
                            <a:schemeClr val="tx1"/>
                          </a:solidFill>
                          <a:effectLst/>
                        </a:rPr>
                        <a:t>Providing a setup for automating SMEs employees business travel in Nordics.</a:t>
                      </a:r>
                      <a:r>
                        <a:rPr lang="en-GB" sz="700" u="sng" cap="none" spc="0">
                          <a:solidFill>
                            <a:schemeClr val="tx1"/>
                          </a:solidFill>
                          <a:effectLst/>
                        </a:rPr>
                        <a:t> The companies (merchants) having digital solutions for </a:t>
                      </a:r>
                      <a:r>
                        <a:rPr lang="en-GB" sz="700" u="sng" cap="none" spc="0" err="1">
                          <a:solidFill>
                            <a:schemeClr val="tx1"/>
                          </a:solidFill>
                          <a:effectLst/>
                        </a:rPr>
                        <a:t>eReceipt</a:t>
                      </a:r>
                      <a:r>
                        <a:rPr lang="en-GB" sz="700" u="sng" cap="none" spc="0">
                          <a:solidFill>
                            <a:schemeClr val="tx1"/>
                          </a:solidFill>
                          <a:effectLst/>
                        </a:rPr>
                        <a:t> can gain additional benefits from holistic, verified data, like getting more attractive, flexible short term financing options, relevant marketing opportunities etc.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15000"/>
                        </a:lnSpc>
                        <a:spcBef>
                          <a:spcPts val="100"/>
                        </a:spcBef>
                        <a:spcAft>
                          <a:spcPts val="100"/>
                        </a:spcAft>
                      </a:pPr>
                      <a:r>
                        <a:rPr lang="en-GB" sz="700" cap="none" spc="0" dirty="0">
                          <a:solidFill>
                            <a:schemeClr val="tx1"/>
                          </a:solidFill>
                          <a:effectLst/>
                        </a:rPr>
                        <a:t>More eReceipts from sellers are needed so that buyers will update their systems.</a:t>
                      </a: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While the NSG&amp;B focus on B2B use cases, B2C (or even C2C) use cases can be taken into consideration moving forward. </a:t>
                      </a:r>
                      <a:endParaRPr lang="da-DK" sz="700" cap="none" spc="0" dirty="0">
                        <a:solidFill>
                          <a:schemeClr val="tx1"/>
                        </a:solidFill>
                        <a:effectLst/>
                      </a:endParaRPr>
                    </a:p>
                    <a:p>
                      <a:pPr>
                        <a:lnSpc>
                          <a:spcPct val="115000"/>
                        </a:lnSpc>
                        <a:spcBef>
                          <a:spcPts val="100"/>
                        </a:spcBef>
                        <a:spcAft>
                          <a:spcPts val="100"/>
                        </a:spcAft>
                      </a:pPr>
                      <a:r>
                        <a:rPr lang="en-GB" sz="700" u="sng" cap="none" spc="0" dirty="0">
                          <a:solidFill>
                            <a:schemeClr val="tx1"/>
                          </a:solidFill>
                          <a:effectLst/>
                        </a:rPr>
                        <a:t> </a:t>
                      </a:r>
                      <a:endParaRPr lang="da-DK" sz="700" cap="none" spc="0" dirty="0">
                        <a:solidFill>
                          <a:schemeClr val="tx1"/>
                        </a:solidFill>
                        <a:effectLst/>
                      </a:endParaRPr>
                    </a:p>
                    <a:p>
                      <a:pPr>
                        <a:lnSpc>
                          <a:spcPct val="115000"/>
                        </a:lnSpc>
                        <a:spcBef>
                          <a:spcPts val="100"/>
                        </a:spcBef>
                        <a:spcAft>
                          <a:spcPts val="100"/>
                        </a:spcAft>
                      </a:pPr>
                      <a:r>
                        <a:rPr lang="en-GB" sz="700" u="sng" cap="none" spc="0" dirty="0" err="1">
                          <a:solidFill>
                            <a:schemeClr val="tx1"/>
                          </a:solidFill>
                          <a:effectLst/>
                        </a:rPr>
                        <a:t>eReceipt</a:t>
                      </a:r>
                      <a:r>
                        <a:rPr lang="en-GB" sz="700" u="sng" cap="none" spc="0" dirty="0">
                          <a:solidFill>
                            <a:schemeClr val="tx1"/>
                          </a:solidFill>
                          <a:effectLst/>
                        </a:rPr>
                        <a:t> might also bring additional value in controlling the grey- / shadow economy, estimated to be around 20% of EU GDP on average. Even small impact would be significant as a preventative method, not to mention the potential for forensic auditing etc. functions.</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773229">
                <a:tc>
                  <a:txBody>
                    <a:bodyPr/>
                    <a:lstStyle/>
                    <a:p>
                      <a:pPr>
                        <a:lnSpc>
                          <a:spcPct val="115000"/>
                        </a:lnSpc>
                        <a:spcBef>
                          <a:spcPts val="100"/>
                        </a:spcBef>
                        <a:spcAft>
                          <a:spcPts val="100"/>
                        </a:spcAft>
                      </a:pPr>
                      <a:r>
                        <a:rPr lang="en-GB" sz="700" cap="none" spc="0">
                          <a:solidFill>
                            <a:schemeClr val="tx1"/>
                          </a:solidFill>
                          <a:effectLst/>
                        </a:rPr>
                        <a:t> </a:t>
                      </a:r>
                      <a:endParaRPr lang="da-DK" sz="700" cap="none" spc="0">
                        <a:solidFill>
                          <a:schemeClr val="tx1"/>
                        </a:solidFill>
                        <a:effectLst/>
                      </a:endParaRPr>
                    </a:p>
                    <a:p>
                      <a:pPr>
                        <a:lnSpc>
                          <a:spcPct val="115000"/>
                        </a:lnSpc>
                        <a:spcBef>
                          <a:spcPts val="100"/>
                        </a:spcBef>
                        <a:spcAft>
                          <a:spcPts val="100"/>
                        </a:spcAft>
                      </a:pPr>
                      <a:r>
                        <a:rPr lang="en-GB" sz="700" cap="none" spc="0">
                          <a:solidFill>
                            <a:schemeClr val="tx1"/>
                          </a:solidFill>
                          <a:effectLst/>
                        </a:rPr>
                        <a:t>List of service providers that have the NSG&amp;B cross-border features:</a:t>
                      </a:r>
                      <a:endParaRPr lang="da-DK" sz="700" cap="none" spc="0">
                        <a:solidFill>
                          <a:schemeClr val="tx1"/>
                        </a:solidFill>
                        <a:effectLst/>
                      </a:endParaRPr>
                    </a:p>
                    <a:p>
                      <a:pPr>
                        <a:lnSpc>
                          <a:spcPct val="115000"/>
                        </a:lnSpc>
                        <a:spcBef>
                          <a:spcPts val="100"/>
                        </a:spcBef>
                        <a:spcAft>
                          <a:spcPts val="100"/>
                        </a:spcAft>
                      </a:pPr>
                      <a:r>
                        <a:rPr lang="en-GB" sz="700" u="sng" cap="none" spc="0">
                          <a:solidFill>
                            <a:schemeClr val="tx1"/>
                          </a:solidFill>
                          <a:effectLst/>
                          <a:hlinkClick r:id="rId6">
                            <a:extLst>
                              <a:ext uri="{A12FA001-AC4F-418D-AE19-62706E023703}">
                                <ahyp:hlinkClr xmlns:ahyp="http://schemas.microsoft.com/office/drawing/2018/hyperlinkcolor" val="tx"/>
                              </a:ext>
                            </a:extLst>
                          </a:hlinkClick>
                        </a:rPr>
                        <a:t>https://nordicsmartgovernment.org/sending-e-documents-across-the-nordic-borders</a:t>
                      </a:r>
                      <a:r>
                        <a:rPr lang="en-GB" sz="700" cap="none" spc="0">
                          <a:solidFill>
                            <a:schemeClr val="tx1"/>
                          </a:solidFill>
                          <a:effectLst/>
                        </a:rPr>
                        <a:t> </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List of ERP-system providers and other service providers that have the option of sending eDocuments cross borders.</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a:solidFill>
                            <a:schemeClr val="tx1"/>
                          </a:solidFill>
                          <a:effectLst/>
                        </a:rPr>
                        <a:t>Easier for SMEs to find providers  that have cross-border features included.</a:t>
                      </a:r>
                      <a:endParaRPr lang="da-DK" sz="700" cap="none" spc="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Bef>
                          <a:spcPts val="100"/>
                        </a:spcBef>
                        <a:spcAft>
                          <a:spcPts val="100"/>
                        </a:spcAft>
                      </a:pPr>
                      <a:r>
                        <a:rPr lang="en-GB" sz="700" cap="none" spc="0" dirty="0">
                          <a:solidFill>
                            <a:schemeClr val="tx1"/>
                          </a:solidFill>
                          <a:effectLst/>
                        </a:rPr>
                        <a:t>Increase the number of service providers on the list.</a:t>
                      </a:r>
                      <a:endParaRPr lang="da-DK" sz="700" cap="none" spc="0" dirty="0">
                        <a:solidFill>
                          <a:schemeClr val="tx1"/>
                        </a:solidFill>
                        <a:effectLst/>
                        <a:latin typeface="Arial" panose="020B0604020202020204" pitchFamily="34" charset="0"/>
                        <a:ea typeface="Arial" panose="020B0604020202020204" pitchFamily="34" charset="0"/>
                      </a:endParaRPr>
                    </a:p>
                  </a:txBody>
                  <a:tcPr marL="6704" marR="6704" marT="43867" marB="670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bl>
          </a:graphicData>
        </a:graphic>
      </p:graphicFrame>
    </p:spTree>
    <p:extLst>
      <p:ext uri="{BB962C8B-B14F-4D97-AF65-F5344CB8AC3E}">
        <p14:creationId xmlns:p14="http://schemas.microsoft.com/office/powerpoint/2010/main" val="3666647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429143" cy="1159200"/>
          </a:xfrm>
        </p:spPr>
        <p:txBody>
          <a:bodyPr vert="horz" lIns="91440" tIns="45720" rIns="91440" bIns="45720" rtlCol="0" anchor="ctr">
            <a:normAutofit/>
          </a:bodyPr>
          <a:lstStyle/>
          <a:p>
            <a:pPr>
              <a:spcBef>
                <a:spcPct val="0"/>
              </a:spcBef>
            </a:pPr>
            <a:r>
              <a:rPr lang="en-US" sz="2500" b="1" kern="1200" dirty="0">
                <a:solidFill>
                  <a:srgbClr val="FFFFFF"/>
                </a:solidFill>
                <a:effectLst/>
                <a:latin typeface="+mj-lt"/>
                <a:ea typeface="+mj-ea"/>
                <a:cs typeface="+mj-cs"/>
              </a:rPr>
              <a:t>NSG&amp;B work </a:t>
            </a:r>
            <a:r>
              <a:rPr lang="en-US" sz="2500" dirty="0">
                <a:solidFill>
                  <a:srgbClr val="FFFFFF"/>
                </a:solidFill>
                <a:latin typeface="+mj-lt"/>
                <a:ea typeface="+mj-ea"/>
                <a:cs typeface="+mj-cs"/>
              </a:rPr>
              <a:t>on a Nordic vocabulary/semantic model &amp; a Nordic API for basic company information</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nvGraphicFramePr>
        <p:xfrm>
          <a:off x="3" y="1574310"/>
          <a:ext cx="12191997" cy="5580130"/>
        </p:xfrm>
        <a:graphic>
          <a:graphicData uri="http://schemas.openxmlformats.org/drawingml/2006/table">
            <a:tbl>
              <a:tblPr firstRow="1" bandRow="1">
                <a:noFill/>
                <a:tableStyleId>{5C22544A-7EE6-4342-B048-85BDC9FD1C3A}</a:tableStyleId>
              </a:tblPr>
              <a:tblGrid>
                <a:gridCol w="3004046">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683949">
                  <a:extLst>
                    <a:ext uri="{9D8B030D-6E8A-4147-A177-3AD203B41FA5}">
                      <a16:colId xmlns:a16="http://schemas.microsoft.com/office/drawing/2014/main" val="3109300183"/>
                    </a:ext>
                  </a:extLst>
                </a:gridCol>
                <a:gridCol w="3122645">
                  <a:extLst>
                    <a:ext uri="{9D8B030D-6E8A-4147-A177-3AD203B41FA5}">
                      <a16:colId xmlns:a16="http://schemas.microsoft.com/office/drawing/2014/main" val="1262889913"/>
                    </a:ext>
                  </a:extLst>
                </a:gridCol>
              </a:tblGrid>
              <a:tr h="185170">
                <a:tc>
                  <a:txBody>
                    <a:bodyPr/>
                    <a:lstStyle/>
                    <a:p>
                      <a:pPr>
                        <a:lnSpc>
                          <a:spcPct val="100000"/>
                        </a:lnSpc>
                        <a:spcBef>
                          <a:spcPts val="0"/>
                        </a:spcBef>
                        <a:spcAft>
                          <a:spcPts val="0"/>
                        </a:spcAft>
                      </a:pPr>
                      <a:r>
                        <a:rPr lang="en-GB" sz="800" b="0" cap="none" spc="60" dirty="0">
                          <a:solidFill>
                            <a:schemeClr val="bg1"/>
                          </a:solidFill>
                          <a:effectLst/>
                          <a:latin typeface="Calibri   "/>
                        </a:rPr>
                        <a:t>Deliverable</a:t>
                      </a:r>
                      <a:endParaRPr lang="da-DK" sz="800" b="0" cap="none" spc="60" dirty="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00000"/>
                        </a:lnSpc>
                        <a:spcBef>
                          <a:spcPts val="0"/>
                        </a:spcBef>
                        <a:spcAft>
                          <a:spcPts val="0"/>
                        </a:spcAft>
                      </a:pPr>
                      <a:r>
                        <a:rPr lang="en-GB" sz="800" b="0" cap="none" spc="60">
                          <a:solidFill>
                            <a:schemeClr val="bg1"/>
                          </a:solidFill>
                          <a:effectLst/>
                          <a:latin typeface="Calibri   "/>
                        </a:rPr>
                        <a:t>Purpose &amp; result</a:t>
                      </a:r>
                      <a:endParaRPr lang="da-DK" sz="800" b="0" cap="none" spc="6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00000"/>
                        </a:lnSpc>
                        <a:spcBef>
                          <a:spcPts val="0"/>
                        </a:spcBef>
                        <a:spcAft>
                          <a:spcPts val="0"/>
                        </a:spcAft>
                      </a:pPr>
                      <a:r>
                        <a:rPr lang="en-GB" sz="800" b="0" cap="none" spc="60">
                          <a:solidFill>
                            <a:schemeClr val="bg1"/>
                          </a:solidFill>
                          <a:effectLst/>
                          <a:latin typeface="Calibri   "/>
                        </a:rPr>
                        <a:t>Impact for businesses</a:t>
                      </a:r>
                      <a:endParaRPr lang="da-DK" sz="800" b="0" cap="none" spc="6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00000"/>
                        </a:lnSpc>
                        <a:spcBef>
                          <a:spcPts val="0"/>
                        </a:spcBef>
                        <a:spcAft>
                          <a:spcPts val="0"/>
                        </a:spcAft>
                      </a:pPr>
                      <a:r>
                        <a:rPr lang="en-GB" sz="800" b="0" cap="none" spc="60" dirty="0">
                          <a:solidFill>
                            <a:schemeClr val="bg1"/>
                          </a:solidFill>
                          <a:effectLst/>
                          <a:latin typeface="Calibri   "/>
                        </a:rPr>
                        <a:t>Next step/future work</a:t>
                      </a:r>
                      <a:endParaRPr lang="da-DK" sz="800" b="0" cap="none" spc="60" dirty="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360725">
                <a:tc>
                  <a:txBody>
                    <a:bodyPr/>
                    <a:lstStyle/>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Semantical model mapping file</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Semantical model API specifications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Advance interoperability of financial data</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Lessened need for the mapping of individual actors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Common API specification to access business registry data</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Continue mapping of financial information</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Take the work to XBRL community</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1309482">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A common Nordic semantic model for company information</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a:t>
                      </a:r>
                      <a:r>
                        <a:rPr lang="en-GB" sz="800" u="sng" dirty="0" err="1">
                          <a:solidFill>
                            <a:srgbClr val="008080"/>
                          </a:solidFill>
                          <a:effectLst/>
                          <a:latin typeface="Calibri   "/>
                          <a:ea typeface="Arial" panose="020B0604020202020204" pitchFamily="34" charset="0"/>
                        </a:rPr>
                        <a:t>was</a:t>
                      </a:r>
                      <a:r>
                        <a:rPr lang="en-GB" sz="800" strike="sngStrike" dirty="0" err="1">
                          <a:solidFill>
                            <a:srgbClr val="FF0000"/>
                          </a:solidFill>
                          <a:effectLst/>
                          <a:latin typeface="Calibri   "/>
                          <a:ea typeface="Arial" panose="020B0604020202020204" pitchFamily="34" charset="0"/>
                        </a:rPr>
                        <a:t>is</a:t>
                      </a:r>
                      <a:r>
                        <a:rPr lang="en-GB" sz="800" dirty="0">
                          <a:solidFill>
                            <a:srgbClr val="000000"/>
                          </a:solidFill>
                          <a:effectLst/>
                          <a:latin typeface="Calibri   "/>
                          <a:ea typeface="Arial" panose="020B0604020202020204" pitchFamily="34" charset="0"/>
                        </a:rPr>
                        <a:t> to have a common definition in English. The focus was to cover all types of companies registered at the business registries authorities. This includes sole traders.  Furthermore, it should be machine-readable and possible to be used by system vendors or other service providers.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result was a common Nordic semantic model which included following information:</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1) basic company information (seven attributes)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2) NACE codes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3) Tax information (VAT registration J/N and VAT-number)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4) Signatory rights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SMEs can directly access this high quality data from their existing ERP-systems.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solution can be used by different service providers for increasing reliability and trust in the ecosystem.</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Continuing adding new attributes.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Discuss with the EU if the developed semantic model can be integrated to the EU semantic business models.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1072293">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Way of working for developing semantic model</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was to build an interoperability platform by:</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a) finding a way to recognise the specific concepts needed and to define them</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b) create a common vocabulary with references to other external existing data vocabularies like EU Core Vocabulary and others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c) to create an application profile for the Nordic API</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result was that the terminology and the common vocabulary has been created as a common Nordic semantic model that can be reused for different purposes.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way of developing the semantic model has already been proved valuable for the EUDI wallet and can be further developed after upcoming needs.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Calibri   "/>
                          <a:ea typeface="Arial" panose="020B0604020202020204" pitchFamily="34" charset="0"/>
                        </a:rPr>
                        <a:t>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Different solutions can be created based on information provided by the Nordic business registries authorities which will raise trust between SMEs.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By continuing working together the digitalisation and cooperation on the Nordic level can move forward by adding new attributes. This will increase the interoperability for the market as well as the public authorities which will raise the trust and increase quality.</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Discussion on which other information can be provided from the business registries authorities according to the upcoming EU directives and regulations. </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1072293">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National APIs based on a common Nordic semantic model </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was to create a common Nordic API solution that ERP-system or third party developers can use to build into their systems or services.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result was that an API was created which included data from the national registries of the Nordic countries on:</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1) Basic company information (seven attributes)</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2) NACE codes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3) Tax information (VAT registration J/N and VAT-number)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4) Signatory rights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a:solidFill>
                            <a:srgbClr val="000000"/>
                          </a:solidFill>
                          <a:effectLst/>
                          <a:latin typeface="Calibri   "/>
                          <a:ea typeface="Arial" panose="020B0604020202020204" pitchFamily="34" charset="0"/>
                        </a:rPr>
                        <a:t>SMEs can directly access this high quality data from their existing ERP-systems and validate and verify their upcoming business partners.</a:t>
                      </a:r>
                      <a:endParaRPr lang="da-DK" sz="80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ERP-systems/other system providers implement this common Nordic API into their systems.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953698">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PoC: EU Company Certificate</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Using the common Nordic semantic model to provide information for an EU Company certificate.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Company Certificate related to the work in EU Identity Wallet (EUID - Large scale pilot). </a:t>
                      </a:r>
                    </a:p>
                    <a:p>
                      <a:pPr>
                        <a:lnSpc>
                          <a:spcPct val="100000"/>
                        </a:lnSpc>
                        <a:spcBef>
                          <a:spcPts val="0"/>
                        </a:spcBef>
                        <a:spcAft>
                          <a:spcPts val="0"/>
                        </a:spcAft>
                      </a:pPr>
                      <a:endParaRPr lang="en-GB" sz="800" dirty="0">
                        <a:solidFill>
                          <a:srgbClr val="000000"/>
                        </a:solidFill>
                        <a:effectLst/>
                        <a:latin typeface="Calibri   "/>
                        <a:ea typeface="Arial" panose="020B0604020202020204" pitchFamily="34" charset="0"/>
                      </a:endParaRPr>
                    </a:p>
                    <a:p>
                      <a:pPr>
                        <a:lnSpc>
                          <a:spcPct val="100000"/>
                        </a:lnSpc>
                        <a:spcBef>
                          <a:spcPts val="0"/>
                        </a:spcBef>
                        <a:spcAft>
                          <a:spcPts val="0"/>
                        </a:spcAft>
                      </a:pP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was to validate that the semantic model can be used for the EU Company certificate.  </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result </a:t>
                      </a:r>
                      <a:r>
                        <a:rPr lang="en-GB" sz="800" u="sng" dirty="0" err="1">
                          <a:solidFill>
                            <a:srgbClr val="008080"/>
                          </a:solidFill>
                          <a:effectLst/>
                          <a:latin typeface="Calibri   "/>
                          <a:ea typeface="Arial" panose="020B0604020202020204" pitchFamily="34" charset="0"/>
                        </a:rPr>
                        <a:t>was</a:t>
                      </a:r>
                      <a:r>
                        <a:rPr lang="en-GB" sz="800" strike="sngStrike" dirty="0" err="1">
                          <a:solidFill>
                            <a:srgbClr val="FF0000"/>
                          </a:solidFill>
                          <a:effectLst/>
                          <a:latin typeface="Calibri   "/>
                          <a:ea typeface="Arial" panose="020B0604020202020204" pitchFamily="34" charset="0"/>
                        </a:rPr>
                        <a:t>is</a:t>
                      </a:r>
                      <a:r>
                        <a:rPr lang="en-GB" sz="800" dirty="0">
                          <a:solidFill>
                            <a:srgbClr val="000000"/>
                          </a:solidFill>
                          <a:effectLst/>
                          <a:latin typeface="Calibri   "/>
                          <a:ea typeface="Arial" panose="020B0604020202020204" pitchFamily="34" charset="0"/>
                        </a:rPr>
                        <a:t> that the information is exchanged as a back-end API into the wallet.</a:t>
                      </a:r>
                      <a:endParaRPr lang="da-DK" sz="800" dirty="0">
                        <a:solidFill>
                          <a:srgbClr val="444746"/>
                        </a:solidFill>
                        <a:effectLst/>
                        <a:latin typeface="Calibri   "/>
                        <a:ea typeface="Arial" panose="020B0604020202020204" pitchFamily="34" charset="0"/>
                      </a:endParaRPr>
                    </a:p>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NSG&amp;B SA-D working group has </a:t>
                      </a:r>
                      <a:r>
                        <a:rPr lang="en-GB" sz="800" strike="sngStrike" dirty="0">
                          <a:solidFill>
                            <a:srgbClr val="FF0000"/>
                          </a:solidFill>
                          <a:effectLst/>
                          <a:latin typeface="Calibri   "/>
                          <a:ea typeface="Arial" panose="020B0604020202020204" pitchFamily="34" charset="0"/>
                        </a:rPr>
                        <a:t>now </a:t>
                      </a:r>
                      <a:r>
                        <a:rPr lang="en-GB" sz="800" dirty="0">
                          <a:solidFill>
                            <a:srgbClr val="000000"/>
                          </a:solidFill>
                          <a:effectLst/>
                          <a:latin typeface="Calibri   "/>
                          <a:ea typeface="Arial" panose="020B0604020202020204" pitchFamily="34" charset="0"/>
                        </a:rPr>
                        <a:t>delivered the PoC to the European Wallet Consortium, Large Scale Pilot (EWC-LSP) for testing.</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a:solidFill>
                            <a:srgbClr val="000000"/>
                          </a:solidFill>
                          <a:effectLst/>
                          <a:latin typeface="Calibri   "/>
                          <a:ea typeface="Arial" panose="020B0604020202020204" pitchFamily="34" charset="0"/>
                        </a:rPr>
                        <a:t>This will be important for the future EUID wallet. </a:t>
                      </a:r>
                      <a:endParaRPr lang="da-DK" sz="80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Besides the EU Company certificate, the EWC-LSP need to investigate how a Power of Attorney shall be added. When doing that, they aim to reuse </a:t>
                      </a:r>
                      <a:r>
                        <a:rPr lang="en-GB" sz="800" u="sng" dirty="0">
                          <a:solidFill>
                            <a:srgbClr val="008080"/>
                          </a:solidFill>
                          <a:effectLst/>
                          <a:latin typeface="Calibri   "/>
                          <a:ea typeface="Arial" panose="020B0604020202020204" pitchFamily="34" charset="0"/>
                        </a:rPr>
                        <a:t>the </a:t>
                      </a:r>
                      <a:r>
                        <a:rPr lang="en-GB" sz="800" u="sng" dirty="0" err="1">
                          <a:solidFill>
                            <a:srgbClr val="008080"/>
                          </a:solidFill>
                          <a:effectLst/>
                          <a:latin typeface="Calibri   "/>
                          <a:ea typeface="Arial" panose="020B0604020202020204" pitchFamily="34" charset="0"/>
                        </a:rPr>
                        <a:t>NSG&amp;B</a:t>
                      </a:r>
                      <a:r>
                        <a:rPr lang="en-GB" sz="800" strike="sngStrike" dirty="0" err="1">
                          <a:solidFill>
                            <a:srgbClr val="FF0000"/>
                          </a:solidFill>
                          <a:effectLst/>
                          <a:latin typeface="Calibri   "/>
                          <a:ea typeface="Arial" panose="020B0604020202020204" pitchFamily="34" charset="0"/>
                        </a:rPr>
                        <a:t>our</a:t>
                      </a:r>
                      <a:r>
                        <a:rPr lang="en-GB" sz="800" dirty="0">
                          <a:solidFill>
                            <a:srgbClr val="000000"/>
                          </a:solidFill>
                          <a:effectLst/>
                          <a:latin typeface="Calibri   "/>
                          <a:ea typeface="Arial" panose="020B0604020202020204" pitchFamily="34" charset="0"/>
                        </a:rPr>
                        <a:t> work on Signatory rights.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r h="479320">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Stakeholder discussions including a dialogue day</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The purpose was to collect information and requests from the stakeholders on what is needed in the economic ecosystem.</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If the authorities can contribute with good solutions it will benefit ERPs, system providers, service providers and the SMEs.</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000000"/>
                          </a:solidFill>
                          <a:effectLst/>
                          <a:latin typeface="Calibri   "/>
                          <a:ea typeface="Arial" panose="020B0604020202020204" pitchFamily="34" charset="0"/>
                        </a:rPr>
                        <a:t>API implementation and integration. Further dialogue with stakeholders and continuing the semantic work and modelling.</a:t>
                      </a:r>
                      <a:endParaRPr lang="da-DK" sz="800" dirty="0">
                        <a:solidFill>
                          <a:srgbClr val="444746"/>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42824057"/>
                  </a:ext>
                </a:extLst>
              </a:tr>
            </a:tbl>
          </a:graphicData>
        </a:graphic>
      </p:graphicFrame>
    </p:spTree>
    <p:extLst>
      <p:ext uri="{BB962C8B-B14F-4D97-AF65-F5344CB8AC3E}">
        <p14:creationId xmlns:p14="http://schemas.microsoft.com/office/powerpoint/2010/main" val="3763368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spcBef>
                <a:spcPct val="0"/>
              </a:spcBef>
            </a:pPr>
            <a:r>
              <a:rPr lang="en-US" sz="2500" b="1" kern="1200" dirty="0">
                <a:solidFill>
                  <a:srgbClr val="FFFFFF"/>
                </a:solidFill>
                <a:effectLst/>
                <a:latin typeface="+mj-lt"/>
                <a:ea typeface="+mj-ea"/>
                <a:cs typeface="+mj-cs"/>
              </a:rPr>
              <a:t>NSG&amp;B work on Born Digital – digital IDs and digital government services for companies</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extLst>
              <p:ext uri="{D42A27DB-BD31-4B8C-83A1-F6EECF244321}">
                <p14:modId xmlns:p14="http://schemas.microsoft.com/office/powerpoint/2010/main" val="1550875481"/>
              </p:ext>
            </p:extLst>
          </p:nvPr>
        </p:nvGraphicFramePr>
        <p:xfrm>
          <a:off x="0" y="1574310"/>
          <a:ext cx="12191998" cy="2895053"/>
        </p:xfrm>
        <a:graphic>
          <a:graphicData uri="http://schemas.openxmlformats.org/drawingml/2006/table">
            <a:tbl>
              <a:tblPr firstRow="1" bandRow="1">
                <a:noFill/>
                <a:tableStyleId>{5C22544A-7EE6-4342-B048-85BDC9FD1C3A}</a:tableStyleId>
              </a:tblPr>
              <a:tblGrid>
                <a:gridCol w="3004047">
                  <a:extLst>
                    <a:ext uri="{9D8B030D-6E8A-4147-A177-3AD203B41FA5}">
                      <a16:colId xmlns:a16="http://schemas.microsoft.com/office/drawing/2014/main" val="3780409548"/>
                    </a:ext>
                  </a:extLst>
                </a:gridCol>
                <a:gridCol w="3381357">
                  <a:extLst>
                    <a:ext uri="{9D8B030D-6E8A-4147-A177-3AD203B41FA5}">
                      <a16:colId xmlns:a16="http://schemas.microsoft.com/office/drawing/2014/main" val="1775442734"/>
                    </a:ext>
                  </a:extLst>
                </a:gridCol>
                <a:gridCol w="2437371">
                  <a:extLst>
                    <a:ext uri="{9D8B030D-6E8A-4147-A177-3AD203B41FA5}">
                      <a16:colId xmlns:a16="http://schemas.microsoft.com/office/drawing/2014/main" val="3109300183"/>
                    </a:ext>
                  </a:extLst>
                </a:gridCol>
                <a:gridCol w="3369223">
                  <a:extLst>
                    <a:ext uri="{9D8B030D-6E8A-4147-A177-3AD203B41FA5}">
                      <a16:colId xmlns:a16="http://schemas.microsoft.com/office/drawing/2014/main" val="1262889913"/>
                    </a:ext>
                  </a:extLst>
                </a:gridCol>
              </a:tblGrid>
              <a:tr h="247658">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Purpose &amp; result</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439764">
                <a:tc>
                  <a:txBody>
                    <a:bodyPr/>
                    <a:lstStyle/>
                    <a:p>
                      <a:pPr>
                        <a:lnSpc>
                          <a:spcPct val="100000"/>
                        </a:lnSpc>
                        <a:spcBef>
                          <a:spcPts val="0"/>
                        </a:spcBef>
                        <a:spcAft>
                          <a:spcPts val="0"/>
                        </a:spcAft>
                      </a:pPr>
                      <a:r>
                        <a:rPr lang="en-GB" sz="800" b="1" dirty="0">
                          <a:solidFill>
                            <a:srgbClr val="444746"/>
                          </a:solidFill>
                          <a:effectLst/>
                          <a:latin typeface="Arial" panose="020B0604020202020204" pitchFamily="34" charset="0"/>
                          <a:ea typeface="Arial" panose="020B0604020202020204" pitchFamily="34" charset="0"/>
                        </a:rPr>
                        <a:t>Maturity survey</a:t>
                      </a:r>
                      <a:r>
                        <a:rPr lang="en-GB" sz="800" dirty="0">
                          <a:solidFill>
                            <a:srgbClr val="444746"/>
                          </a:solidFill>
                          <a:effectLst/>
                          <a:latin typeface="Arial" panose="020B0604020202020204" pitchFamily="34" charset="0"/>
                          <a:ea typeface="Arial" panose="020B0604020202020204" pitchFamily="34" charset="0"/>
                        </a:rPr>
                        <a:t> </a:t>
                      </a:r>
                      <a:endParaRPr lang="da-DK" sz="1000" dirty="0">
                        <a:solidFill>
                          <a:srgbClr val="444746"/>
                        </a:solidFill>
                        <a:effectLst/>
                        <a:latin typeface="Arial" panose="020B0604020202020204" pitchFamily="34" charset="0"/>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Survey results of digital maturity of Nordic countries </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Create a common understanding of a common starting point and the national differences</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Understanding their current situation helps agencies develop relevant services</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Used in subsequent work</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406299">
                <a:tc>
                  <a:txBody>
                    <a:bodyPr/>
                    <a:lstStyle/>
                    <a:p>
                      <a:pPr>
                        <a:lnSpc>
                          <a:spcPct val="100000"/>
                        </a:lnSpc>
                        <a:spcBef>
                          <a:spcPts val="0"/>
                        </a:spcBef>
                        <a:spcAft>
                          <a:spcPts val="0"/>
                        </a:spcAft>
                      </a:pPr>
                      <a:r>
                        <a:rPr lang="en-GB" sz="800" b="1" dirty="0">
                          <a:solidFill>
                            <a:srgbClr val="444746"/>
                          </a:solidFill>
                          <a:effectLst/>
                          <a:latin typeface="Arial" panose="020B0604020202020204" pitchFamily="34" charset="0"/>
                          <a:ea typeface="Arial" panose="020B0604020202020204" pitchFamily="34" charset="0"/>
                        </a:rPr>
                        <a:t>Process model</a:t>
                      </a:r>
                      <a:r>
                        <a:rPr lang="en-GB" sz="800" dirty="0">
                          <a:solidFill>
                            <a:srgbClr val="444746"/>
                          </a:solidFill>
                          <a:effectLst/>
                          <a:latin typeface="Arial" panose="020B0604020202020204" pitchFamily="34" charset="0"/>
                          <a:ea typeface="Arial" panose="020B0604020202020204" pitchFamily="34" charset="0"/>
                        </a:rPr>
                        <a:t> </a:t>
                      </a:r>
                      <a:endParaRPr lang="da-DK" sz="1000" dirty="0">
                        <a:solidFill>
                          <a:srgbClr val="444746"/>
                        </a:solidFill>
                        <a:effectLst/>
                        <a:latin typeface="Arial" panose="020B0604020202020204" pitchFamily="34" charset="0"/>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 </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Understand what types of digital services are relevant based on the company life-cycle stage</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Enables better services for companies</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Support more areas of the company life-cycle</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r h="478751">
                <a:tc>
                  <a:txBody>
                    <a:bodyPr/>
                    <a:lstStyle/>
                    <a:p>
                      <a:pPr>
                        <a:lnSpc>
                          <a:spcPct val="100000"/>
                        </a:lnSpc>
                        <a:spcBef>
                          <a:spcPts val="0"/>
                        </a:spcBef>
                        <a:spcAft>
                          <a:spcPts val="0"/>
                        </a:spcAft>
                      </a:pPr>
                      <a:r>
                        <a:rPr lang="en-GB" sz="800" b="1" dirty="0">
                          <a:solidFill>
                            <a:srgbClr val="444746"/>
                          </a:solidFill>
                          <a:effectLst/>
                          <a:latin typeface="Arial" panose="020B0604020202020204" pitchFamily="34" charset="0"/>
                          <a:ea typeface="Arial" panose="020B0604020202020204" pitchFamily="34" charset="0"/>
                        </a:rPr>
                        <a:t>Digital capabilities</a:t>
                      </a:r>
                      <a:r>
                        <a:rPr lang="en-GB" sz="800" dirty="0">
                          <a:solidFill>
                            <a:srgbClr val="444746"/>
                          </a:solidFill>
                          <a:effectLst/>
                          <a:latin typeface="Arial" panose="020B0604020202020204" pitchFamily="34" charset="0"/>
                          <a:ea typeface="Arial" panose="020B0604020202020204" pitchFamily="34" charset="0"/>
                        </a:rPr>
                        <a:t> </a:t>
                      </a:r>
                      <a:endParaRPr lang="da-DK" sz="1000" dirty="0">
                        <a:solidFill>
                          <a:srgbClr val="444746"/>
                        </a:solidFill>
                        <a:effectLst/>
                        <a:latin typeface="Arial" panose="020B0604020202020204" pitchFamily="34" charset="0"/>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Description of digital capabilities of Nordic countries</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Define the capabilities needed and how to achieve them</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Support for new and better services</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Implement the components needed to support the capabilities, e.g. eIDAS2</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60407810"/>
                  </a:ext>
                </a:extLst>
              </a:tr>
              <a:tr h="565796">
                <a:tc>
                  <a:txBody>
                    <a:bodyPr/>
                    <a:lstStyle/>
                    <a:p>
                      <a:pPr>
                        <a:lnSpc>
                          <a:spcPct val="100000"/>
                        </a:lnSpc>
                        <a:spcBef>
                          <a:spcPts val="0"/>
                        </a:spcBef>
                        <a:spcAft>
                          <a:spcPts val="0"/>
                        </a:spcAft>
                      </a:pPr>
                      <a:r>
                        <a:rPr lang="en-GB" sz="800" b="1" dirty="0">
                          <a:solidFill>
                            <a:srgbClr val="444746"/>
                          </a:solidFill>
                          <a:effectLst/>
                          <a:latin typeface="Arial" panose="020B0604020202020204" pitchFamily="34" charset="0"/>
                          <a:ea typeface="Arial" panose="020B0604020202020204" pitchFamily="34" charset="0"/>
                        </a:rPr>
                        <a:t>Virtual Finland experimentation</a:t>
                      </a:r>
                      <a:r>
                        <a:rPr lang="en-GB" sz="800" dirty="0">
                          <a:solidFill>
                            <a:srgbClr val="444746"/>
                          </a:solidFill>
                          <a:effectLst/>
                          <a:latin typeface="Arial" panose="020B0604020202020204" pitchFamily="34" charset="0"/>
                          <a:ea typeface="Arial" panose="020B0604020202020204" pitchFamily="34" charset="0"/>
                        </a:rPr>
                        <a:t> </a:t>
                      </a:r>
                      <a:endParaRPr lang="da-DK" sz="1000" dirty="0">
                        <a:solidFill>
                          <a:srgbClr val="444746"/>
                        </a:solidFill>
                        <a:effectLst/>
                        <a:latin typeface="Arial" panose="020B0604020202020204" pitchFamily="34" charset="0"/>
                        <a:ea typeface="Arial" panose="020B0604020202020204" pitchFamily="34" charset="0"/>
                      </a:endParaRPr>
                    </a:p>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Report on the Virtual Finland experimentation</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Demonstrate how cross-border digital processes can be implemented</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Better support for cross-border activities</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Implementing the relevant EU regulations and directives </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4476823"/>
                  </a:ext>
                </a:extLst>
              </a:tr>
              <a:tr h="756785">
                <a:tc>
                  <a:txBody>
                    <a:bodyPr/>
                    <a:lstStyle/>
                    <a:p>
                      <a:pPr>
                        <a:lnSpc>
                          <a:spcPct val="100000"/>
                        </a:lnSpc>
                        <a:spcBef>
                          <a:spcPts val="0"/>
                        </a:spcBef>
                        <a:spcAft>
                          <a:spcPts val="0"/>
                        </a:spcAft>
                      </a:pPr>
                      <a:r>
                        <a:rPr lang="en-GB" sz="800" b="1" dirty="0">
                          <a:solidFill>
                            <a:srgbClr val="444746"/>
                          </a:solidFill>
                          <a:effectLst/>
                          <a:latin typeface="Arial" panose="020B0604020202020204" pitchFamily="34" charset="0"/>
                          <a:ea typeface="Arial" panose="020B0604020202020204" pitchFamily="34" charset="0"/>
                        </a:rPr>
                        <a:t>Born Digital experimentation</a:t>
                      </a:r>
                      <a:r>
                        <a:rPr lang="en-GB" sz="800" dirty="0">
                          <a:solidFill>
                            <a:srgbClr val="444746"/>
                          </a:solidFill>
                          <a:effectLst/>
                          <a:latin typeface="Arial" panose="020B0604020202020204" pitchFamily="34" charset="0"/>
                          <a:ea typeface="Arial" panose="020B0604020202020204" pitchFamily="34" charset="0"/>
                        </a:rPr>
                        <a:t> </a:t>
                      </a:r>
                    </a:p>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Report + working prototype</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Validate that a new interaction patterns are viable and provides the assumed benefits</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a:solidFill>
                            <a:srgbClr val="444746"/>
                          </a:solidFill>
                          <a:effectLst/>
                          <a:latin typeface="Arial" panose="020B0604020202020204" pitchFamily="34" charset="0"/>
                          <a:ea typeface="Arial" panose="020B0604020202020204" pitchFamily="34" charset="0"/>
                        </a:rPr>
                        <a:t>Peace of mind and less administrative burden</a:t>
                      </a:r>
                      <a:endParaRPr lang="da-DK" sz="100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0000"/>
                        </a:lnSpc>
                        <a:spcBef>
                          <a:spcPts val="0"/>
                        </a:spcBef>
                        <a:spcAft>
                          <a:spcPts val="0"/>
                        </a:spcAft>
                      </a:pPr>
                      <a:r>
                        <a:rPr lang="en-GB" sz="800" dirty="0">
                          <a:solidFill>
                            <a:srgbClr val="444746"/>
                          </a:solidFill>
                          <a:effectLst/>
                          <a:latin typeface="Arial" panose="020B0604020202020204" pitchFamily="34" charset="0"/>
                          <a:ea typeface="Arial" panose="020B0604020202020204" pitchFamily="34" charset="0"/>
                        </a:rPr>
                        <a:t>Go from experimentation to the actual implementation</a:t>
                      </a:r>
                      <a:endParaRPr lang="da-DK" sz="1000" dirty="0">
                        <a:solidFill>
                          <a:srgbClr val="444746"/>
                        </a:solidFill>
                        <a:effectLst/>
                        <a:latin typeface="Arial" panose="020B0604020202020204" pitchFamily="34" charset="0"/>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3138779"/>
                  </a:ext>
                </a:extLst>
              </a:tr>
            </a:tbl>
          </a:graphicData>
        </a:graphic>
      </p:graphicFrame>
    </p:spTree>
    <p:extLst>
      <p:ext uri="{BB962C8B-B14F-4D97-AF65-F5344CB8AC3E}">
        <p14:creationId xmlns:p14="http://schemas.microsoft.com/office/powerpoint/2010/main" val="279789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4</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#1</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Advisory Board</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967335"/>
            <a:ext cx="6308520" cy="1477328"/>
          </a:xfrm>
          <a:prstGeom prst="rect">
            <a:avLst/>
          </a:prstGeom>
          <a:noFill/>
        </p:spPr>
        <p:txBody>
          <a:bodyPr wrap="square">
            <a:spAutoFit/>
          </a:bodyPr>
          <a:lstStyle/>
          <a:p>
            <a:r>
              <a:rPr lang="en-US" sz="1800" dirty="0">
                <a:solidFill>
                  <a:schemeClr val="bg1"/>
                </a:solidFill>
                <a:effectLst/>
                <a:latin typeface="Arial" panose="020B0604020202020204" pitchFamily="34" charset="0"/>
                <a:ea typeface="Arial" panose="020B0604020202020204" pitchFamily="34" charset="0"/>
              </a:rPr>
              <a:t>The Nordic Advisory Board has had representatives from business </a:t>
            </a:r>
            <a:r>
              <a:rPr lang="en-US" sz="1800" dirty="0" err="1">
                <a:solidFill>
                  <a:schemeClr val="bg1"/>
                </a:solidFill>
                <a:effectLst/>
                <a:latin typeface="Arial" panose="020B0604020202020204" pitchFamily="34" charset="0"/>
                <a:ea typeface="Arial" panose="020B0604020202020204" pitchFamily="34" charset="0"/>
              </a:rPr>
              <a:t>organisations</a:t>
            </a:r>
            <a:r>
              <a:rPr lang="en-US" sz="1800" dirty="0">
                <a:solidFill>
                  <a:schemeClr val="bg1"/>
                </a:solidFill>
                <a:effectLst/>
                <a:latin typeface="Arial" panose="020B0604020202020204" pitchFamily="34" charset="0"/>
                <a:ea typeface="Arial" panose="020B0604020202020204" pitchFamily="34" charset="0"/>
              </a:rPr>
              <a:t>, academia, accounting and system providers in the Nordics. They have provided counsel to the NSG&amp;B Steering Group on overall market trends as well as providing feedback on areas for future cooperation. </a:t>
            </a:r>
            <a:endParaRPr lang="da-DK" dirty="0">
              <a:solidFill>
                <a:schemeClr val="bg1"/>
              </a:solidFill>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967334"/>
            <a:ext cx="4925736" cy="1477328"/>
          </a:xfrm>
          <a:prstGeom prst="rect">
            <a:avLst/>
          </a:prstGeom>
          <a:noFill/>
        </p:spPr>
        <p:txBody>
          <a:bodyPr wrap="square">
            <a:spAutoFit/>
          </a:bodyPr>
          <a:lstStyle/>
          <a:p>
            <a:r>
              <a:rPr lang="en-US" kern="1200" dirty="0">
                <a:solidFill>
                  <a:schemeClr val="bg1"/>
                </a:solidFill>
                <a:effectLst/>
                <a:latin typeface="Arial" panose="020B0604020202020204" pitchFamily="34" charset="0"/>
                <a:ea typeface="+mj-ea"/>
                <a:cs typeface="Arial" panose="020B0604020202020204" pitchFamily="34" charset="0"/>
              </a:rPr>
              <a:t>Table 1: Members of the NSG&amp;B Nordic Advisory Board</a:t>
            </a:r>
          </a:p>
          <a:p>
            <a:endParaRPr lang="da-DK" kern="1200" dirty="0">
              <a:solidFill>
                <a:schemeClr val="bg1"/>
              </a:solidFill>
              <a:effectLst/>
              <a:latin typeface="Arial" panose="020B0604020202020204" pitchFamily="34" charset="0"/>
              <a:ea typeface="+mj-ea"/>
              <a:cs typeface="Arial" panose="020B0604020202020204" pitchFamily="34" charset="0"/>
            </a:endParaRPr>
          </a:p>
          <a:p>
            <a:endParaRPr lang="da-DK" sz="1800" dirty="0">
              <a:solidFill>
                <a:schemeClr val="bg1"/>
              </a:solidFill>
              <a:latin typeface="Arial" panose="020B0604020202020204" pitchFamily="34" charset="0"/>
              <a:ea typeface="+mj-ea"/>
              <a:cs typeface="Arial" panose="020B0604020202020204" pitchFamily="34" charset="0"/>
            </a:endParaRPr>
          </a:p>
          <a:p>
            <a:endParaRPr lang="da-DK" sz="1800" kern="1200" dirty="0">
              <a:solidFill>
                <a:schemeClr val="bg1"/>
              </a:solidFill>
              <a:effectLst/>
              <a:latin typeface="Arial" panose="020B0604020202020204" pitchFamily="34" charset="0"/>
              <a:ea typeface="+mj-ea"/>
              <a:cs typeface="Arial" panose="020B0604020202020204" pitchFamily="34" charset="0"/>
            </a:endParaRPr>
          </a:p>
        </p:txBody>
      </p:sp>
      <p:graphicFrame>
        <p:nvGraphicFramePr>
          <p:cNvPr id="18" name="Tabel 17">
            <a:extLst>
              <a:ext uri="{FF2B5EF4-FFF2-40B4-BE49-F238E27FC236}">
                <a16:creationId xmlns:a16="http://schemas.microsoft.com/office/drawing/2014/main" id="{E87996F8-D21D-B782-9AAD-9B611F706C74}"/>
              </a:ext>
            </a:extLst>
          </p:cNvPr>
          <p:cNvGraphicFramePr>
            <a:graphicFrameLocks noGrp="1"/>
          </p:cNvGraphicFramePr>
          <p:nvPr>
            <p:extLst>
              <p:ext uri="{D42A27DB-BD31-4B8C-83A1-F6EECF244321}">
                <p14:modId xmlns:p14="http://schemas.microsoft.com/office/powerpoint/2010/main" val="1814494623"/>
              </p:ext>
            </p:extLst>
          </p:nvPr>
        </p:nvGraphicFramePr>
        <p:xfrm>
          <a:off x="7109868" y="3705998"/>
          <a:ext cx="4334266" cy="2295398"/>
        </p:xfrm>
        <a:graphic>
          <a:graphicData uri="http://schemas.openxmlformats.org/drawingml/2006/table">
            <a:tbl>
              <a:tblPr/>
              <a:tblGrid>
                <a:gridCol w="1102954">
                  <a:extLst>
                    <a:ext uri="{9D8B030D-6E8A-4147-A177-3AD203B41FA5}">
                      <a16:colId xmlns:a16="http://schemas.microsoft.com/office/drawing/2014/main" val="1830937675"/>
                    </a:ext>
                  </a:extLst>
                </a:gridCol>
                <a:gridCol w="3231312">
                  <a:extLst>
                    <a:ext uri="{9D8B030D-6E8A-4147-A177-3AD203B41FA5}">
                      <a16:colId xmlns:a16="http://schemas.microsoft.com/office/drawing/2014/main" val="1719502024"/>
                    </a:ext>
                  </a:extLst>
                </a:gridCol>
              </a:tblGrid>
              <a:tr h="43180">
                <a:tc>
                  <a:txBody>
                    <a:bodyPr/>
                    <a:lstStyle/>
                    <a:p>
                      <a:pPr>
                        <a:lnSpc>
                          <a:spcPct val="115000"/>
                        </a:lnSpc>
                      </a:pPr>
                      <a:r>
                        <a:rPr lang="da-DK" sz="1000" b="1" dirty="0">
                          <a:solidFill>
                            <a:schemeClr val="tx2">
                              <a:lumMod val="75000"/>
                            </a:schemeClr>
                          </a:solidFill>
                          <a:effectLst/>
                          <a:latin typeface="Arial" panose="020B0604020202020204" pitchFamily="34" charset="0"/>
                          <a:ea typeface="Arial" panose="020B0604020202020204" pitchFamily="34" charset="0"/>
                        </a:rPr>
                        <a:t>Country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b="1">
                          <a:solidFill>
                            <a:schemeClr val="tx2">
                              <a:lumMod val="75000"/>
                            </a:schemeClr>
                          </a:solidFill>
                          <a:effectLst/>
                          <a:latin typeface="Arial" panose="020B0604020202020204" pitchFamily="34" charset="0"/>
                          <a:ea typeface="Arial" panose="020B0604020202020204" pitchFamily="34" charset="0"/>
                        </a:rPr>
                        <a:t>Organisation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405313"/>
                  </a:ext>
                </a:extLst>
              </a:tr>
              <a:tr h="43180">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Iceland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Confederation of Icelandic Enterprises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4449359"/>
                  </a:ext>
                </a:extLst>
              </a:tr>
              <a:tr h="43180">
                <a:tc>
                  <a:txBody>
                    <a:bodyPr/>
                    <a:lstStyle/>
                    <a:p>
                      <a:pPr>
                        <a:lnSpc>
                          <a:spcPct val="115000"/>
                        </a:lnSpc>
                      </a:pPr>
                      <a:r>
                        <a:rPr lang="da-DK" sz="1000" dirty="0" err="1">
                          <a:solidFill>
                            <a:schemeClr val="tx2">
                              <a:lumMod val="75000"/>
                            </a:schemeClr>
                          </a:solidFill>
                          <a:effectLst/>
                          <a:latin typeface="Arial" panose="020B0604020202020204" pitchFamily="34" charset="0"/>
                          <a:ea typeface="Arial" panose="020B0604020202020204" pitchFamily="34" charset="0"/>
                        </a:rPr>
                        <a:t>Iceland</a:t>
                      </a:r>
                      <a:r>
                        <a:rPr lang="da-DK" sz="1000" dirty="0">
                          <a:solidFill>
                            <a:schemeClr val="tx2">
                              <a:lumMod val="75000"/>
                            </a:schemeClr>
                          </a:solidFill>
                          <a:effectLst/>
                          <a:latin typeface="Arial" panose="020B0604020202020204" pitchFamily="34" charset="0"/>
                          <a:ea typeface="Arial" panose="020B0604020202020204" pitchFamily="34" charset="0"/>
                        </a:rPr>
                        <a:t>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Bifröst University in Iceland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27310112"/>
                  </a:ext>
                </a:extLst>
              </a:tr>
              <a:tr h="43180">
                <a:tc>
                  <a:txBody>
                    <a:bodyPr/>
                    <a:lstStyle/>
                    <a:p>
                      <a:pPr>
                        <a:lnSpc>
                          <a:spcPct val="115000"/>
                        </a:lnSpc>
                      </a:pPr>
                      <a:r>
                        <a:rPr lang="da-DK" sz="1000" dirty="0">
                          <a:solidFill>
                            <a:schemeClr val="tx2">
                              <a:lumMod val="75000"/>
                            </a:schemeClr>
                          </a:solidFill>
                          <a:effectLst/>
                          <a:latin typeface="Arial" panose="020B0604020202020204" pitchFamily="34" charset="0"/>
                          <a:ea typeface="Arial" panose="020B0604020202020204" pitchFamily="34" charset="0"/>
                        </a:rPr>
                        <a:t>Denmark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en-US" sz="1000" dirty="0">
                          <a:solidFill>
                            <a:schemeClr val="tx2">
                              <a:lumMod val="75000"/>
                            </a:schemeClr>
                          </a:solidFill>
                          <a:effectLst/>
                          <a:latin typeface="Arial" panose="020B0604020202020204" pitchFamily="34" charset="0"/>
                          <a:ea typeface="Arial" panose="020B0604020202020204" pitchFamily="34" charset="0"/>
                        </a:rPr>
                        <a:t>The Danish Chamber of Commerce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6585966"/>
                  </a:ext>
                </a:extLst>
              </a:tr>
              <a:tr h="44450">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Denmark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dirty="0">
                          <a:solidFill>
                            <a:schemeClr val="tx2">
                              <a:lumMod val="75000"/>
                            </a:schemeClr>
                          </a:solidFill>
                          <a:effectLst/>
                          <a:latin typeface="Arial" panose="020B0604020202020204" pitchFamily="34" charset="0"/>
                          <a:ea typeface="Arial" panose="020B0604020202020204" pitchFamily="34" charset="0"/>
                        </a:rPr>
                        <a:t>CPH </a:t>
                      </a:r>
                      <a:r>
                        <a:rPr lang="da-DK" sz="1000" dirty="0" err="1">
                          <a:solidFill>
                            <a:schemeClr val="tx2">
                              <a:lumMod val="75000"/>
                            </a:schemeClr>
                          </a:solidFill>
                          <a:effectLst/>
                          <a:latin typeface="Arial" panose="020B0604020202020204" pitchFamily="34" charset="0"/>
                          <a:ea typeface="Arial" panose="020B0604020202020204" pitchFamily="34" charset="0"/>
                        </a:rPr>
                        <a:t>FinTech</a:t>
                      </a:r>
                      <a:r>
                        <a:rPr lang="da-DK" sz="1000" dirty="0">
                          <a:solidFill>
                            <a:schemeClr val="tx2">
                              <a:lumMod val="75000"/>
                            </a:schemeClr>
                          </a:solidFill>
                          <a:effectLst/>
                          <a:latin typeface="Arial" panose="020B0604020202020204" pitchFamily="34" charset="0"/>
                          <a:ea typeface="Arial" panose="020B0604020202020204" pitchFamily="34" charset="0"/>
                        </a:rPr>
                        <a:t>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8030280"/>
                  </a:ext>
                </a:extLst>
              </a:tr>
              <a:tr h="139065">
                <a:tc>
                  <a:txBody>
                    <a:bodyPr/>
                    <a:lstStyle/>
                    <a:p>
                      <a:pPr>
                        <a:lnSpc>
                          <a:spcPct val="115000"/>
                        </a:lnSpc>
                      </a:pPr>
                      <a:r>
                        <a:rPr lang="da-DK" sz="1000" dirty="0" err="1">
                          <a:solidFill>
                            <a:schemeClr val="tx2">
                              <a:lumMod val="75000"/>
                            </a:schemeClr>
                          </a:solidFill>
                          <a:effectLst/>
                          <a:latin typeface="Arial" panose="020B0604020202020204" pitchFamily="34" charset="0"/>
                          <a:ea typeface="Arial" panose="020B0604020202020204" pitchFamily="34" charset="0"/>
                        </a:rPr>
                        <a:t>Norway</a:t>
                      </a:r>
                      <a:r>
                        <a:rPr lang="da-DK" sz="1000" dirty="0">
                          <a:solidFill>
                            <a:schemeClr val="tx2">
                              <a:lumMod val="75000"/>
                            </a:schemeClr>
                          </a:solidFill>
                          <a:effectLst/>
                          <a:latin typeface="Arial" panose="020B0604020202020204" pitchFamily="34" charset="0"/>
                          <a:ea typeface="Arial" panose="020B0604020202020204" pitchFamily="34" charset="0"/>
                        </a:rPr>
                        <a:t>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Confederation of Norwegian Enterprise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9820274"/>
                  </a:ext>
                </a:extLst>
              </a:tr>
              <a:tr h="43180">
                <a:tc>
                  <a:txBody>
                    <a:bodyPr/>
                    <a:lstStyle/>
                    <a:p>
                      <a:pPr>
                        <a:lnSpc>
                          <a:spcPct val="115000"/>
                        </a:lnSpc>
                      </a:pPr>
                      <a:r>
                        <a:rPr lang="da-DK" sz="1000" dirty="0" err="1">
                          <a:solidFill>
                            <a:schemeClr val="tx2">
                              <a:lumMod val="75000"/>
                            </a:schemeClr>
                          </a:solidFill>
                          <a:effectLst/>
                          <a:latin typeface="Arial" panose="020B0604020202020204" pitchFamily="34" charset="0"/>
                          <a:ea typeface="Arial" panose="020B0604020202020204" pitchFamily="34" charset="0"/>
                        </a:rPr>
                        <a:t>Norway</a:t>
                      </a:r>
                      <a:r>
                        <a:rPr lang="da-DK" sz="1000" dirty="0">
                          <a:solidFill>
                            <a:schemeClr val="tx2">
                              <a:lumMod val="75000"/>
                            </a:schemeClr>
                          </a:solidFill>
                          <a:effectLst/>
                          <a:latin typeface="Arial" panose="020B0604020202020204" pitchFamily="34" charset="0"/>
                          <a:ea typeface="Arial" panose="020B0604020202020204" pitchFamily="34" charset="0"/>
                        </a:rPr>
                        <a:t>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Nordic Accountant Federation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24207852"/>
                  </a:ext>
                </a:extLst>
              </a:tr>
              <a:tr h="43180">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Norway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IKT-Norway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63076762"/>
                  </a:ext>
                </a:extLst>
              </a:tr>
              <a:tr h="139065">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Sweden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en-US" sz="1000" dirty="0">
                          <a:solidFill>
                            <a:schemeClr val="tx2">
                              <a:lumMod val="75000"/>
                            </a:schemeClr>
                          </a:solidFill>
                          <a:effectLst/>
                          <a:latin typeface="Arial" panose="020B0604020202020204" pitchFamily="34" charset="0"/>
                          <a:ea typeface="Arial" panose="020B0604020202020204" pitchFamily="34" charset="0"/>
                        </a:rPr>
                        <a:t>The Swedish Federation of Business Owners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8689951"/>
                  </a:ext>
                </a:extLst>
              </a:tr>
              <a:tr h="43180">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Sweden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dirty="0" err="1">
                          <a:solidFill>
                            <a:schemeClr val="tx2">
                              <a:lumMod val="75000"/>
                            </a:schemeClr>
                          </a:solidFill>
                          <a:effectLst/>
                          <a:latin typeface="Arial" panose="020B0604020202020204" pitchFamily="34" charset="0"/>
                          <a:ea typeface="Arial" panose="020B0604020202020204" pitchFamily="34" charset="0"/>
                        </a:rPr>
                        <a:t>Swedish</a:t>
                      </a:r>
                      <a:r>
                        <a:rPr lang="da-DK" sz="1000" dirty="0">
                          <a:solidFill>
                            <a:schemeClr val="tx2">
                              <a:lumMod val="75000"/>
                            </a:schemeClr>
                          </a:solidFill>
                          <a:effectLst/>
                          <a:latin typeface="Arial" panose="020B0604020202020204" pitchFamily="34" charset="0"/>
                          <a:ea typeface="Arial" panose="020B0604020202020204" pitchFamily="34" charset="0"/>
                        </a:rPr>
                        <a:t> Bankers Association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5242504"/>
                  </a:ext>
                </a:extLst>
              </a:tr>
              <a:tr h="43180">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Sweden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en-US" sz="1000" dirty="0">
                          <a:solidFill>
                            <a:schemeClr val="tx2">
                              <a:lumMod val="75000"/>
                            </a:schemeClr>
                          </a:solidFill>
                          <a:effectLst/>
                          <a:latin typeface="Arial" panose="020B0604020202020204" pitchFamily="34" charset="0"/>
                          <a:ea typeface="Arial" panose="020B0604020202020204" pitchFamily="34" charset="0"/>
                        </a:rPr>
                        <a:t>Nordic Federation of Public Auditors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16516326"/>
                  </a:ext>
                </a:extLst>
              </a:tr>
              <a:tr h="44450">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Finland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dirty="0" err="1">
                          <a:solidFill>
                            <a:schemeClr val="tx2">
                              <a:lumMod val="75000"/>
                            </a:schemeClr>
                          </a:solidFill>
                          <a:effectLst/>
                          <a:latin typeface="Arial" panose="020B0604020202020204" pitchFamily="34" charset="0"/>
                          <a:ea typeface="Arial" panose="020B0604020202020204" pitchFamily="34" charset="0"/>
                        </a:rPr>
                        <a:t>Accountor</a:t>
                      </a:r>
                      <a:r>
                        <a:rPr lang="da-DK" sz="1000" dirty="0">
                          <a:solidFill>
                            <a:schemeClr val="tx2">
                              <a:lumMod val="75000"/>
                            </a:schemeClr>
                          </a:solidFill>
                          <a:effectLst/>
                          <a:latin typeface="Arial" panose="020B0604020202020204" pitchFamily="34" charset="0"/>
                          <a:ea typeface="Arial" panose="020B0604020202020204" pitchFamily="34" charset="0"/>
                        </a:rPr>
                        <a:t> </a:t>
                      </a:r>
                      <a:r>
                        <a:rPr lang="da-DK" sz="1000" dirty="0" err="1">
                          <a:solidFill>
                            <a:schemeClr val="tx2">
                              <a:lumMod val="75000"/>
                            </a:schemeClr>
                          </a:solidFill>
                          <a:effectLst/>
                          <a:latin typeface="Arial" panose="020B0604020202020204" pitchFamily="34" charset="0"/>
                          <a:ea typeface="Arial" panose="020B0604020202020204" pitchFamily="34" charset="0"/>
                        </a:rPr>
                        <a:t>Finago</a:t>
                      </a:r>
                      <a:r>
                        <a:rPr lang="da-DK" sz="1000" dirty="0">
                          <a:solidFill>
                            <a:schemeClr val="tx2">
                              <a:lumMod val="75000"/>
                            </a:schemeClr>
                          </a:solidFill>
                          <a:effectLst/>
                          <a:latin typeface="Arial" panose="020B0604020202020204" pitchFamily="34" charset="0"/>
                          <a:ea typeface="Arial" panose="020B0604020202020204" pitchFamily="34" charset="0"/>
                        </a:rPr>
                        <a:t>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5737596"/>
                  </a:ext>
                </a:extLst>
              </a:tr>
              <a:tr h="43180">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Finland </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dirty="0" err="1">
                          <a:solidFill>
                            <a:schemeClr val="tx2">
                              <a:lumMod val="75000"/>
                            </a:schemeClr>
                          </a:solidFill>
                          <a:effectLst/>
                          <a:latin typeface="Arial" panose="020B0604020202020204" pitchFamily="34" charset="0"/>
                          <a:ea typeface="Arial" panose="020B0604020202020204" pitchFamily="34" charset="0"/>
                        </a:rPr>
                        <a:t>Federation</a:t>
                      </a:r>
                      <a:r>
                        <a:rPr lang="da-DK" sz="1000" dirty="0">
                          <a:solidFill>
                            <a:schemeClr val="tx2">
                              <a:lumMod val="75000"/>
                            </a:schemeClr>
                          </a:solidFill>
                          <a:effectLst/>
                          <a:latin typeface="Arial" panose="020B0604020202020204" pitchFamily="34" charset="0"/>
                          <a:ea typeface="Arial" panose="020B0604020202020204" pitchFamily="34" charset="0"/>
                        </a:rPr>
                        <a:t> of </a:t>
                      </a:r>
                      <a:r>
                        <a:rPr lang="da-DK" sz="1000" dirty="0" err="1">
                          <a:solidFill>
                            <a:schemeClr val="tx2">
                              <a:lumMod val="75000"/>
                            </a:schemeClr>
                          </a:solidFill>
                          <a:effectLst/>
                          <a:latin typeface="Arial" panose="020B0604020202020204" pitchFamily="34" charset="0"/>
                          <a:ea typeface="Arial" panose="020B0604020202020204" pitchFamily="34" charset="0"/>
                        </a:rPr>
                        <a:t>Finnish</a:t>
                      </a:r>
                      <a:r>
                        <a:rPr lang="da-DK" sz="1000" dirty="0">
                          <a:solidFill>
                            <a:schemeClr val="tx2">
                              <a:lumMod val="75000"/>
                            </a:schemeClr>
                          </a:solidFill>
                          <a:effectLst/>
                          <a:latin typeface="Arial" panose="020B0604020202020204" pitchFamily="34" charset="0"/>
                          <a:ea typeface="Arial" panose="020B0604020202020204" pitchFamily="34" charset="0"/>
                        </a:rPr>
                        <a:t> Enterprises </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46858701"/>
                  </a:ext>
                </a:extLst>
              </a:tr>
              <a:tr h="43180">
                <a:tc>
                  <a:txBody>
                    <a:bodyPr/>
                    <a:lstStyle/>
                    <a:p>
                      <a:pPr>
                        <a:lnSpc>
                          <a:spcPct val="115000"/>
                        </a:lnSpc>
                      </a:pPr>
                      <a:r>
                        <a:rPr lang="da-DK" sz="1000">
                          <a:solidFill>
                            <a:schemeClr val="tx2">
                              <a:lumMod val="75000"/>
                            </a:schemeClr>
                          </a:solidFill>
                          <a:effectLst/>
                          <a:latin typeface="Arial" panose="020B0604020202020204" pitchFamily="34" charset="0"/>
                          <a:ea typeface="Arial" panose="020B0604020202020204" pitchFamily="34" charset="0"/>
                        </a:rPr>
                        <a:t>International</a:t>
                      </a:r>
                      <a:endParaRPr lang="da-DK" sz="120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da-DK" sz="1000" dirty="0">
                          <a:solidFill>
                            <a:schemeClr val="tx2">
                              <a:lumMod val="75000"/>
                            </a:schemeClr>
                          </a:solidFill>
                          <a:effectLst/>
                          <a:latin typeface="Arial" panose="020B0604020202020204" pitchFamily="34" charset="0"/>
                          <a:ea typeface="Arial" panose="020B0604020202020204" pitchFamily="34" charset="0"/>
                        </a:rPr>
                        <a:t>Peppol</a:t>
                      </a:r>
                      <a:endParaRPr lang="da-DK" sz="1200" dirty="0">
                        <a:solidFill>
                          <a:schemeClr val="tx2">
                            <a:lumMod val="75000"/>
                          </a:schemeClr>
                        </a:solidFill>
                        <a:effectLst/>
                        <a:latin typeface="Calibri" panose="020F050202020403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2165303"/>
                  </a:ext>
                </a:extLst>
              </a:tr>
            </a:tbl>
          </a:graphicData>
        </a:graphic>
      </p:graphicFrame>
      <p:sp>
        <p:nvSpPr>
          <p:cNvPr id="19" name="Tekstfelt 18">
            <a:extLst>
              <a:ext uri="{FF2B5EF4-FFF2-40B4-BE49-F238E27FC236}">
                <a16:creationId xmlns:a16="http://schemas.microsoft.com/office/drawing/2014/main" id="{CCE0084A-6BA3-132F-2BD9-62221CCEC0D3}"/>
              </a:ext>
            </a:extLst>
          </p:cNvPr>
          <p:cNvSpPr txBox="1"/>
          <p:nvPr/>
        </p:nvSpPr>
        <p:spPr>
          <a:xfrm>
            <a:off x="747866" y="4679554"/>
            <a:ext cx="6308520" cy="1432443"/>
          </a:xfrm>
          <a:prstGeom prst="rect">
            <a:avLst/>
          </a:prstGeom>
          <a:noFill/>
        </p:spPr>
        <p:txBody>
          <a:bodyPr wrap="square">
            <a:spAutoFit/>
          </a:bodyPr>
          <a:lstStyle/>
          <a:p>
            <a:pPr rtl="0">
              <a:spcBef>
                <a:spcPts val="800"/>
              </a:spcBef>
              <a:spcAft>
                <a:spcPts val="0"/>
              </a:spcAft>
            </a:pPr>
            <a:r>
              <a:rPr lang="en-US" sz="800" b="0" i="0" u="none" strike="noStrike" dirty="0">
                <a:solidFill>
                  <a:schemeClr val="bg1"/>
                </a:solidFill>
                <a:effectLst/>
                <a:latin typeface="Arial" panose="020B0604020202020204" pitchFamily="34" charset="0"/>
              </a:rPr>
              <a:t>The NSG&amp;B Roadmap states the following about the setup and purpose of this public-private Advisory Board: </a:t>
            </a:r>
            <a:r>
              <a:rPr lang="en-US" sz="800" b="0" i="1" u="none" strike="noStrike" dirty="0">
                <a:solidFill>
                  <a:schemeClr val="bg1"/>
                </a:solidFill>
                <a:effectLst/>
                <a:latin typeface="Arial" panose="020B0604020202020204" pitchFamily="34" charset="0"/>
              </a:rPr>
              <a:t>“In order to make an efficient implementation, a Nordic steering group with a secretariat and public-private advisory board must be set up. The public-private advisory board will provide counsel to the steering group on opportunities and challenges in the market, which is necessary to </a:t>
            </a:r>
            <a:r>
              <a:rPr lang="en-US" sz="800" b="0" i="1" u="none" strike="noStrike" dirty="0" err="1">
                <a:solidFill>
                  <a:schemeClr val="bg1"/>
                </a:solidFill>
                <a:effectLst/>
                <a:latin typeface="Arial" panose="020B0604020202020204" pitchFamily="34" charset="0"/>
              </a:rPr>
              <a:t>synchronise</a:t>
            </a:r>
            <a:r>
              <a:rPr lang="en-US" sz="800" b="0" i="1" u="none" strike="noStrike" dirty="0">
                <a:solidFill>
                  <a:schemeClr val="bg1"/>
                </a:solidFill>
                <a:effectLst/>
                <a:latin typeface="Arial" panose="020B0604020202020204" pitchFamily="34" charset="0"/>
              </a:rPr>
              <a:t> development and to increase Nordic integration.”</a:t>
            </a:r>
          </a:p>
          <a:p>
            <a:pPr rtl="0">
              <a:spcBef>
                <a:spcPts val="800"/>
              </a:spcBef>
              <a:spcAft>
                <a:spcPts val="0"/>
              </a:spcAft>
            </a:pPr>
            <a:endParaRPr lang="en-US" sz="800" b="0" dirty="0">
              <a:solidFill>
                <a:schemeClr val="bg1"/>
              </a:solidFill>
              <a:effectLst/>
            </a:endParaRPr>
          </a:p>
          <a:p>
            <a:pPr rtl="0">
              <a:spcBef>
                <a:spcPts val="0"/>
              </a:spcBef>
              <a:spcAft>
                <a:spcPts val="0"/>
              </a:spcAft>
            </a:pPr>
            <a:r>
              <a:rPr lang="en-US" sz="800" b="0" i="0" u="none" strike="noStrike" dirty="0">
                <a:solidFill>
                  <a:schemeClr val="bg1"/>
                </a:solidFill>
                <a:effectLst/>
                <a:latin typeface="Arial" panose="020B0604020202020204" pitchFamily="34" charset="0"/>
              </a:rPr>
              <a:t>Meetings have been held in 2021, December 2023 and consultations in 2024. The purpose has been firstly to gain input for the overall direction for the </a:t>
            </a:r>
            <a:r>
              <a:rPr lang="en-US" sz="800" b="0" i="0" u="none" strike="noStrike" dirty="0" err="1">
                <a:solidFill>
                  <a:schemeClr val="bg1"/>
                </a:solidFill>
                <a:effectLst/>
                <a:latin typeface="Arial" panose="020B0604020202020204" pitchFamily="34" charset="0"/>
              </a:rPr>
              <a:t>programme</a:t>
            </a:r>
            <a:r>
              <a:rPr lang="en-US" sz="800" b="0" i="0" u="none" strike="noStrike" dirty="0">
                <a:solidFill>
                  <a:schemeClr val="bg1"/>
                </a:solidFill>
                <a:effectLst/>
                <a:latin typeface="Arial" panose="020B0604020202020204" pitchFamily="34" charset="0"/>
              </a:rPr>
              <a:t> and a mandate and scope for the work; and in the concluding parts of the </a:t>
            </a:r>
            <a:r>
              <a:rPr lang="en-US" sz="800" b="0" i="0" u="none" strike="noStrike" dirty="0" err="1">
                <a:solidFill>
                  <a:schemeClr val="bg1"/>
                </a:solidFill>
                <a:effectLst/>
                <a:latin typeface="Arial" panose="020B0604020202020204" pitchFamily="34" charset="0"/>
              </a:rPr>
              <a:t>programme</a:t>
            </a:r>
            <a:r>
              <a:rPr lang="en-US" sz="800" b="0" i="0" u="none" strike="noStrike" dirty="0">
                <a:solidFill>
                  <a:schemeClr val="bg1"/>
                </a:solidFill>
                <a:effectLst/>
                <a:latin typeface="Arial" panose="020B0604020202020204" pitchFamily="34" charset="0"/>
              </a:rPr>
              <a:t> have input for future collaboration perspectives. Thus, it should be noted, that this high level input has been used in the beginning and at the end of the </a:t>
            </a:r>
            <a:r>
              <a:rPr lang="en-US" sz="800" b="0" i="0" u="none" strike="noStrike" dirty="0" err="1">
                <a:solidFill>
                  <a:schemeClr val="bg1"/>
                </a:solidFill>
                <a:effectLst/>
                <a:latin typeface="Arial" panose="020B0604020202020204" pitchFamily="34" charset="0"/>
              </a:rPr>
              <a:t>programme</a:t>
            </a:r>
            <a:r>
              <a:rPr lang="en-US" sz="800" b="0" i="0" u="none" strike="noStrike" dirty="0">
                <a:solidFill>
                  <a:schemeClr val="bg1"/>
                </a:solidFill>
                <a:effectLst/>
                <a:latin typeface="Arial" panose="020B0604020202020204" pitchFamily="34" charset="0"/>
              </a:rPr>
              <a:t>, while the ongoing weekly stakeholder involvement has been conducted on national and technical levels.</a:t>
            </a:r>
            <a:endParaRPr lang="en-US" sz="800" dirty="0">
              <a:solidFill>
                <a:schemeClr val="bg1"/>
              </a:solidFill>
              <a:effectLst/>
              <a:latin typeface="Arial" panose="020B0604020202020204" pitchFamily="34" charset="0"/>
              <a:ea typeface="Arial" panose="020B0604020202020204" pitchFamily="34" charset="0"/>
            </a:endParaRPr>
          </a:p>
          <a:p>
            <a:pPr>
              <a:lnSpc>
                <a:spcPct val="115000"/>
              </a:lnSpc>
            </a:pPr>
            <a:endParaRPr lang="en-US" sz="800"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9807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5</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#1</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National stakeholder involvement</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11" name="Tabel 10">
            <a:extLst>
              <a:ext uri="{FF2B5EF4-FFF2-40B4-BE49-F238E27FC236}">
                <a16:creationId xmlns:a16="http://schemas.microsoft.com/office/drawing/2014/main" id="{FD512098-CEDC-532C-ED0A-36A9A27D6593}"/>
              </a:ext>
            </a:extLst>
          </p:cNvPr>
          <p:cNvGraphicFramePr>
            <a:graphicFrameLocks noGrp="1"/>
          </p:cNvGraphicFramePr>
          <p:nvPr>
            <p:extLst>
              <p:ext uri="{D42A27DB-BD31-4B8C-83A1-F6EECF244321}">
                <p14:modId xmlns:p14="http://schemas.microsoft.com/office/powerpoint/2010/main" val="4040409869"/>
              </p:ext>
            </p:extLst>
          </p:nvPr>
        </p:nvGraphicFramePr>
        <p:xfrm>
          <a:off x="867748" y="2920482"/>
          <a:ext cx="10319656" cy="3077396"/>
        </p:xfrm>
        <a:graphic>
          <a:graphicData uri="http://schemas.openxmlformats.org/drawingml/2006/table">
            <a:tbl>
              <a:tblPr/>
              <a:tblGrid>
                <a:gridCol w="1210435">
                  <a:extLst>
                    <a:ext uri="{9D8B030D-6E8A-4147-A177-3AD203B41FA5}">
                      <a16:colId xmlns:a16="http://schemas.microsoft.com/office/drawing/2014/main" val="3385225403"/>
                    </a:ext>
                  </a:extLst>
                </a:gridCol>
                <a:gridCol w="9109221">
                  <a:extLst>
                    <a:ext uri="{9D8B030D-6E8A-4147-A177-3AD203B41FA5}">
                      <a16:colId xmlns:a16="http://schemas.microsoft.com/office/drawing/2014/main" val="2039961156"/>
                    </a:ext>
                  </a:extLst>
                </a:gridCol>
              </a:tblGrid>
              <a:tr h="746449">
                <a:tc>
                  <a:txBody>
                    <a:bodyPr/>
                    <a:lstStyle/>
                    <a:p>
                      <a:pPr rtl="0" fontAlgn="t">
                        <a:spcBef>
                          <a:spcPts val="1200"/>
                        </a:spcBef>
                        <a:spcAft>
                          <a:spcPts val="1200"/>
                        </a:spcAft>
                      </a:pPr>
                      <a:r>
                        <a:rPr lang="da-DK" sz="1000" b="1" i="0" u="none" strike="noStrike" dirty="0">
                          <a:solidFill>
                            <a:schemeClr val="tx1"/>
                          </a:solidFill>
                          <a:effectLst/>
                          <a:latin typeface="Arial" panose="020B0604020202020204" pitchFamily="34" charset="0"/>
                        </a:rPr>
                        <a:t>Denmark</a:t>
                      </a:r>
                      <a:endParaRPr lang="da-DK" sz="1000" dirty="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chemeClr val="tx1"/>
                          </a:solidFill>
                          <a:effectLst/>
                          <a:latin typeface="Arial" panose="020B0604020202020204" pitchFamily="34" charset="0"/>
                        </a:rPr>
                        <a:t>From the onset in 2021 with NSG&amp;B 4.0 there was an advisory group setup with participation from actors within the fintech-industry and financial sector from </a:t>
                      </a:r>
                      <a:r>
                        <a:rPr lang="en-US" sz="1000" b="0" i="0" u="none" strike="noStrike" dirty="0" err="1">
                          <a:solidFill>
                            <a:schemeClr val="tx1"/>
                          </a:solidFill>
                          <a:effectLst/>
                          <a:latin typeface="Arial" panose="020B0604020202020204" pitchFamily="34" charset="0"/>
                        </a:rPr>
                        <a:t>Denmark.To</a:t>
                      </a:r>
                      <a:r>
                        <a:rPr lang="en-US" sz="1000" b="0" i="0" u="none" strike="noStrike" dirty="0">
                          <a:solidFill>
                            <a:schemeClr val="tx1"/>
                          </a:solidFill>
                          <a:effectLst/>
                          <a:latin typeface="Arial" panose="020B0604020202020204" pitchFamily="34" charset="0"/>
                        </a:rPr>
                        <a:t> ensure a smooth implementation of Automated Business Reporting and the </a:t>
                      </a:r>
                      <a:r>
                        <a:rPr lang="en-US" sz="1000" b="0" i="1" u="none" strike="noStrike" dirty="0">
                          <a:solidFill>
                            <a:schemeClr val="tx1"/>
                          </a:solidFill>
                          <a:effectLst/>
                          <a:latin typeface="Arial" panose="020B0604020202020204" pitchFamily="34" charset="0"/>
                        </a:rPr>
                        <a:t>Danish Bookkeeping Act</a:t>
                      </a:r>
                      <a:r>
                        <a:rPr lang="en-US" sz="1000" b="0" i="0" u="none" strike="noStrike" dirty="0">
                          <a:solidFill>
                            <a:schemeClr val="tx1"/>
                          </a:solidFill>
                          <a:effectLst/>
                          <a:latin typeface="Arial" panose="020B0604020202020204" pitchFamily="34" charset="0"/>
                        </a:rPr>
                        <a:t> a strategic partnership was established in  2021 with key stakeholders from business </a:t>
                      </a:r>
                      <a:r>
                        <a:rPr lang="en-US" sz="1000" b="0" i="0" u="none" strike="noStrike" dirty="0" err="1">
                          <a:solidFill>
                            <a:schemeClr val="tx1"/>
                          </a:solidFill>
                          <a:effectLst/>
                          <a:latin typeface="Arial" panose="020B0604020202020204" pitchFamily="34" charset="0"/>
                        </a:rPr>
                        <a:t>organisations</a:t>
                      </a:r>
                      <a:r>
                        <a:rPr lang="en-US" sz="1000" b="0" i="0" u="none" strike="noStrike" dirty="0">
                          <a:solidFill>
                            <a:schemeClr val="tx1"/>
                          </a:solidFill>
                          <a:effectLst/>
                          <a:latin typeface="Arial" panose="020B0604020202020204" pitchFamily="34" charset="0"/>
                        </a:rPr>
                        <a:t>, Danish Business Authority and Danish Tax Authority, called </a:t>
                      </a:r>
                      <a:r>
                        <a:rPr lang="en-US" sz="1000" b="0" i="1" u="none" strike="noStrike" dirty="0" err="1">
                          <a:solidFill>
                            <a:schemeClr val="tx1"/>
                          </a:solidFill>
                          <a:effectLst/>
                          <a:latin typeface="Arial" panose="020B0604020202020204" pitchFamily="34" charset="0"/>
                        </a:rPr>
                        <a:t>Implementeringsforum</a:t>
                      </a:r>
                      <a:r>
                        <a:rPr lang="en-US" sz="1000" b="0" i="0" u="none" strike="noStrike" dirty="0">
                          <a:solidFill>
                            <a:schemeClr val="tx1"/>
                          </a:solidFill>
                          <a:effectLst/>
                          <a:latin typeface="Arial" panose="020B0604020202020204" pitchFamily="34" charset="0"/>
                        </a:rPr>
                        <a:t>. This forum has focused on ensuring that the digital standards and components for data sharing etc. are implemented and create value for Danish businesses. In addition, a national forum with ERP service providers, </a:t>
                      </a:r>
                      <a:r>
                        <a:rPr lang="en-US" sz="1000" b="0" i="1" u="none" strike="noStrike" dirty="0" err="1">
                          <a:solidFill>
                            <a:schemeClr val="tx1"/>
                          </a:solidFill>
                          <a:effectLst/>
                          <a:latin typeface="Arial" panose="020B0604020202020204" pitchFamily="34" charset="0"/>
                        </a:rPr>
                        <a:t>Nemhandel</a:t>
                      </a:r>
                      <a:r>
                        <a:rPr lang="en-US" sz="1000" b="0" i="1" u="none" strike="noStrike" dirty="0">
                          <a:solidFill>
                            <a:schemeClr val="tx1"/>
                          </a:solidFill>
                          <a:effectLst/>
                          <a:latin typeface="Arial" panose="020B0604020202020204" pitchFamily="34" charset="0"/>
                        </a:rPr>
                        <a:t> Forum</a:t>
                      </a:r>
                      <a:r>
                        <a:rPr lang="en-US" sz="1000" b="0" i="0" u="none" strike="noStrike" dirty="0">
                          <a:solidFill>
                            <a:schemeClr val="tx1"/>
                          </a:solidFill>
                          <a:effectLst/>
                          <a:latin typeface="Arial" panose="020B0604020202020204" pitchFamily="34" charset="0"/>
                        </a:rPr>
                        <a:t>, was established in 2022 to ensure a smooth implementation of technical standards for eDocuments and other requirements to digital bookkeeping in ERP services. Insights from other Nordic countries are shared in this forum, e.g. with presentations from the Finnish Real Time Economy </a:t>
                      </a:r>
                      <a:r>
                        <a:rPr lang="en-US" sz="1000" b="0" i="0" u="none" strike="noStrike" dirty="0" err="1">
                          <a:solidFill>
                            <a:schemeClr val="tx1"/>
                          </a:solidFill>
                          <a:effectLst/>
                          <a:latin typeface="Arial" panose="020B0604020202020204" pitchFamily="34" charset="0"/>
                        </a:rPr>
                        <a:t>programme</a:t>
                      </a:r>
                      <a:r>
                        <a:rPr lang="en-US" sz="1000" b="0" i="0" u="none" strike="noStrike" dirty="0">
                          <a:solidFill>
                            <a:schemeClr val="tx1"/>
                          </a:solidFill>
                          <a:effectLst/>
                          <a:latin typeface="Arial" panose="020B0604020202020204" pitchFamily="34" charset="0"/>
                        </a:rPr>
                        <a:t>. The forum meets quarterly. Moreover, the Danish Business Authority has regular meetings and close dialogue with ERP service providers concerning technical issues related to the development of eDocuments (</a:t>
                      </a:r>
                      <a:r>
                        <a:rPr lang="en-US" sz="1000" b="0" i="0" u="none" strike="noStrike" dirty="0" err="1">
                          <a:solidFill>
                            <a:schemeClr val="tx1"/>
                          </a:solidFill>
                          <a:effectLst/>
                          <a:latin typeface="Arial" panose="020B0604020202020204" pitchFamily="34" charset="0"/>
                        </a:rPr>
                        <a:t>eInvocing</a:t>
                      </a:r>
                      <a:r>
                        <a:rPr lang="en-US" sz="1000" b="0" i="0" u="none" strike="noStrike" dirty="0">
                          <a:solidFill>
                            <a:schemeClr val="tx1"/>
                          </a:solidFill>
                          <a:effectLst/>
                          <a:latin typeface="Arial" panose="020B0604020202020204" pitchFamily="34" charset="0"/>
                        </a:rPr>
                        <a:t>, </a:t>
                      </a:r>
                      <a:r>
                        <a:rPr lang="en-US" sz="1000" b="0" i="0" u="none" strike="noStrike" dirty="0" err="1">
                          <a:solidFill>
                            <a:schemeClr val="tx1"/>
                          </a:solidFill>
                          <a:effectLst/>
                          <a:latin typeface="Arial" panose="020B0604020202020204" pitchFamily="34" charset="0"/>
                        </a:rPr>
                        <a:t>eOrder</a:t>
                      </a:r>
                      <a:r>
                        <a:rPr lang="en-US" sz="1000" b="0" i="0" u="none" strike="noStrike" dirty="0">
                          <a:solidFill>
                            <a:schemeClr val="tx1"/>
                          </a:solidFill>
                          <a:effectLst/>
                          <a:latin typeface="Arial" panose="020B0604020202020204" pitchFamily="34" charset="0"/>
                        </a:rPr>
                        <a:t>, </a:t>
                      </a:r>
                      <a:r>
                        <a:rPr lang="en-US" sz="1000" b="0" i="0" u="none" strike="noStrike" dirty="0" err="1">
                          <a:solidFill>
                            <a:schemeClr val="tx1"/>
                          </a:solidFill>
                          <a:effectLst/>
                          <a:latin typeface="Arial" panose="020B0604020202020204" pitchFamily="34" charset="0"/>
                        </a:rPr>
                        <a:t>eCatalogue</a:t>
                      </a:r>
                      <a:r>
                        <a:rPr lang="en-US" sz="1000" b="0" i="0" u="none" strike="noStrike" dirty="0">
                          <a:solidFill>
                            <a:schemeClr val="tx1"/>
                          </a:solidFill>
                          <a:effectLst/>
                          <a:latin typeface="Arial" panose="020B0604020202020204" pitchFamily="34" charset="0"/>
                        </a:rPr>
                        <a:t> and e-Receipts).  </a:t>
                      </a:r>
                      <a:endParaRPr lang="en-US" sz="1000" dirty="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95256606"/>
                  </a:ext>
                </a:extLst>
              </a:tr>
              <a:tr h="457024">
                <a:tc>
                  <a:txBody>
                    <a:bodyPr/>
                    <a:lstStyle/>
                    <a:p>
                      <a:pPr rtl="0" fontAlgn="t">
                        <a:spcBef>
                          <a:spcPts val="1200"/>
                        </a:spcBef>
                        <a:spcAft>
                          <a:spcPts val="1200"/>
                        </a:spcAft>
                      </a:pPr>
                      <a:r>
                        <a:rPr lang="da-DK" sz="1000" b="1" i="0" u="none" strike="noStrike">
                          <a:solidFill>
                            <a:schemeClr val="tx1"/>
                          </a:solidFill>
                          <a:effectLst/>
                          <a:latin typeface="Arial" panose="020B0604020202020204" pitchFamily="34" charset="0"/>
                        </a:rPr>
                        <a:t>Finland</a:t>
                      </a:r>
                      <a:endParaRPr lang="da-DK" sz="100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chemeClr val="tx1"/>
                          </a:solidFill>
                          <a:effectLst/>
                          <a:latin typeface="Arial" panose="020B0604020202020204" pitchFamily="34" charset="0"/>
                        </a:rPr>
                        <a:t>In Finland, an advisory board has been established as a part of the Finnish Real Time Economy project. The Advisory board consists of representatives from the private sector and from the Finnish Real Time Economy project and it provides guidance and support for the implementation in Finland.</a:t>
                      </a:r>
                      <a:endParaRPr lang="en-US" sz="1000" dirty="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1910599"/>
                  </a:ext>
                </a:extLst>
              </a:tr>
              <a:tr h="490027">
                <a:tc>
                  <a:txBody>
                    <a:bodyPr/>
                    <a:lstStyle/>
                    <a:p>
                      <a:pPr rtl="0" fontAlgn="t">
                        <a:spcBef>
                          <a:spcPts val="1200"/>
                        </a:spcBef>
                        <a:spcAft>
                          <a:spcPts val="1200"/>
                        </a:spcAft>
                      </a:pPr>
                      <a:r>
                        <a:rPr lang="da-DK" sz="1000" b="1" i="0" u="none" strike="noStrike">
                          <a:solidFill>
                            <a:schemeClr val="tx1"/>
                          </a:solidFill>
                          <a:effectLst/>
                          <a:latin typeface="Arial" panose="020B0604020202020204" pitchFamily="34" charset="0"/>
                        </a:rPr>
                        <a:t>Iceland</a:t>
                      </a:r>
                      <a:endParaRPr lang="da-DK" sz="100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a:solidFill>
                            <a:schemeClr val="tx1"/>
                          </a:solidFill>
                          <a:effectLst/>
                          <a:latin typeface="Arial" panose="020B0604020202020204" pitchFamily="34" charset="0"/>
                        </a:rPr>
                        <a:t>Iceland has two representatives in the NSG&amp;B advisory board, representing SMEs and the Nordic academic community. The representatives are invited to join some national team and steering group meetings. Besides seeking advice by the advisory board members, the national team also seeks independent expert advice.</a:t>
                      </a:r>
                      <a:r>
                        <a:rPr lang="en-US" sz="1000" b="0" i="0" u="none" strike="noStrike">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 </a:t>
                      </a:r>
                      <a:endParaRPr lang="en-US" sz="100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53842306"/>
                  </a:ext>
                </a:extLst>
              </a:tr>
              <a:tr h="457024">
                <a:tc>
                  <a:txBody>
                    <a:bodyPr/>
                    <a:lstStyle/>
                    <a:p>
                      <a:pPr rtl="0" fontAlgn="t">
                        <a:spcBef>
                          <a:spcPts val="1200"/>
                        </a:spcBef>
                        <a:spcAft>
                          <a:spcPts val="1200"/>
                        </a:spcAft>
                      </a:pPr>
                      <a:r>
                        <a:rPr lang="da-DK" sz="1000" b="1" i="0" u="none" strike="noStrike">
                          <a:solidFill>
                            <a:schemeClr val="tx1"/>
                          </a:solidFill>
                          <a:effectLst/>
                          <a:latin typeface="Arial" panose="020B0604020202020204" pitchFamily="34" charset="0"/>
                        </a:rPr>
                        <a:t>Norway</a:t>
                      </a:r>
                      <a:endParaRPr lang="da-DK" sz="100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a:solidFill>
                            <a:schemeClr val="tx1"/>
                          </a:solidFill>
                          <a:effectLst/>
                          <a:latin typeface="Arial" panose="020B0604020202020204" pitchFamily="34" charset="0"/>
                        </a:rPr>
                        <a:t>Norway has the advisory board “Reference group” with members from the public and private sector to inform and provide guidance and support in the field. In addition, a system provider forum organised by Norstella (similar to NEA in Sweden) is consulted in the implementation.</a:t>
                      </a:r>
                      <a:endParaRPr lang="en-US" sz="100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2016952"/>
                  </a:ext>
                </a:extLst>
              </a:tr>
              <a:tr h="328975">
                <a:tc>
                  <a:txBody>
                    <a:bodyPr/>
                    <a:lstStyle/>
                    <a:p>
                      <a:pPr rtl="0" fontAlgn="t">
                        <a:spcBef>
                          <a:spcPts val="1200"/>
                        </a:spcBef>
                        <a:spcAft>
                          <a:spcPts val="1200"/>
                        </a:spcAft>
                      </a:pPr>
                      <a:r>
                        <a:rPr lang="da-DK" sz="1000" b="1" i="0" u="none" strike="noStrike" dirty="0" err="1">
                          <a:solidFill>
                            <a:schemeClr val="tx1"/>
                          </a:solidFill>
                          <a:effectLst/>
                          <a:latin typeface="Arial" panose="020B0604020202020204" pitchFamily="34" charset="0"/>
                        </a:rPr>
                        <a:t>Sweden</a:t>
                      </a:r>
                      <a:endParaRPr lang="da-DK" sz="1000" dirty="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rtl="0" fontAlgn="t">
                        <a:spcBef>
                          <a:spcPts val="1200"/>
                        </a:spcBef>
                        <a:spcAft>
                          <a:spcPts val="1200"/>
                        </a:spcAft>
                      </a:pPr>
                      <a:r>
                        <a:rPr lang="en-US" sz="1000" b="0" i="0" u="none" strike="noStrike" dirty="0">
                          <a:solidFill>
                            <a:schemeClr val="tx1"/>
                          </a:solidFill>
                          <a:effectLst/>
                          <a:latin typeface="Arial" panose="020B0604020202020204" pitchFamily="34" charset="0"/>
                        </a:rPr>
                        <a:t>In Sweden, an advisory board has been established, consisting of representatives from the government and the private sector, to provide guidance and support for the implementation of the NSG&amp;B roadmap.</a:t>
                      </a:r>
                      <a:r>
                        <a:rPr lang="en-US" sz="1000" b="0" i="0" u="none" strike="noStrike"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000" dirty="0">
                        <a:solidFill>
                          <a:schemeClr val="tx1"/>
                        </a:solidFill>
                        <a:effectLst/>
                      </a:endParaRPr>
                    </a:p>
                  </a:txBody>
                  <a:tcPr marL="42164" marR="42164" marT="30358" marB="3035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4189837"/>
                  </a:ext>
                </a:extLst>
              </a:tr>
            </a:tbl>
          </a:graphicData>
        </a:graphic>
      </p:graphicFrame>
    </p:spTree>
    <p:extLst>
      <p:ext uri="{BB962C8B-B14F-4D97-AF65-F5344CB8AC3E}">
        <p14:creationId xmlns:p14="http://schemas.microsoft.com/office/powerpoint/2010/main" val="94000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6</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#2</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5018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600" b="1" i="0" u="none" strike="noStrike" kern="1200" cap="none" spc="0" normalizeH="0" baseline="0" noProof="0" dirty="0">
                <a:ln>
                  <a:noFill/>
                </a:ln>
                <a:solidFill>
                  <a:srgbClr val="F16264"/>
                </a:solidFill>
                <a:effectLst/>
                <a:uLnTx/>
                <a:uFillTx/>
                <a:latin typeface="Calibri"/>
                <a:ea typeface="Calibri"/>
                <a:cs typeface="Calibri"/>
                <a:sym typeface="Calibri"/>
              </a:rPr>
              <a:t>By 2022,</a:t>
            </a:r>
            <a:r>
              <a:rPr kumimoji="0" lang="en-US" sz="36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US" sz="3600" b="0" i="0" u="none" strike="noStrike" kern="1200" cap="none" spc="0" normalizeH="0" baseline="0" noProof="0" dirty="0">
                <a:ln>
                  <a:noFill/>
                </a:ln>
                <a:solidFill>
                  <a:srgbClr val="FFFFFF"/>
                </a:solidFill>
                <a:effectLst/>
                <a:uLnTx/>
                <a:uFillTx/>
                <a:latin typeface="Calibri"/>
                <a:ea typeface="Calibri"/>
                <a:cs typeface="Calibri"/>
                <a:sym typeface="Calibri"/>
              </a:rPr>
              <a:t>70% of the Nordic SMEs use a digital business system</a:t>
            </a:r>
            <a:endParaRPr kumimoji="0" lang="en-US" sz="3600" b="1" i="0" u="none" strike="noStrike" kern="1200" cap="none" spc="0" normalizeH="0" baseline="0" noProof="0" dirty="0">
              <a:ln>
                <a:noFill/>
              </a:ln>
              <a:solidFill>
                <a:srgbClr val="F16264"/>
              </a:solidFill>
              <a:effectLst/>
              <a:uLnTx/>
              <a:uFillTx/>
              <a:latin typeface="Calibri"/>
              <a:ea typeface="Calibri"/>
              <a:cs typeface="Calibri"/>
              <a:sym typeface="Calibri"/>
            </a:endParaRPr>
          </a:p>
        </p:txBody>
      </p:sp>
      <p:pic>
        <p:nvPicPr>
          <p:cNvPr id="6" name="Elemento grafico 23" descr="Checkmark">
            <a:extLst>
              <a:ext uri="{FF2B5EF4-FFF2-40B4-BE49-F238E27FC236}">
                <a16:creationId xmlns:a16="http://schemas.microsoft.com/office/drawing/2014/main" id="{87A47D07-EA8A-B276-C070-900932C5D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4537" y="1540070"/>
            <a:ext cx="2368610" cy="2368610"/>
          </a:xfrm>
          <a:prstGeom prst="rect">
            <a:avLst/>
          </a:prstGeom>
        </p:spPr>
      </p:pic>
      <p:sp>
        <p:nvSpPr>
          <p:cNvPr id="2" name="Tekstfelt 1">
            <a:extLst>
              <a:ext uri="{FF2B5EF4-FFF2-40B4-BE49-F238E27FC236}">
                <a16:creationId xmlns:a16="http://schemas.microsoft.com/office/drawing/2014/main" id="{B647FD88-8E3A-6450-64FE-72A9F1A7F802}"/>
              </a:ext>
            </a:extLst>
          </p:cNvPr>
          <p:cNvSpPr txBox="1"/>
          <p:nvPr/>
        </p:nvSpPr>
        <p:spPr>
          <a:xfrm>
            <a:off x="747866" y="3374796"/>
            <a:ext cx="6308520" cy="1846980"/>
          </a:xfrm>
          <a:prstGeom prst="rect">
            <a:avLst/>
          </a:prstGeom>
          <a:noFill/>
        </p:spPr>
        <p:txBody>
          <a:bodyPr wrap="square">
            <a:spAutoFit/>
          </a:bodyPr>
          <a:lstStyle/>
          <a:p>
            <a:pPr>
              <a:lnSpc>
                <a:spcPct val="115000"/>
              </a:lnSpc>
            </a:pPr>
            <a:r>
              <a:rPr lang="en-GB" sz="1000" dirty="0">
                <a:solidFill>
                  <a:schemeClr val="bg1"/>
                </a:solidFill>
                <a:effectLst/>
                <a:latin typeface="Arial" panose="020B0604020202020204" pitchFamily="34" charset="0"/>
                <a:ea typeface="Arial" panose="020B0604020202020204" pitchFamily="34" charset="0"/>
              </a:rPr>
              <a:t>The milestone that in 2022, 70% of the Nordic SMEs use a digital business system, can be considered to be met in 2024, however, with some methodological reservations. </a:t>
            </a:r>
          </a:p>
          <a:p>
            <a:pPr>
              <a:lnSpc>
                <a:spcPct val="115000"/>
              </a:lnSpc>
            </a:pPr>
            <a:endParaRPr lang="da-DK" sz="1000" dirty="0">
              <a:solidFill>
                <a:schemeClr val="bg1"/>
              </a:solidFill>
              <a:effectLst/>
              <a:latin typeface="Arial" panose="020B0604020202020204" pitchFamily="34" charset="0"/>
              <a:ea typeface="Arial" panose="020B0604020202020204" pitchFamily="34" charset="0"/>
            </a:endParaRPr>
          </a:p>
          <a:p>
            <a:pPr>
              <a:lnSpc>
                <a:spcPct val="115000"/>
              </a:lnSpc>
            </a:pPr>
            <a:r>
              <a:rPr lang="en-GB" sz="1000" dirty="0">
                <a:solidFill>
                  <a:schemeClr val="bg1"/>
                </a:solidFill>
                <a:effectLst/>
                <a:latin typeface="Arial" panose="020B0604020202020204" pitchFamily="34" charset="0"/>
                <a:ea typeface="Arial" panose="020B0604020202020204" pitchFamily="34" charset="0"/>
              </a:rPr>
              <a:t>According to Eurostat, shares of Nordic SMEs that use any digital business system range between 43-69%, and a bit higher - from 49-73% - for ERP systems*. </a:t>
            </a:r>
          </a:p>
          <a:p>
            <a:pPr>
              <a:lnSpc>
                <a:spcPct val="115000"/>
              </a:lnSpc>
            </a:pPr>
            <a:endParaRPr lang="da-DK" sz="1000" dirty="0">
              <a:solidFill>
                <a:schemeClr val="bg1"/>
              </a:solidFill>
              <a:latin typeface="Arial" panose="020B0604020202020204" pitchFamily="34" charset="0"/>
              <a:ea typeface="Arial" panose="020B0604020202020204" pitchFamily="34" charset="0"/>
            </a:endParaRPr>
          </a:p>
          <a:p>
            <a:pPr>
              <a:lnSpc>
                <a:spcPct val="115000"/>
              </a:lnSpc>
            </a:pPr>
            <a:r>
              <a:rPr lang="en-GB" sz="1000" dirty="0">
                <a:solidFill>
                  <a:schemeClr val="bg1"/>
                </a:solidFill>
                <a:effectLst/>
                <a:latin typeface="Arial" panose="020B0604020202020204" pitchFamily="34" charset="0"/>
                <a:ea typeface="Arial" panose="020B0604020202020204" pitchFamily="34" charset="0"/>
              </a:rPr>
              <a:t>However, national surveys show different results ranging from 79% in Sweden, around 80% in Finland and 83% in Iceland. Moreover, in Norway, it is mandatory for all businesses to do their Tax Declaration using a digital business system, and in Denmark a certified digital bookkeeping system has been made mandatory for all businesses with more than DKK 300,000 in sales for two consecutive years from 2025 onwards.</a:t>
            </a:r>
            <a:endParaRPr lang="da-DK" sz="1000" dirty="0">
              <a:solidFill>
                <a:schemeClr val="bg1"/>
              </a:solidFill>
              <a:effectLst/>
              <a:latin typeface="Arial" panose="020B0604020202020204" pitchFamily="34" charset="0"/>
              <a:ea typeface="Arial" panose="020B0604020202020204" pitchFamily="34" charset="0"/>
            </a:endParaRPr>
          </a:p>
        </p:txBody>
      </p:sp>
      <p:sp>
        <p:nvSpPr>
          <p:cNvPr id="3" name="Tekstfelt 2">
            <a:extLst>
              <a:ext uri="{FF2B5EF4-FFF2-40B4-BE49-F238E27FC236}">
                <a16:creationId xmlns:a16="http://schemas.microsoft.com/office/drawing/2014/main" id="{F1B95A7F-BDE8-CA91-2293-B437C5054F97}"/>
              </a:ext>
            </a:extLst>
          </p:cNvPr>
          <p:cNvSpPr txBox="1"/>
          <p:nvPr/>
        </p:nvSpPr>
        <p:spPr>
          <a:xfrm>
            <a:off x="747866" y="5256746"/>
            <a:ext cx="6308520" cy="1071319"/>
          </a:xfrm>
          <a:prstGeom prst="rect">
            <a:avLst/>
          </a:prstGeom>
          <a:noFill/>
        </p:spPr>
        <p:txBody>
          <a:bodyPr wrap="square">
            <a:spAutoFit/>
          </a:bodyPr>
          <a:lstStyle/>
          <a:p>
            <a:pPr>
              <a:lnSpc>
                <a:spcPct val="115000"/>
              </a:lnSpc>
            </a:pPr>
            <a:r>
              <a:rPr lang="da-DK" sz="800" dirty="0" err="1">
                <a:solidFill>
                  <a:schemeClr val="bg1"/>
                </a:solidFill>
                <a:latin typeface="Arial" panose="020B0604020202020204" pitchFamily="34" charset="0"/>
                <a:ea typeface="Arial" panose="020B0604020202020204" pitchFamily="34" charset="0"/>
              </a:rPr>
              <a:t>Sources</a:t>
            </a:r>
            <a:r>
              <a:rPr lang="da-DK" sz="800" dirty="0">
                <a:solidFill>
                  <a:schemeClr val="bg1"/>
                </a:solidFill>
                <a:latin typeface="Arial" panose="020B0604020202020204" pitchFamily="34" charset="0"/>
                <a:ea typeface="Arial" panose="020B0604020202020204" pitchFamily="34" charset="0"/>
              </a:rPr>
              <a:t>:</a:t>
            </a:r>
          </a:p>
          <a:p>
            <a:pPr>
              <a:lnSpc>
                <a:spcPct val="115000"/>
              </a:lnSpc>
            </a:pPr>
            <a:r>
              <a:rPr lang="en-US" sz="800" i="0" u="none" strike="noStrike" dirty="0">
                <a:solidFill>
                  <a:schemeClr val="bg1"/>
                </a:solidFill>
                <a:effectLst/>
                <a:latin typeface="Arial" panose="020B0604020202020204" pitchFamily="34" charset="0"/>
              </a:rPr>
              <a:t>*Eurostat, 2023, </a:t>
            </a:r>
            <a:r>
              <a:rPr lang="en-US" sz="80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Enterprises using any business software (any of ERP, CRM, BI)</a:t>
            </a:r>
            <a:r>
              <a:rPr lang="en-US" sz="800" i="0" u="none" strike="noStrike" dirty="0">
                <a:solidFill>
                  <a:schemeClr val="bg1"/>
                </a:solidFill>
                <a:effectLst/>
                <a:latin typeface="Arial" panose="020B0604020202020204" pitchFamily="34" charset="0"/>
              </a:rPr>
              <a:t>, percentage of enterprises - from 10 to 249 persons employed</a:t>
            </a:r>
            <a:endParaRPr lang="da-DK" sz="800" dirty="0">
              <a:solidFill>
                <a:schemeClr val="bg1"/>
              </a:solidFill>
              <a:latin typeface="Arial" panose="020B0604020202020204" pitchFamily="34" charset="0"/>
              <a:ea typeface="Arial" panose="020B0604020202020204" pitchFamily="34" charset="0"/>
            </a:endParaRPr>
          </a:p>
          <a:p>
            <a:pPr>
              <a:lnSpc>
                <a:spcPct val="115000"/>
              </a:lnSpc>
            </a:pPr>
            <a:r>
              <a:rPr lang="en-US" sz="800" i="0" u="none" strike="noStrike" dirty="0">
                <a:solidFill>
                  <a:schemeClr val="bg1"/>
                </a:solidFill>
                <a:effectLst/>
                <a:latin typeface="Arial" panose="020B0604020202020204" pitchFamily="34" charset="0"/>
              </a:rPr>
              <a:t>*Eurostat, 2023, </a:t>
            </a:r>
            <a:r>
              <a:rPr lang="en-US" sz="800" i="0" u="sng" strike="noStrike"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Enterprises who have ERP software package to share information between different functional areas</a:t>
            </a:r>
            <a:r>
              <a:rPr lang="en-US" sz="800" i="0" u="none" strike="noStrike" dirty="0">
                <a:solidFill>
                  <a:schemeClr val="bg1"/>
                </a:solidFill>
                <a:effectLst/>
                <a:latin typeface="Arial" panose="020B0604020202020204" pitchFamily="34" charset="0"/>
              </a:rPr>
              <a:t>, percentage of enterprises - from 10 to 249 persons employed</a:t>
            </a:r>
            <a:endParaRPr lang="da-DK" sz="800" i="0" u="none" strike="noStrike" dirty="0">
              <a:solidFill>
                <a:schemeClr val="bg1"/>
              </a:solidFill>
              <a:effectLst/>
              <a:latin typeface="Arial" panose="020B0604020202020204" pitchFamily="34" charset="0"/>
            </a:endParaRPr>
          </a:p>
          <a:p>
            <a:pPr>
              <a:lnSpc>
                <a:spcPct val="115000"/>
              </a:lnSpc>
            </a:pPr>
            <a:endParaRPr lang="da-DK" sz="800" dirty="0">
              <a:solidFill>
                <a:schemeClr val="bg1"/>
              </a:solidFill>
              <a:latin typeface="Arial" panose="020B0604020202020204" pitchFamily="34" charset="0"/>
              <a:ea typeface="Arial" panose="020B0604020202020204" pitchFamily="34" charset="0"/>
            </a:endParaRPr>
          </a:p>
          <a:p>
            <a:pPr>
              <a:lnSpc>
                <a:spcPct val="115000"/>
              </a:lnSpc>
            </a:pPr>
            <a:endParaRPr lang="da-DK" sz="800"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933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7</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6" y="326018"/>
            <a:ext cx="6247044" cy="630942"/>
          </a:xfrm>
        </p:spPr>
        <p:txBody>
          <a:bodyPr>
            <a:normAutofit/>
          </a:bodyPr>
          <a:lstStyle/>
          <a:p>
            <a:r>
              <a:rPr lang="da-DK" sz="3500" dirty="0">
                <a:solidFill>
                  <a:schemeClr val="bg1"/>
                </a:solidFill>
              </a:rPr>
              <a:t>ROADMAP MILESTONE #2</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956960"/>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National initiatives</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11" name="Tabel 10">
            <a:extLst>
              <a:ext uri="{FF2B5EF4-FFF2-40B4-BE49-F238E27FC236}">
                <a16:creationId xmlns:a16="http://schemas.microsoft.com/office/drawing/2014/main" id="{FD512098-CEDC-532C-ED0A-36A9A27D6593}"/>
              </a:ext>
            </a:extLst>
          </p:cNvPr>
          <p:cNvGraphicFramePr>
            <a:graphicFrameLocks noGrp="1"/>
          </p:cNvGraphicFramePr>
          <p:nvPr>
            <p:extLst>
              <p:ext uri="{D42A27DB-BD31-4B8C-83A1-F6EECF244321}">
                <p14:modId xmlns:p14="http://schemas.microsoft.com/office/powerpoint/2010/main" val="423902881"/>
              </p:ext>
            </p:extLst>
          </p:nvPr>
        </p:nvGraphicFramePr>
        <p:xfrm>
          <a:off x="821094" y="1687253"/>
          <a:ext cx="11038113" cy="4137660"/>
        </p:xfrm>
        <a:graphic>
          <a:graphicData uri="http://schemas.openxmlformats.org/drawingml/2006/table">
            <a:tbl>
              <a:tblPr/>
              <a:tblGrid>
                <a:gridCol w="1294706">
                  <a:extLst>
                    <a:ext uri="{9D8B030D-6E8A-4147-A177-3AD203B41FA5}">
                      <a16:colId xmlns:a16="http://schemas.microsoft.com/office/drawing/2014/main" val="3385225403"/>
                    </a:ext>
                  </a:extLst>
                </a:gridCol>
                <a:gridCol w="9743407">
                  <a:extLst>
                    <a:ext uri="{9D8B030D-6E8A-4147-A177-3AD203B41FA5}">
                      <a16:colId xmlns:a16="http://schemas.microsoft.com/office/drawing/2014/main" val="2039961156"/>
                    </a:ext>
                  </a:extLst>
                </a:gridCol>
              </a:tblGrid>
              <a:tr h="457024">
                <a:tc>
                  <a:txBody>
                    <a:bodyPr/>
                    <a:lstStyle/>
                    <a:p>
                      <a:pPr marL="88900" marR="88900" rtl="0" fontAlgn="t">
                        <a:spcBef>
                          <a:spcPts val="1200"/>
                        </a:spcBef>
                        <a:spcAft>
                          <a:spcPts val="1200"/>
                        </a:spcAft>
                      </a:pPr>
                      <a:r>
                        <a:rPr lang="da-DK" sz="1050" b="1" i="0" u="none" strike="noStrike" dirty="0">
                          <a:solidFill>
                            <a:srgbClr val="000000"/>
                          </a:solidFill>
                          <a:effectLst/>
                          <a:latin typeface="Arial" panose="020B0604020202020204" pitchFamily="34" charset="0"/>
                        </a:rPr>
                        <a:t>Denmark</a:t>
                      </a:r>
                      <a:endParaRPr lang="da-DK"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marR="88900" rtl="0" fontAlgn="t">
                        <a:spcBef>
                          <a:spcPts val="800"/>
                        </a:spcBef>
                        <a:spcAft>
                          <a:spcPts val="0"/>
                        </a:spcAft>
                      </a:pPr>
                      <a:r>
                        <a:rPr lang="en-US" sz="1050" b="1" i="0" u="none" strike="noStrike" dirty="0">
                          <a:solidFill>
                            <a:srgbClr val="000000"/>
                          </a:solidFill>
                          <a:effectLst/>
                          <a:latin typeface="Arial" panose="020B0604020202020204" pitchFamily="34" charset="0"/>
                        </a:rPr>
                        <a:t>A Danish survey from 2019 points out that 70% of Danish SMEs with 0-249 employees use a digital business system</a:t>
                      </a:r>
                      <a:r>
                        <a:rPr lang="en-US" sz="1050" b="0" i="0" u="none" strike="noStrike" dirty="0">
                          <a:solidFill>
                            <a:srgbClr val="000000"/>
                          </a:solidFill>
                          <a:effectLst/>
                          <a:latin typeface="Arial" panose="020B0604020202020204" pitchFamily="34" charset="0"/>
                        </a:rPr>
                        <a:t>, which thus is very much in line with this above statistic from Eurostat one year later for companies with 9-249 employees. </a:t>
                      </a:r>
                      <a:endParaRPr lang="en-US" dirty="0">
                        <a:effectLst/>
                      </a:endParaRPr>
                    </a:p>
                    <a:p>
                      <a:pPr marL="88900" marR="88900" rtl="0" fontAlgn="t">
                        <a:spcBef>
                          <a:spcPts val="0"/>
                        </a:spcBef>
                        <a:spcAft>
                          <a:spcPts val="1200"/>
                        </a:spcAft>
                      </a:pPr>
                      <a:r>
                        <a:rPr lang="en-US" sz="1050" b="0" i="0" u="none" strike="noStrike" dirty="0">
                          <a:solidFill>
                            <a:srgbClr val="000000"/>
                          </a:solidFill>
                          <a:effectLst/>
                          <a:latin typeface="Arial" panose="020B0604020202020204" pitchFamily="34" charset="0"/>
                        </a:rPr>
                        <a:t>In Denmark, the share of companies that has a digital business system, particularly a digital bookkeeping system, is set to increase in 2024 and 2025, due to the new mandatory requirement that all companies with annual sales above 300,000 DKK for two consecutive years must use a certified digital bookkeeping system by July 1</a:t>
                      </a:r>
                      <a:r>
                        <a:rPr lang="en-US" sz="1050" b="0" i="0" u="none" strike="noStrike" baseline="30000" dirty="0">
                          <a:solidFill>
                            <a:srgbClr val="000000"/>
                          </a:solidFill>
                          <a:effectLst/>
                          <a:latin typeface="Arial" panose="020B0604020202020204" pitchFamily="34" charset="0"/>
                        </a:rPr>
                        <a:t>st</a:t>
                      </a:r>
                      <a:r>
                        <a:rPr lang="en-US" sz="1050" b="0" i="0" u="none" strike="noStrike" dirty="0">
                          <a:solidFill>
                            <a:srgbClr val="000000"/>
                          </a:solidFill>
                          <a:effectLst/>
                          <a:latin typeface="Arial" panose="020B0604020202020204" pitchFamily="34" charset="0"/>
                        </a:rPr>
                        <a:t> 2024. Companies that have their own specific bookkeeping system need to have this certified separately by January 1</a:t>
                      </a:r>
                      <a:r>
                        <a:rPr lang="en-US" sz="1050" b="0" i="0" u="none" strike="noStrike" baseline="30000" dirty="0">
                          <a:solidFill>
                            <a:srgbClr val="000000"/>
                          </a:solidFill>
                          <a:effectLst/>
                          <a:latin typeface="Arial" panose="020B0604020202020204" pitchFamily="34" charset="0"/>
                        </a:rPr>
                        <a:t>st</a:t>
                      </a:r>
                      <a:r>
                        <a:rPr lang="en-US" sz="1050" b="0" i="0" u="none" strike="noStrike" dirty="0">
                          <a:solidFill>
                            <a:srgbClr val="000000"/>
                          </a:solidFill>
                          <a:effectLst/>
                          <a:latin typeface="Arial" panose="020B0604020202020204" pitchFamily="34" charset="0"/>
                        </a:rPr>
                        <a:t> 2025. Thus, in 2026 it is expected that close to all Danish businesses with annual sales above 300,000 DKK for two consecutive years use a digital bookkeeping system. </a:t>
                      </a:r>
                      <a:endParaRPr lang="en-US"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1910599"/>
                  </a:ext>
                </a:extLst>
              </a:tr>
              <a:tr h="490027">
                <a:tc>
                  <a:txBody>
                    <a:bodyPr/>
                    <a:lstStyle/>
                    <a:p>
                      <a:pPr marL="88900" marR="88900" rtl="0" fontAlgn="t">
                        <a:spcBef>
                          <a:spcPts val="1200"/>
                        </a:spcBef>
                        <a:spcAft>
                          <a:spcPts val="1200"/>
                        </a:spcAft>
                      </a:pPr>
                      <a:r>
                        <a:rPr lang="da-DK" sz="1050" b="1" i="0" u="none" strike="noStrike">
                          <a:solidFill>
                            <a:srgbClr val="000000"/>
                          </a:solidFill>
                          <a:effectLst/>
                          <a:latin typeface="Arial" panose="020B0604020202020204" pitchFamily="34" charset="0"/>
                        </a:rPr>
                        <a:t>Finland</a:t>
                      </a:r>
                      <a:endParaRPr lang="da-DK">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marR="88900" rtl="0" fontAlgn="t">
                        <a:spcBef>
                          <a:spcPts val="1200"/>
                        </a:spcBef>
                        <a:spcAft>
                          <a:spcPts val="1200"/>
                        </a:spcAft>
                      </a:pPr>
                      <a:r>
                        <a:rPr lang="en-US" sz="1050" b="0" i="0" u="none" strike="noStrike" dirty="0">
                          <a:solidFill>
                            <a:srgbClr val="000000"/>
                          </a:solidFill>
                          <a:effectLst/>
                          <a:latin typeface="Arial" panose="020B0604020202020204" pitchFamily="34" charset="0"/>
                        </a:rPr>
                        <a:t>According to Statistics Finland, about </a:t>
                      </a:r>
                      <a:r>
                        <a:rPr lang="en-US" sz="1050" b="1" i="0" u="none" strike="noStrike" dirty="0">
                          <a:solidFill>
                            <a:srgbClr val="000000"/>
                          </a:solidFill>
                          <a:effectLst/>
                          <a:latin typeface="Arial" panose="020B0604020202020204" pitchFamily="34" charset="0"/>
                        </a:rPr>
                        <a:t>60 % of Finnish SMEs were using cloud-based digital accounting systems by the end of 2023. </a:t>
                      </a:r>
                      <a:r>
                        <a:rPr lang="en-US" sz="1050" b="0" i="0" u="none" strike="noStrike" dirty="0">
                          <a:solidFill>
                            <a:srgbClr val="000000"/>
                          </a:solidFill>
                          <a:effectLst/>
                          <a:latin typeface="Arial" panose="020B0604020202020204" pitchFamily="34" charset="0"/>
                        </a:rPr>
                        <a:t>About 78% of Finnish SMEs with 50-99 employees and about 91 % of Finnish enterprises with over 100 employees were using digital ERP solutions according to Statistics Finland. According to study published by Technology Finland (2021) 79 % of Finnish SMEs use accounting firms and most of these use modern digital bookkeeping system. </a:t>
                      </a:r>
                      <a:endParaRPr lang="en-US"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53842306"/>
                  </a:ext>
                </a:extLst>
              </a:tr>
              <a:tr h="457024">
                <a:tc>
                  <a:txBody>
                    <a:bodyPr/>
                    <a:lstStyle/>
                    <a:p>
                      <a:pPr marL="88900" marR="88900" rtl="0" fontAlgn="t">
                        <a:spcBef>
                          <a:spcPts val="1200"/>
                        </a:spcBef>
                        <a:spcAft>
                          <a:spcPts val="1200"/>
                        </a:spcAft>
                      </a:pPr>
                      <a:r>
                        <a:rPr lang="da-DK" sz="1050" b="1" i="0" u="none" strike="noStrike">
                          <a:solidFill>
                            <a:srgbClr val="000000"/>
                          </a:solidFill>
                          <a:effectLst/>
                          <a:latin typeface="Arial" panose="020B0604020202020204" pitchFamily="34" charset="0"/>
                        </a:rPr>
                        <a:t>Iceland</a:t>
                      </a:r>
                      <a:endParaRPr lang="da-DK">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marR="88900" rtl="0" fontAlgn="t">
                        <a:spcBef>
                          <a:spcPts val="1200"/>
                        </a:spcBef>
                        <a:spcAft>
                          <a:spcPts val="1200"/>
                        </a:spcAft>
                      </a:pPr>
                      <a:r>
                        <a:rPr lang="en-US" sz="1050" b="0" i="0" u="none" strike="noStrike" dirty="0">
                          <a:solidFill>
                            <a:srgbClr val="000000"/>
                          </a:solidFill>
                          <a:effectLst/>
                          <a:latin typeface="Arial" panose="020B0604020202020204" pitchFamily="34" charset="0"/>
                        </a:rPr>
                        <a:t>Digital business systems such as accounting, administration, bookkeeping, or ERP systems are widely used in Iceland. </a:t>
                      </a:r>
                      <a:r>
                        <a:rPr lang="en-US" sz="1050" b="1" i="0" u="none" strike="noStrike" dirty="0">
                          <a:solidFill>
                            <a:srgbClr val="000000"/>
                          </a:solidFill>
                          <a:effectLst/>
                          <a:latin typeface="Arial" panose="020B0604020202020204" pitchFamily="34" charset="0"/>
                        </a:rPr>
                        <a:t>83 % of Icelandic SMEs use one or more digital business systems </a:t>
                      </a:r>
                      <a:r>
                        <a:rPr lang="en-US" sz="1050" b="0" i="0" u="none" strike="noStrike" dirty="0">
                          <a:solidFill>
                            <a:srgbClr val="000000"/>
                          </a:solidFill>
                          <a:effectLst/>
                          <a:latin typeface="Arial" panose="020B0604020202020204" pitchFamily="34" charset="0"/>
                        </a:rPr>
                        <a:t>mainly for accounting (93 %), bookkeeping (91 %), sales (71 %), purchases (48 %) and financial management (64 %) according to a survey done in October 2023 (</a:t>
                      </a:r>
                      <a:r>
                        <a:rPr lang="en-US" sz="1050" b="0" i="0" u="none" strike="noStrike" dirty="0" err="1">
                          <a:solidFill>
                            <a:srgbClr val="000000"/>
                          </a:solidFill>
                          <a:effectLst/>
                          <a:latin typeface="Arial" panose="020B0604020202020204" pitchFamily="34" charset="0"/>
                        </a:rPr>
                        <a:t>Maskína</a:t>
                      </a:r>
                      <a:r>
                        <a:rPr lang="en-US" sz="1050" b="0" i="0" u="none" strike="noStrike" dirty="0">
                          <a:solidFill>
                            <a:srgbClr val="000000"/>
                          </a:solidFill>
                          <a:effectLst/>
                          <a:latin typeface="Arial" panose="020B0604020202020204" pitchFamily="34" charset="0"/>
                        </a:rPr>
                        <a:t>, 2023). The purpose of this survey was to measure the degree of digitization among SMEs. A total of 261 (25 %) responded to the survey, which was sent to small and medium-sized companies. Most of them were owners or CEOs and all the companies were registered in Iceland. Close to 40 % of them are purchasing and/or selling goods or services to other Nordic countries, and 45% to other regions. Almost nine out of ten had in the range of 0 - 100 employees (0 employees, sole entrepreneurship).</a:t>
                      </a:r>
                      <a:endParaRPr lang="en-US"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2016952"/>
                  </a:ext>
                </a:extLst>
              </a:tr>
              <a:tr h="328975">
                <a:tc>
                  <a:txBody>
                    <a:bodyPr/>
                    <a:lstStyle/>
                    <a:p>
                      <a:pPr marL="88900" marR="88900" rtl="0" fontAlgn="t">
                        <a:spcBef>
                          <a:spcPts val="1200"/>
                        </a:spcBef>
                        <a:spcAft>
                          <a:spcPts val="1200"/>
                        </a:spcAft>
                      </a:pPr>
                      <a:r>
                        <a:rPr lang="da-DK" sz="1050" b="1" i="0" u="none" strike="noStrike">
                          <a:solidFill>
                            <a:srgbClr val="000000"/>
                          </a:solidFill>
                          <a:effectLst/>
                          <a:latin typeface="Arial" panose="020B0604020202020204" pitchFamily="34" charset="0"/>
                        </a:rPr>
                        <a:t>Norway</a:t>
                      </a:r>
                      <a:endParaRPr lang="da-DK">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marR="88900" rtl="0" fontAlgn="t">
                        <a:spcBef>
                          <a:spcPts val="800"/>
                        </a:spcBef>
                        <a:spcAft>
                          <a:spcPts val="0"/>
                        </a:spcAft>
                      </a:pPr>
                      <a:r>
                        <a:rPr lang="en-US" sz="1050" b="1" i="0" u="none" strike="noStrike" dirty="0">
                          <a:solidFill>
                            <a:srgbClr val="000000"/>
                          </a:solidFill>
                          <a:effectLst/>
                          <a:latin typeface="Arial" panose="020B0604020202020204" pitchFamily="34" charset="0"/>
                        </a:rPr>
                        <a:t>In Norway, it is mandatory for all companies to create the Tax Declaration using a digital business system</a:t>
                      </a:r>
                      <a:r>
                        <a:rPr lang="en-US" sz="1050" b="0" i="0" u="none" strike="noStrike" dirty="0">
                          <a:solidFill>
                            <a:srgbClr val="000000"/>
                          </a:solidFill>
                          <a:effectLst/>
                          <a:latin typeface="Arial" panose="020B0604020202020204" pitchFamily="34" charset="0"/>
                        </a:rPr>
                        <a:t>, thus the share of companies that have a digital business system, particularly a digital bookkeeping system, should in principle be expected to be higher than in the above Eurostat survey indicator. Many sole proprietors apply digital business systems as well for accounting and reporting to public authorities.</a:t>
                      </a:r>
                      <a:endParaRPr lang="en-US"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4189837"/>
                  </a:ext>
                </a:extLst>
              </a:tr>
              <a:tr h="328975">
                <a:tc>
                  <a:txBody>
                    <a:bodyPr/>
                    <a:lstStyle/>
                    <a:p>
                      <a:pPr marL="88900" marR="88900" rtl="0" fontAlgn="t">
                        <a:spcBef>
                          <a:spcPts val="1200"/>
                        </a:spcBef>
                        <a:spcAft>
                          <a:spcPts val="1200"/>
                        </a:spcAft>
                      </a:pPr>
                      <a:r>
                        <a:rPr lang="da-DK" sz="1050" b="1" i="0" u="none" strike="noStrike">
                          <a:solidFill>
                            <a:srgbClr val="000000"/>
                          </a:solidFill>
                          <a:effectLst/>
                          <a:latin typeface="Arial" panose="020B0604020202020204" pitchFamily="34" charset="0"/>
                        </a:rPr>
                        <a:t>Sweden</a:t>
                      </a:r>
                      <a:endParaRPr lang="da-DK">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marR="88900" rtl="0" fontAlgn="t">
                        <a:spcBef>
                          <a:spcPts val="800"/>
                        </a:spcBef>
                        <a:spcAft>
                          <a:spcPts val="1200"/>
                        </a:spcAft>
                      </a:pPr>
                      <a:r>
                        <a:rPr lang="en-US" sz="1050" b="0" i="0" u="none" strike="noStrike" dirty="0">
                          <a:solidFill>
                            <a:srgbClr val="000000"/>
                          </a:solidFill>
                          <a:effectLst/>
                          <a:latin typeface="Arial" panose="020B0604020202020204" pitchFamily="34" charset="0"/>
                        </a:rPr>
                        <a:t>In December 2022 a survey conducted of 2.555 respondents among Swedish SMEs showed that </a:t>
                      </a:r>
                      <a:r>
                        <a:rPr lang="en-US" sz="1050" b="1" i="0" u="none" strike="noStrike" dirty="0">
                          <a:solidFill>
                            <a:srgbClr val="000000"/>
                          </a:solidFill>
                          <a:effectLst/>
                          <a:latin typeface="Arial" panose="020B0604020202020204" pitchFamily="34" charset="0"/>
                        </a:rPr>
                        <a:t>79% of SMEs use a digital bookkeeping system</a:t>
                      </a:r>
                      <a:r>
                        <a:rPr lang="en-US" sz="1050" b="0" i="0" u="none" strike="noStrike" dirty="0">
                          <a:solidFill>
                            <a:srgbClr val="000000"/>
                          </a:solidFill>
                          <a:effectLst/>
                          <a:latin typeface="Arial" panose="020B0604020202020204" pitchFamily="34" charset="0"/>
                        </a:rPr>
                        <a:t>, of which 54% of them are cloud based systems (Origo Group for </a:t>
                      </a:r>
                      <a:r>
                        <a:rPr lang="en-US" sz="1050" b="0" i="0" u="none" strike="noStrike" dirty="0" err="1">
                          <a:solidFill>
                            <a:srgbClr val="000000"/>
                          </a:solidFill>
                          <a:effectLst/>
                          <a:latin typeface="Arial" panose="020B0604020202020204" pitchFamily="34" charset="0"/>
                        </a:rPr>
                        <a:t>Bolagsverket</a:t>
                      </a:r>
                      <a:r>
                        <a:rPr lang="en-US" sz="1050" b="0" i="0" u="none" strike="noStrike" dirty="0">
                          <a:solidFill>
                            <a:srgbClr val="000000"/>
                          </a:solidFill>
                          <a:effectLst/>
                          <a:latin typeface="Arial" panose="020B0604020202020204" pitchFamily="34" charset="0"/>
                        </a:rPr>
                        <a:t>, 2022). It should be noted that respondents specifically are asked whether they have a digital </a:t>
                      </a:r>
                      <a:r>
                        <a:rPr lang="en-US" sz="1050" b="0" i="1" u="none" strike="noStrike" dirty="0">
                          <a:solidFill>
                            <a:srgbClr val="000000"/>
                          </a:solidFill>
                          <a:effectLst/>
                          <a:latin typeface="Arial" panose="020B0604020202020204" pitchFamily="34" charset="0"/>
                        </a:rPr>
                        <a:t>bookkeeping</a:t>
                      </a:r>
                      <a:r>
                        <a:rPr lang="en-US" sz="1050" b="0" i="0" u="none" strike="noStrike" dirty="0">
                          <a:solidFill>
                            <a:srgbClr val="000000"/>
                          </a:solidFill>
                          <a:effectLst/>
                          <a:latin typeface="Arial" panose="020B0604020202020204" pitchFamily="34" charset="0"/>
                        </a:rPr>
                        <a:t> system, so it can be inferred that the percentage that has </a:t>
                      </a:r>
                      <a:r>
                        <a:rPr lang="en-US" sz="1050" b="0" i="1" u="none" strike="noStrike" dirty="0">
                          <a:solidFill>
                            <a:srgbClr val="000000"/>
                          </a:solidFill>
                          <a:effectLst/>
                          <a:latin typeface="Arial" panose="020B0604020202020204" pitchFamily="34" charset="0"/>
                        </a:rPr>
                        <a:t>any</a:t>
                      </a:r>
                      <a:r>
                        <a:rPr lang="en-US" sz="1050" b="0" i="0" u="none" strike="noStrike" dirty="0">
                          <a:solidFill>
                            <a:srgbClr val="000000"/>
                          </a:solidFill>
                          <a:effectLst/>
                          <a:latin typeface="Arial" panose="020B0604020202020204" pitchFamily="34" charset="0"/>
                        </a:rPr>
                        <a:t> type of digital business system is even higher than the 79 % among respondents here.</a:t>
                      </a:r>
                      <a:endParaRPr lang="en-US" dirty="0">
                        <a:effectLst/>
                      </a:endParaRPr>
                    </a:p>
                  </a:txBody>
                  <a:tcPr marL="63500" marR="63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54059436"/>
                  </a:ext>
                </a:extLst>
              </a:tr>
            </a:tbl>
          </a:graphicData>
        </a:graphic>
      </p:graphicFrame>
    </p:spTree>
    <p:extLst>
      <p:ext uri="{BB962C8B-B14F-4D97-AF65-F5344CB8AC3E}">
        <p14:creationId xmlns:p14="http://schemas.microsoft.com/office/powerpoint/2010/main" val="366190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1200" cap="none" spc="0" normalizeH="0" baseline="0" noProof="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8</a:t>
            </a:fld>
            <a:endParaRPr kumimoji="0" sz="800" b="0" i="0" u="none" strike="noStrike" kern="1200" cap="none" spc="0" normalizeH="0" baseline="0" noProof="0">
              <a:ln>
                <a:noFill/>
              </a:ln>
              <a:solidFill>
                <a:srgbClr val="2C286C"/>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3CFEB0DD-A945-931F-5D1C-A3F9DD7C8012}"/>
              </a:ext>
            </a:extLst>
          </p:cNvPr>
          <p:cNvSpPr>
            <a:spLocks noGrp="1"/>
          </p:cNvSpPr>
          <p:nvPr>
            <p:ph type="title"/>
          </p:nvPr>
        </p:nvSpPr>
        <p:spPr>
          <a:xfrm>
            <a:off x="747867" y="850121"/>
            <a:ext cx="6247044" cy="1010138"/>
          </a:xfrm>
        </p:spPr>
        <p:txBody>
          <a:bodyPr>
            <a:normAutofit/>
          </a:bodyPr>
          <a:lstStyle/>
          <a:p>
            <a:r>
              <a:rPr lang="da-DK" sz="3500" dirty="0">
                <a:solidFill>
                  <a:schemeClr val="bg1"/>
                </a:solidFill>
              </a:rPr>
              <a:t>ROADMAP MILESTONE #2</a:t>
            </a:r>
            <a:endParaRPr lang="en-US" sz="3500" dirty="0">
              <a:solidFill>
                <a:schemeClr val="bg1"/>
              </a:solidFill>
            </a:endParaRPr>
          </a:p>
        </p:txBody>
      </p:sp>
      <p:sp>
        <p:nvSpPr>
          <p:cNvPr id="5" name="Tekstfelt 4">
            <a:extLst>
              <a:ext uri="{FF2B5EF4-FFF2-40B4-BE49-F238E27FC236}">
                <a16:creationId xmlns:a16="http://schemas.microsoft.com/office/drawing/2014/main" id="{332BD3C0-DB9F-BA62-BC62-53B1D9C35D50}"/>
              </a:ext>
            </a:extLst>
          </p:cNvPr>
          <p:cNvSpPr txBox="1"/>
          <p:nvPr/>
        </p:nvSpPr>
        <p:spPr>
          <a:xfrm>
            <a:off x="747866" y="2017363"/>
            <a:ext cx="7750181"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500" b="1" i="0" u="none" strike="noStrike" kern="1200" cap="none" spc="0" normalizeH="0" baseline="0" noProof="0" dirty="0">
                <a:ln>
                  <a:noFill/>
                </a:ln>
                <a:solidFill>
                  <a:srgbClr val="F16264"/>
                </a:solidFill>
                <a:effectLst/>
                <a:uLnTx/>
                <a:uFillTx/>
                <a:latin typeface="Calibri"/>
                <a:ea typeface="Calibri"/>
                <a:cs typeface="Calibri"/>
                <a:sym typeface="Calibri"/>
              </a:rPr>
              <a:t>NSG&amp;B contribution</a:t>
            </a:r>
            <a:endParaRPr kumimoji="0" lang="en-US" sz="3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 name="Tekstfelt 2">
            <a:extLst>
              <a:ext uri="{FF2B5EF4-FFF2-40B4-BE49-F238E27FC236}">
                <a16:creationId xmlns:a16="http://schemas.microsoft.com/office/drawing/2014/main" id="{845C90E4-975A-B042-B500-3FFEAC9AAC40}"/>
              </a:ext>
            </a:extLst>
          </p:cNvPr>
          <p:cNvSpPr txBox="1"/>
          <p:nvPr/>
        </p:nvSpPr>
        <p:spPr>
          <a:xfrm>
            <a:off x="747866" y="2967335"/>
            <a:ext cx="6308520" cy="2585323"/>
          </a:xfrm>
          <a:prstGeom prst="rect">
            <a:avLst/>
          </a:prstGeom>
          <a:noFill/>
        </p:spPr>
        <p:txBody>
          <a:bodyPr wrap="square">
            <a:spAutoFit/>
          </a:bodyPr>
          <a:lstStyle/>
          <a:p>
            <a:r>
              <a:rPr lang="en-GB" sz="1800" dirty="0">
                <a:solidFill>
                  <a:schemeClr val="bg1"/>
                </a:solidFill>
                <a:effectLst/>
                <a:latin typeface="Arial" panose="020B0604020202020204" pitchFamily="34" charset="0"/>
                <a:ea typeface="Arial" panose="020B0604020202020204" pitchFamily="34" charset="0"/>
              </a:rPr>
              <a:t>NSG&amp;B has contributed by providing possibilities for system providers to have a range of new cross-border features in digital business systems - in particular digital bookkeeping systems. The NSG&amp;B work has </a:t>
            </a:r>
            <a:r>
              <a:rPr lang="en-GB" dirty="0">
                <a:solidFill>
                  <a:schemeClr val="bg1"/>
                </a:solidFill>
                <a:latin typeface="Arial" panose="020B0604020202020204" pitchFamily="34" charset="0"/>
                <a:ea typeface="Arial" panose="020B0604020202020204" pitchFamily="34" charset="0"/>
              </a:rPr>
              <a:t>added to the benefits of having a digital business systems for more SMEs and companies in the long term.</a:t>
            </a:r>
          </a:p>
          <a:p>
            <a:endParaRPr lang="en-GB" dirty="0">
              <a:solidFill>
                <a:schemeClr val="bg1"/>
              </a:solidFill>
              <a:latin typeface="Arial" panose="020B0604020202020204" pitchFamily="34" charset="0"/>
            </a:endParaRPr>
          </a:p>
          <a:p>
            <a:r>
              <a:rPr lang="en-GB" dirty="0">
                <a:solidFill>
                  <a:schemeClr val="bg1"/>
                </a:solidFill>
                <a:latin typeface="Arial" panose="020B0604020202020204" pitchFamily="34" charset="0"/>
              </a:rPr>
              <a:t>See a list of deliverables in 4 areas to this milestone in the following slides.</a:t>
            </a:r>
            <a:endParaRPr lang="da-DK" dirty="0">
              <a:solidFill>
                <a:schemeClr val="bg1"/>
              </a:solidFill>
            </a:endParaRPr>
          </a:p>
        </p:txBody>
      </p:sp>
      <p:sp>
        <p:nvSpPr>
          <p:cNvPr id="2" name="Tekstfelt 1">
            <a:extLst>
              <a:ext uri="{FF2B5EF4-FFF2-40B4-BE49-F238E27FC236}">
                <a16:creationId xmlns:a16="http://schemas.microsoft.com/office/drawing/2014/main" id="{91199867-51A9-B5ED-ECA8-12A9A0B9B83F}"/>
              </a:ext>
            </a:extLst>
          </p:cNvPr>
          <p:cNvSpPr txBox="1"/>
          <p:nvPr/>
        </p:nvSpPr>
        <p:spPr>
          <a:xfrm>
            <a:off x="7056386" y="2967334"/>
            <a:ext cx="4925736" cy="3416320"/>
          </a:xfrm>
          <a:prstGeom prst="rect">
            <a:avLst/>
          </a:prstGeom>
          <a:noFill/>
        </p:spPr>
        <p:txBody>
          <a:bodyPr wrap="square">
            <a:spAutoFit/>
          </a:bodyPr>
          <a:lstStyle/>
          <a:p>
            <a:pPr marL="342900" indent="-342900">
              <a:buFont typeface="Arial" panose="020B0604020202020204" pitchFamily="34" charset="0"/>
              <a:buChar char="•"/>
            </a:pPr>
            <a:r>
              <a:rPr lang="en-US" sz="1800" dirty="0">
                <a:solidFill>
                  <a:srgbClr val="FFFFFF"/>
                </a:solidFill>
                <a:latin typeface="Arial" panose="020B0604020202020204" pitchFamily="34" charset="0"/>
                <a:ea typeface="+mj-ea"/>
                <a:cs typeface="Arial" panose="020B0604020202020204" pitchFamily="34" charset="0"/>
              </a:rPr>
              <a:t>NSG&amp;B mapping of </a:t>
            </a:r>
            <a:r>
              <a:rPr lang="en-US" sz="1800" kern="1200" dirty="0">
                <a:solidFill>
                  <a:srgbClr val="FFFFFF"/>
                </a:solidFill>
                <a:effectLst/>
                <a:latin typeface="Arial" panose="020B0604020202020204" pitchFamily="34" charset="0"/>
                <a:ea typeface="+mj-ea"/>
                <a:cs typeface="Arial" panose="020B0604020202020204" pitchFamily="34" charset="0"/>
              </a:rPr>
              <a:t>digital capabilities in the Nordics</a:t>
            </a:r>
            <a:endParaRPr lang="da-DK"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kern="1200" dirty="0">
                <a:solidFill>
                  <a:srgbClr val="FFFFFF"/>
                </a:solidFill>
                <a:effectLst/>
                <a:latin typeface="Arial" panose="020B0604020202020204" pitchFamily="34" charset="0"/>
                <a:ea typeface="+mj-ea"/>
                <a:cs typeface="Arial" panose="020B0604020202020204" pitchFamily="34" charset="0"/>
              </a:rPr>
              <a:t>NSG&amp;B work on interoperability of eDocuments – pilots on cross-border use of </a:t>
            </a:r>
            <a:r>
              <a:rPr lang="en-US" sz="1800" kern="1200" dirty="0" err="1">
                <a:solidFill>
                  <a:srgbClr val="FFFFFF"/>
                </a:solidFill>
                <a:effectLst/>
                <a:latin typeface="Arial" panose="020B0604020202020204" pitchFamily="34" charset="0"/>
                <a:ea typeface="+mj-ea"/>
                <a:cs typeface="Arial" panose="020B0604020202020204" pitchFamily="34" charset="0"/>
              </a:rPr>
              <a:t>eInvoicing</a:t>
            </a:r>
            <a:r>
              <a:rPr lang="en-US" sz="1800" kern="1200" dirty="0">
                <a:solidFill>
                  <a:srgbClr val="FFFFFF"/>
                </a:solidFill>
                <a:effectLst/>
                <a:latin typeface="Arial" panose="020B0604020202020204" pitchFamily="34" charset="0"/>
                <a:ea typeface="+mj-ea"/>
                <a:cs typeface="Arial" panose="020B0604020202020204" pitchFamily="34" charset="0"/>
              </a:rPr>
              <a:t>, </a:t>
            </a:r>
            <a:r>
              <a:rPr lang="en-US" sz="1800" kern="1200" dirty="0" err="1">
                <a:solidFill>
                  <a:srgbClr val="FFFFFF"/>
                </a:solidFill>
                <a:effectLst/>
                <a:latin typeface="Arial" panose="020B0604020202020204" pitchFamily="34" charset="0"/>
                <a:ea typeface="+mj-ea"/>
                <a:cs typeface="Arial" panose="020B0604020202020204" pitchFamily="34" charset="0"/>
              </a:rPr>
              <a:t>eCatalogue</a:t>
            </a:r>
            <a:r>
              <a:rPr lang="en-US" sz="1800" kern="1200" dirty="0">
                <a:solidFill>
                  <a:srgbClr val="FFFFFF"/>
                </a:solidFill>
                <a:effectLst/>
                <a:latin typeface="Arial" panose="020B0604020202020204" pitchFamily="34" charset="0"/>
                <a:ea typeface="+mj-ea"/>
                <a:cs typeface="Arial" panose="020B0604020202020204" pitchFamily="34" charset="0"/>
              </a:rPr>
              <a:t>, </a:t>
            </a:r>
            <a:r>
              <a:rPr lang="en-US" sz="1800" kern="1200" dirty="0" err="1">
                <a:solidFill>
                  <a:srgbClr val="FFFFFF"/>
                </a:solidFill>
                <a:effectLst/>
                <a:latin typeface="Arial" panose="020B0604020202020204" pitchFamily="34" charset="0"/>
                <a:ea typeface="+mj-ea"/>
                <a:cs typeface="Arial" panose="020B0604020202020204" pitchFamily="34" charset="0"/>
              </a:rPr>
              <a:t>eOrder</a:t>
            </a:r>
            <a:r>
              <a:rPr lang="en-US" sz="1800" kern="1200" dirty="0">
                <a:solidFill>
                  <a:srgbClr val="FFFFFF"/>
                </a:solidFill>
                <a:effectLst/>
                <a:latin typeface="Arial" panose="020B0604020202020204" pitchFamily="34" charset="0"/>
                <a:ea typeface="+mj-ea"/>
                <a:cs typeface="Arial" panose="020B0604020202020204" pitchFamily="34" charset="0"/>
              </a:rPr>
              <a:t> and </a:t>
            </a:r>
            <a:r>
              <a:rPr lang="en-US" sz="1800" kern="1200" dirty="0" err="1">
                <a:solidFill>
                  <a:srgbClr val="FFFFFF"/>
                </a:solidFill>
                <a:effectLst/>
                <a:latin typeface="Arial" panose="020B0604020202020204" pitchFamily="34" charset="0"/>
                <a:ea typeface="+mj-ea"/>
                <a:cs typeface="Arial" panose="020B0604020202020204" pitchFamily="34" charset="0"/>
              </a:rPr>
              <a:t>eReceipt</a:t>
            </a:r>
            <a:endParaRPr lang="en-US" sz="1800" kern="1200" dirty="0">
              <a:solidFill>
                <a:srgbClr val="FFFFFF"/>
              </a:solidFill>
              <a:effectLst/>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sz="1800" kern="1200" dirty="0">
                <a:solidFill>
                  <a:srgbClr val="FFFFFF"/>
                </a:solidFill>
                <a:effectLst/>
                <a:latin typeface="Arial" panose="020B0604020202020204" pitchFamily="34" charset="0"/>
                <a:ea typeface="+mj-ea"/>
                <a:cs typeface="Arial" panose="020B0604020202020204" pitchFamily="34" charset="0"/>
              </a:rPr>
              <a:t>NSG&amp;B work on </a:t>
            </a:r>
            <a:r>
              <a:rPr lang="en-US" sz="1800" dirty="0">
                <a:solidFill>
                  <a:srgbClr val="FFFFFF"/>
                </a:solidFill>
                <a:latin typeface="Arial" panose="020B0604020202020204" pitchFamily="34" charset="0"/>
                <a:ea typeface="+mj-ea"/>
                <a:cs typeface="Arial" panose="020B0604020202020204" pitchFamily="34" charset="0"/>
              </a:rPr>
              <a:t>i</a:t>
            </a:r>
            <a:r>
              <a:rPr lang="en-US" sz="1800" kern="1200" cap="none" spc="0" dirty="0">
                <a:solidFill>
                  <a:srgbClr val="FFFFFF"/>
                </a:solidFill>
                <a:effectLst/>
                <a:latin typeface="Arial" panose="020B0604020202020204" pitchFamily="34" charset="0"/>
                <a:ea typeface="+mj-ea"/>
                <a:cs typeface="Arial" panose="020B0604020202020204" pitchFamily="34" charset="0"/>
              </a:rPr>
              <a:t>ncluding environmental information in eDocuments through </a:t>
            </a:r>
            <a:r>
              <a:rPr lang="en-US" sz="1800" kern="1200" cap="none" spc="0" dirty="0" err="1">
                <a:solidFill>
                  <a:srgbClr val="FFFFFF"/>
                </a:solidFill>
                <a:effectLst/>
                <a:latin typeface="Arial" panose="020B0604020202020204" pitchFamily="34" charset="0"/>
                <a:ea typeface="+mj-ea"/>
                <a:cs typeface="Arial" panose="020B0604020202020204" pitchFamily="34" charset="0"/>
              </a:rPr>
              <a:t>eCatalogue</a:t>
            </a:r>
            <a:r>
              <a:rPr lang="en-US" sz="1800" kern="1200" cap="none" spc="0" dirty="0">
                <a:solidFill>
                  <a:srgbClr val="FFFFFF"/>
                </a:solidFill>
                <a:effectLst/>
                <a:latin typeface="Arial" panose="020B0604020202020204" pitchFamily="34" charset="0"/>
                <a:ea typeface="+mj-ea"/>
                <a:cs typeface="Arial" panose="020B0604020202020204" pitchFamily="34" charset="0"/>
              </a:rPr>
              <a:t> and </a:t>
            </a:r>
            <a:r>
              <a:rPr lang="en-US" sz="1800" kern="1200" cap="none" spc="0" dirty="0" err="1">
                <a:solidFill>
                  <a:srgbClr val="FFFFFF"/>
                </a:solidFill>
                <a:effectLst/>
                <a:latin typeface="Arial" panose="020B0604020202020204" pitchFamily="34" charset="0"/>
                <a:ea typeface="+mj-ea"/>
                <a:cs typeface="Arial" panose="020B0604020202020204" pitchFamily="34" charset="0"/>
              </a:rPr>
              <a:t>eReceipt</a:t>
            </a:r>
            <a:r>
              <a:rPr lang="en-US" sz="1800" kern="1200" cap="none" spc="0" dirty="0">
                <a:solidFill>
                  <a:srgbClr val="FFFFFF"/>
                </a:solidFill>
                <a:effectLst/>
                <a:latin typeface="Arial" panose="020B0604020202020204" pitchFamily="34" charset="0"/>
                <a:ea typeface="+mj-ea"/>
                <a:cs typeface="Arial" panose="020B0604020202020204" pitchFamily="34" charset="0"/>
              </a:rPr>
              <a:t> pilots</a:t>
            </a:r>
            <a:endParaRPr lang="en-US" cap="none" spc="0" dirty="0">
              <a:solidFill>
                <a:srgbClr val="FFFFFF"/>
              </a:solidFill>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sz="1800" kern="1200" cap="none" spc="0" dirty="0">
                <a:solidFill>
                  <a:srgbClr val="FFFFFF"/>
                </a:solidFill>
                <a:effectLst/>
                <a:latin typeface="Arial" panose="020B0604020202020204" pitchFamily="34" charset="0"/>
                <a:ea typeface="+mj-ea"/>
                <a:cs typeface="Arial" panose="020B0604020202020204" pitchFamily="34" charset="0"/>
              </a:rPr>
              <a:t>NSG&amp;B work on contributing to </a:t>
            </a:r>
            <a:r>
              <a:rPr lang="en-US" sz="1800" kern="1200" cap="none" spc="0" dirty="0" err="1">
                <a:solidFill>
                  <a:srgbClr val="FFFFFF"/>
                </a:solidFill>
                <a:effectLst/>
                <a:latin typeface="Arial" panose="020B0604020202020204" pitchFamily="34" charset="0"/>
                <a:ea typeface="+mj-ea"/>
                <a:cs typeface="Arial" panose="020B0604020202020204" pitchFamily="34" charset="0"/>
              </a:rPr>
              <a:t>digitalisation</a:t>
            </a:r>
            <a:r>
              <a:rPr lang="en-US" sz="1800" kern="1200" cap="none" spc="0" dirty="0">
                <a:solidFill>
                  <a:srgbClr val="FFFFFF"/>
                </a:solidFill>
                <a:effectLst/>
                <a:latin typeface="Arial" panose="020B0604020202020204" pitchFamily="34" charset="0"/>
                <a:ea typeface="+mj-ea"/>
                <a:cs typeface="Arial" panose="020B0604020202020204" pitchFamily="34" charset="0"/>
              </a:rPr>
              <a:t> of cross-border VAT reporting</a:t>
            </a:r>
            <a:endParaRPr lang="da-DK" sz="1800" kern="1200" dirty="0">
              <a:solidFill>
                <a:schemeClr val="bg1"/>
              </a:solidFill>
              <a:effectLst/>
              <a:latin typeface="Arial" panose="020B0604020202020204" pitchFamily="34" charset="0"/>
              <a:ea typeface="+mj-ea"/>
              <a:cs typeface="Arial" panose="020B0604020202020204" pitchFamily="34" charset="0"/>
            </a:endParaRPr>
          </a:p>
          <a:p>
            <a:pPr marL="342900" indent="-342900">
              <a:buAutoNum type="arabicParenR"/>
            </a:pPr>
            <a:endParaRPr lang="da-DK" dirty="0">
              <a:solidFill>
                <a:schemeClr val="bg1"/>
              </a:solidFill>
            </a:endParaRPr>
          </a:p>
        </p:txBody>
      </p:sp>
    </p:spTree>
    <p:extLst>
      <p:ext uri="{BB962C8B-B14F-4D97-AF65-F5344CB8AC3E}">
        <p14:creationId xmlns:p14="http://schemas.microsoft.com/office/powerpoint/2010/main" val="276062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C663B76-7A62-A866-E45B-92FC1F5F9182}"/>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spcBef>
                <a:spcPct val="0"/>
              </a:spcBef>
            </a:pPr>
            <a:r>
              <a:rPr lang="en-US" sz="2500" dirty="0">
                <a:solidFill>
                  <a:srgbClr val="FFFFFF"/>
                </a:solidFill>
                <a:latin typeface="+mj-lt"/>
                <a:ea typeface="+mj-ea"/>
                <a:cs typeface="+mj-cs"/>
              </a:rPr>
              <a:t>NSG&amp;B mapping of </a:t>
            </a:r>
            <a:r>
              <a:rPr lang="en-US" sz="2500" b="1" kern="1200" dirty="0">
                <a:solidFill>
                  <a:srgbClr val="FFFFFF"/>
                </a:solidFill>
                <a:effectLst/>
                <a:latin typeface="+mj-lt"/>
                <a:ea typeface="+mj-ea"/>
                <a:cs typeface="+mj-cs"/>
              </a:rPr>
              <a:t>digital capabilities in the Nordics</a:t>
            </a:r>
            <a:endParaRPr lang="en-US" sz="25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595E64D-36FB-7F02-F5D3-2F1B0367906B}"/>
              </a:ext>
            </a:extLst>
          </p:cNvPr>
          <p:cNvGraphicFramePr>
            <a:graphicFrameLocks noGrp="1"/>
          </p:cNvGraphicFramePr>
          <p:nvPr>
            <p:extLst>
              <p:ext uri="{D42A27DB-BD31-4B8C-83A1-F6EECF244321}">
                <p14:modId xmlns:p14="http://schemas.microsoft.com/office/powerpoint/2010/main" val="4022943461"/>
              </p:ext>
            </p:extLst>
          </p:nvPr>
        </p:nvGraphicFramePr>
        <p:xfrm>
          <a:off x="0" y="1574310"/>
          <a:ext cx="12191998" cy="5330850"/>
        </p:xfrm>
        <a:graphic>
          <a:graphicData uri="http://schemas.openxmlformats.org/drawingml/2006/table">
            <a:tbl>
              <a:tblPr firstRow="1" bandRow="1">
                <a:noFill/>
                <a:tableStyleId>{5C22544A-7EE6-4342-B048-85BDC9FD1C3A}</a:tableStyleId>
              </a:tblPr>
              <a:tblGrid>
                <a:gridCol w="2474752">
                  <a:extLst>
                    <a:ext uri="{9D8B030D-6E8A-4147-A177-3AD203B41FA5}">
                      <a16:colId xmlns:a16="http://schemas.microsoft.com/office/drawing/2014/main" val="3780409548"/>
                    </a:ext>
                  </a:extLst>
                </a:gridCol>
                <a:gridCol w="5310231">
                  <a:extLst>
                    <a:ext uri="{9D8B030D-6E8A-4147-A177-3AD203B41FA5}">
                      <a16:colId xmlns:a16="http://schemas.microsoft.com/office/drawing/2014/main" val="1775442734"/>
                    </a:ext>
                  </a:extLst>
                </a:gridCol>
                <a:gridCol w="1037792">
                  <a:extLst>
                    <a:ext uri="{9D8B030D-6E8A-4147-A177-3AD203B41FA5}">
                      <a16:colId xmlns:a16="http://schemas.microsoft.com/office/drawing/2014/main" val="3109300183"/>
                    </a:ext>
                  </a:extLst>
                </a:gridCol>
                <a:gridCol w="3369223">
                  <a:extLst>
                    <a:ext uri="{9D8B030D-6E8A-4147-A177-3AD203B41FA5}">
                      <a16:colId xmlns:a16="http://schemas.microsoft.com/office/drawing/2014/main" val="1262889913"/>
                    </a:ext>
                  </a:extLst>
                </a:gridCol>
              </a:tblGrid>
              <a:tr h="253040">
                <a:tc>
                  <a:txBody>
                    <a:bodyPr/>
                    <a:lstStyle/>
                    <a:p>
                      <a:pPr>
                        <a:lnSpc>
                          <a:spcPct val="115000"/>
                        </a:lnSpc>
                        <a:spcBef>
                          <a:spcPts val="100"/>
                        </a:spcBef>
                        <a:spcAft>
                          <a:spcPts val="100"/>
                        </a:spcAft>
                      </a:pPr>
                      <a:r>
                        <a:rPr lang="en-GB" sz="800" b="0" cap="none" spc="60" dirty="0">
                          <a:solidFill>
                            <a:schemeClr val="bg1"/>
                          </a:solidFill>
                          <a:effectLst/>
                        </a:rPr>
                        <a:t>Deliverable</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latin typeface="Calibri   "/>
                        </a:rPr>
                        <a:t>Purpose &amp; result</a:t>
                      </a:r>
                      <a:endParaRPr lang="da-DK" sz="800" b="0" cap="none" spc="60">
                        <a:solidFill>
                          <a:schemeClr val="bg1"/>
                        </a:solidFill>
                        <a:effectLst/>
                        <a:latin typeface="Calibri   "/>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a:solidFill>
                            <a:schemeClr val="bg1"/>
                          </a:solidFill>
                          <a:effectLst/>
                        </a:rPr>
                        <a:t>Impact for businesses</a:t>
                      </a:r>
                      <a:endParaRPr lang="da-DK" sz="800" b="0" cap="none" spc="6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15000"/>
                        </a:lnSpc>
                        <a:spcBef>
                          <a:spcPts val="100"/>
                        </a:spcBef>
                        <a:spcAft>
                          <a:spcPts val="100"/>
                        </a:spcAft>
                      </a:pPr>
                      <a:r>
                        <a:rPr lang="en-GB" sz="800" b="0" cap="none" spc="60" dirty="0">
                          <a:solidFill>
                            <a:schemeClr val="bg1"/>
                          </a:solidFill>
                          <a:effectLst/>
                        </a:rPr>
                        <a:t>Next step/future work</a:t>
                      </a:r>
                      <a:endParaRPr lang="da-DK" sz="800" b="0" cap="none" spc="60" dirty="0">
                        <a:solidFill>
                          <a:schemeClr val="bg1"/>
                        </a:solidFill>
                        <a:effectLst/>
                        <a:latin typeface="Arial" panose="020B0604020202020204" pitchFamily="34" charset="0"/>
                        <a:ea typeface="Arial" panose="020B0604020202020204" pitchFamily="34" charset="0"/>
                      </a:endParaRPr>
                    </a:p>
                  </a:txBody>
                  <a:tcPr marL="6704" marR="6704" marT="43867" marB="670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61158383"/>
                  </a:ext>
                </a:extLst>
              </a:tr>
              <a:tr h="705995">
                <a:tc>
                  <a:txBody>
                    <a:bodyPr/>
                    <a:lstStyle/>
                    <a:p>
                      <a:pPr>
                        <a:lnSpc>
                          <a:spcPct val="100000"/>
                        </a:lnSpc>
                        <a:spcBef>
                          <a:spcPts val="0"/>
                        </a:spcBef>
                        <a:spcAft>
                          <a:spcPts val="0"/>
                        </a:spcAft>
                      </a:pPr>
                      <a:r>
                        <a:rPr lang="en-GB" sz="800" u="sng" dirty="0">
                          <a:solidFill>
                            <a:schemeClr val="tx1"/>
                          </a:solidFill>
                          <a:effectLst/>
                          <a:latin typeface="Calibri   "/>
                          <a:ea typeface="Arial" panose="020B0604020202020204" pitchFamily="34" charset="0"/>
                        </a:rPr>
                        <a:t>Born Digital Maturity Survey: </a:t>
                      </a:r>
                      <a:r>
                        <a:rPr lang="en-US" sz="800" u="sng" dirty="0">
                          <a:solidFill>
                            <a:schemeClr val="tx1"/>
                          </a:solidFill>
                          <a:effectLst/>
                          <a:latin typeface="Calibri   "/>
                          <a:ea typeface="Arial" panose="020B0604020202020204" pitchFamily="34" charset="0"/>
                        </a:rPr>
                        <a:t>Survey results of digital maturity of Nordic countries </a:t>
                      </a:r>
                      <a:endParaRPr lang="da-DK" sz="800" dirty="0">
                        <a:solidFill>
                          <a:schemeClr val="tx1"/>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chemeClr val="tx1"/>
                          </a:solidFill>
                          <a:effectLst/>
                          <a:latin typeface="Calibri   "/>
                          <a:ea typeface="Arial" panose="020B0604020202020204" pitchFamily="34" charset="0"/>
                        </a:rPr>
                        <a:t>Create a common understanding of a common starting point and the national differences.</a:t>
                      </a:r>
                    </a:p>
                    <a:p>
                      <a:pPr>
                        <a:lnSpc>
                          <a:spcPct val="100000"/>
                        </a:lnSpc>
                        <a:spcBef>
                          <a:spcPts val="0"/>
                        </a:spcBef>
                        <a:spcAft>
                          <a:spcPts val="0"/>
                        </a:spcAft>
                      </a:pPr>
                      <a:r>
                        <a:rPr lang="en-US" sz="800" dirty="0">
                          <a:solidFill>
                            <a:schemeClr val="tx1"/>
                          </a:solidFill>
                          <a:effectLst/>
                          <a:latin typeface="Calibri   "/>
                          <a:ea typeface="Arial" panose="020B0604020202020204" pitchFamily="34" charset="0"/>
                        </a:rPr>
                        <a:t>A survey was conducted in 2021-2022 as one of the first deliveries to gain insights into the </a:t>
                      </a:r>
                      <a:r>
                        <a:rPr lang="en-US" sz="800" dirty="0" err="1">
                          <a:solidFill>
                            <a:schemeClr val="tx1"/>
                          </a:solidFill>
                          <a:effectLst/>
                          <a:latin typeface="Calibri   "/>
                          <a:ea typeface="Arial" panose="020B0604020202020204" pitchFamily="34" charset="0"/>
                        </a:rPr>
                        <a:t>digitalisation</a:t>
                      </a:r>
                      <a:r>
                        <a:rPr lang="en-US" sz="800" dirty="0">
                          <a:solidFill>
                            <a:schemeClr val="tx1"/>
                          </a:solidFill>
                          <a:effectLst/>
                          <a:latin typeface="Calibri   "/>
                          <a:ea typeface="Arial" panose="020B0604020202020204" pitchFamily="34" charset="0"/>
                        </a:rPr>
                        <a:t> level of Nordic SMEs. The purpose was to have a better understanding of the business and market level of </a:t>
                      </a:r>
                      <a:r>
                        <a:rPr lang="en-US" sz="800" dirty="0" err="1">
                          <a:solidFill>
                            <a:schemeClr val="tx1"/>
                          </a:solidFill>
                          <a:effectLst/>
                          <a:latin typeface="Calibri   "/>
                          <a:ea typeface="Arial" panose="020B0604020202020204" pitchFamily="34" charset="0"/>
                        </a:rPr>
                        <a:t>digitalisation</a:t>
                      </a:r>
                      <a:r>
                        <a:rPr lang="en-US" sz="800" dirty="0">
                          <a:solidFill>
                            <a:schemeClr val="tx1"/>
                          </a:solidFill>
                          <a:effectLst/>
                          <a:latin typeface="Calibri   "/>
                          <a:ea typeface="Arial" panose="020B0604020202020204" pitchFamily="34" charset="0"/>
                        </a:rPr>
                        <a:t> as well as the corresponding needs and requirements set for government digital services in the Born Digital area, also the results of the survey was used to evaluate the possibilities to improve cross border serviced. The following challenges were identified:</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Scope and Purpose: Understanding the </a:t>
                      </a:r>
                      <a:r>
                        <a:rPr lang="en-US" sz="800" dirty="0" err="1">
                          <a:solidFill>
                            <a:schemeClr val="tx1"/>
                          </a:solidFill>
                          <a:effectLst/>
                          <a:latin typeface="Calibri   "/>
                          <a:ea typeface="Arial" panose="020B0604020202020204" pitchFamily="34" charset="0"/>
                        </a:rPr>
                        <a:t>digitalisation</a:t>
                      </a:r>
                      <a:r>
                        <a:rPr lang="en-US" sz="800" dirty="0">
                          <a:solidFill>
                            <a:schemeClr val="tx1"/>
                          </a:solidFill>
                          <a:effectLst/>
                          <a:latin typeface="Calibri   "/>
                          <a:ea typeface="Arial" panose="020B0604020202020204" pitchFamily="34" charset="0"/>
                        </a:rPr>
                        <a:t> level of Nordic SMEs to determine the most important tasks for the Born Digital area.</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Assessment of Digital Maturity: Evaluating registration processes, legal frameworks, technical infrastructure and willingness to </a:t>
                      </a:r>
                      <a:r>
                        <a:rPr lang="en-US" sz="800" dirty="0" err="1">
                          <a:solidFill>
                            <a:schemeClr val="tx1"/>
                          </a:solidFill>
                          <a:effectLst/>
                          <a:latin typeface="Calibri   "/>
                          <a:ea typeface="Arial" panose="020B0604020202020204" pitchFamily="34" charset="0"/>
                        </a:rPr>
                        <a:t>digitise</a:t>
                      </a:r>
                      <a:r>
                        <a:rPr lang="en-US" sz="800" dirty="0">
                          <a:solidFill>
                            <a:schemeClr val="tx1"/>
                          </a:solidFill>
                          <a:effectLst/>
                          <a:latin typeface="Calibri   "/>
                          <a:ea typeface="Arial" panose="020B0604020202020204" pitchFamily="34" charset="0"/>
                        </a:rPr>
                        <a:t> among key stakeholders.</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Execution Method: Conducting the survey primarily as a desktop exercise, validated with inputs from system vendors, accountants, auditors and other stakeholders.</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Content Determination: Agreeing on relevant areas to include in the survey and creating a template.</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Completion Process: Team members from each country completed the survey using existing documentation and by reaching out to the relevant </a:t>
                      </a:r>
                      <a:r>
                        <a:rPr lang="en-US" sz="800" dirty="0" err="1">
                          <a:solidFill>
                            <a:schemeClr val="tx1"/>
                          </a:solidFill>
                          <a:effectLst/>
                          <a:latin typeface="Calibri   "/>
                          <a:ea typeface="Arial" panose="020B0604020202020204" pitchFamily="34" charset="0"/>
                        </a:rPr>
                        <a:t>organisations</a:t>
                      </a:r>
                      <a:r>
                        <a:rPr lang="en-US" sz="800" dirty="0">
                          <a:solidFill>
                            <a:schemeClr val="tx1"/>
                          </a:solidFill>
                          <a:effectLst/>
                          <a:latin typeface="Calibri   "/>
                          <a:ea typeface="Arial" panose="020B0604020202020204" pitchFamily="34" charset="0"/>
                        </a:rPr>
                        <a:t>.</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Paper-Based Registration: Although rarely used, paper-based registration is still accepted in all Nordic countries.</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Cross-Border Digital IDs: The lack of approved cross-border digital IDs hinders fully digital business processes across Nordic borders, forcing manual processes, e.g. sending PDFs.</a:t>
                      </a:r>
                    </a:p>
                    <a:p>
                      <a:pPr>
                        <a:lnSpc>
                          <a:spcPct val="100000"/>
                        </a:lnSpc>
                        <a:spcBef>
                          <a:spcPts val="0"/>
                        </a:spcBef>
                        <a:spcAft>
                          <a:spcPts val="0"/>
                        </a:spcAft>
                      </a:pPr>
                      <a:endParaRPr lang="en-US" sz="800" dirty="0">
                        <a:solidFill>
                          <a:schemeClr val="tx1"/>
                        </a:solidFill>
                        <a:effectLst/>
                        <a:latin typeface="Calibri   "/>
                        <a:ea typeface="Arial" panose="020B0604020202020204" pitchFamily="34" charset="0"/>
                      </a:endParaRPr>
                    </a:p>
                    <a:p>
                      <a:pPr>
                        <a:lnSpc>
                          <a:spcPct val="100000"/>
                        </a:lnSpc>
                        <a:spcBef>
                          <a:spcPts val="0"/>
                        </a:spcBef>
                        <a:spcAft>
                          <a:spcPts val="0"/>
                        </a:spcAft>
                      </a:pPr>
                      <a:r>
                        <a:rPr lang="en-US" sz="800" dirty="0">
                          <a:solidFill>
                            <a:schemeClr val="tx1"/>
                          </a:solidFill>
                          <a:effectLst/>
                          <a:latin typeface="Calibri   "/>
                          <a:ea typeface="Arial" panose="020B0604020202020204" pitchFamily="34" charset="0"/>
                        </a:rPr>
                        <a:t>The following contribution was delivered in this area:</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Survey Execution: Gained insights into </a:t>
                      </a:r>
                      <a:r>
                        <a:rPr lang="en-US" sz="800" dirty="0" err="1">
                          <a:solidFill>
                            <a:schemeClr val="tx1"/>
                          </a:solidFill>
                          <a:effectLst/>
                          <a:latin typeface="Calibri   "/>
                          <a:ea typeface="Arial" panose="020B0604020202020204" pitchFamily="34" charset="0"/>
                        </a:rPr>
                        <a:t>digitalisation</a:t>
                      </a:r>
                      <a:r>
                        <a:rPr lang="en-US" sz="800" dirty="0">
                          <a:solidFill>
                            <a:schemeClr val="tx1"/>
                          </a:solidFill>
                          <a:effectLst/>
                          <a:latin typeface="Calibri   "/>
                          <a:ea typeface="Arial" panose="020B0604020202020204" pitchFamily="34" charset="0"/>
                        </a:rPr>
                        <a:t> on the level of Nordic SMEs and that they are willing and able to use digital services.</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Insights Provided: The results used to evaluate the possibilities of improving cross-border services and understanding the digital maturity of each country, compiled and grouped by country (Denmark, Finland, Iceland, Norway and Sweden), showing a high level of </a:t>
                      </a:r>
                      <a:r>
                        <a:rPr lang="en-US" sz="800" dirty="0" err="1">
                          <a:solidFill>
                            <a:schemeClr val="tx1"/>
                          </a:solidFill>
                          <a:effectLst/>
                          <a:latin typeface="Calibri   "/>
                          <a:ea typeface="Arial" panose="020B0604020202020204" pitchFamily="34" charset="0"/>
                        </a:rPr>
                        <a:t>digitalisation</a:t>
                      </a:r>
                      <a:r>
                        <a:rPr lang="en-US" sz="800" dirty="0">
                          <a:solidFill>
                            <a:schemeClr val="tx1"/>
                          </a:solidFill>
                          <a:effectLst/>
                          <a:latin typeface="Calibri   "/>
                          <a:ea typeface="Arial" panose="020B0604020202020204" pitchFamily="34" charset="0"/>
                        </a:rPr>
                        <a:t> among Nordic SMEs.</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Digital Business Registration: All countries offer digital business registration by default through national gateways.</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Data Exchange: Norway and Sweden offer APIs for data exchange relevant to registration.</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Trusted National </a:t>
                      </a:r>
                      <a:r>
                        <a:rPr lang="en-US" sz="800" dirty="0" err="1">
                          <a:solidFill>
                            <a:schemeClr val="tx1"/>
                          </a:solidFill>
                          <a:effectLst/>
                          <a:latin typeface="Calibri   "/>
                          <a:ea typeface="Arial" panose="020B0604020202020204" pitchFamily="34" charset="0"/>
                        </a:rPr>
                        <a:t>eIDs</a:t>
                      </a:r>
                      <a:r>
                        <a:rPr lang="en-US" sz="800" dirty="0">
                          <a:solidFill>
                            <a:schemeClr val="tx1"/>
                          </a:solidFill>
                          <a:effectLst/>
                          <a:latin typeface="Calibri   "/>
                          <a:ea typeface="Arial" panose="020B0604020202020204" pitchFamily="34" charset="0"/>
                        </a:rPr>
                        <a:t>: National gateways are accessible with trusted national </a:t>
                      </a:r>
                      <a:r>
                        <a:rPr lang="en-US" sz="800" dirty="0" err="1">
                          <a:solidFill>
                            <a:schemeClr val="tx1"/>
                          </a:solidFill>
                          <a:effectLst/>
                          <a:latin typeface="Calibri   "/>
                          <a:ea typeface="Arial" panose="020B0604020202020204" pitchFamily="34" charset="0"/>
                        </a:rPr>
                        <a:t>eIDs</a:t>
                      </a:r>
                      <a:r>
                        <a:rPr lang="en-US" sz="800" dirty="0">
                          <a:solidFill>
                            <a:schemeClr val="tx1"/>
                          </a:solidFill>
                          <a:effectLst/>
                          <a:latin typeface="Calibri   "/>
                          <a:ea typeface="Arial" panose="020B0604020202020204" pitchFamily="34" charset="0"/>
                        </a:rPr>
                        <a:t>.</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Data Sharing and Collaboration: Data from registries is shared with companies, citizens and public authorities through APIs and look-up services. The similarities among Nordic countries provide a strong basis for cross-border collaboration on business registration.</a:t>
                      </a:r>
                    </a:p>
                    <a:p>
                      <a:pPr>
                        <a:lnSpc>
                          <a:spcPct val="100000"/>
                        </a:lnSpc>
                        <a:spcBef>
                          <a:spcPts val="0"/>
                        </a:spcBef>
                        <a:spcAft>
                          <a:spcPts val="0"/>
                        </a:spcAft>
                      </a:pPr>
                      <a:endParaRPr lang="en-US" sz="800" dirty="0">
                        <a:solidFill>
                          <a:schemeClr val="tx1"/>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chemeClr val="tx1"/>
                          </a:solidFill>
                          <a:effectLst/>
                          <a:latin typeface="Calibri   "/>
                          <a:ea typeface="Arial" panose="020B0604020202020204" pitchFamily="34" charset="0"/>
                        </a:rPr>
                        <a:t>Understanding their current situation helps agencies develop relevant services</a:t>
                      </a:r>
                      <a:endParaRPr lang="da-DK" sz="800" dirty="0">
                        <a:solidFill>
                          <a:schemeClr val="tx1"/>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0000"/>
                        </a:lnSpc>
                        <a:spcBef>
                          <a:spcPts val="0"/>
                        </a:spcBef>
                        <a:spcAft>
                          <a:spcPts val="0"/>
                        </a:spcAft>
                      </a:pPr>
                      <a:r>
                        <a:rPr lang="en-GB" sz="800" dirty="0">
                          <a:solidFill>
                            <a:schemeClr val="tx1"/>
                          </a:solidFill>
                          <a:effectLst/>
                          <a:latin typeface="Calibri   "/>
                          <a:ea typeface="Arial" panose="020B0604020202020204" pitchFamily="34" charset="0"/>
                        </a:rPr>
                        <a:t>Used in subsequent work</a:t>
                      </a:r>
                      <a:endParaRPr lang="da-DK" sz="800" dirty="0">
                        <a:solidFill>
                          <a:schemeClr val="tx1"/>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29176114"/>
                  </a:ext>
                </a:extLst>
              </a:tr>
              <a:tr h="868366">
                <a:tc>
                  <a:txBody>
                    <a:bodyPr/>
                    <a:lstStyle/>
                    <a:p>
                      <a:pPr>
                        <a:lnSpc>
                          <a:spcPct val="100000"/>
                        </a:lnSpc>
                        <a:spcBef>
                          <a:spcPts val="0"/>
                        </a:spcBef>
                        <a:spcAft>
                          <a:spcPts val="0"/>
                        </a:spcAft>
                      </a:pPr>
                      <a:r>
                        <a:rPr lang="en-GB" sz="800" u="sng" dirty="0">
                          <a:solidFill>
                            <a:schemeClr val="tx1"/>
                          </a:solidFill>
                          <a:effectLst/>
                          <a:latin typeface="Calibri   "/>
                          <a:ea typeface="Arial" panose="020B0604020202020204" pitchFamily="34" charset="0"/>
                        </a:rPr>
                        <a:t>Digital capabilities of Nordic countries</a:t>
                      </a:r>
                      <a:endParaRPr lang="da-DK" sz="800" dirty="0">
                        <a:solidFill>
                          <a:schemeClr val="tx1"/>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US" sz="800" dirty="0">
                          <a:solidFill>
                            <a:schemeClr val="tx1"/>
                          </a:solidFill>
                          <a:effectLst/>
                          <a:latin typeface="Calibri   "/>
                          <a:ea typeface="Arial" panose="020B0604020202020204" pitchFamily="34" charset="0"/>
                        </a:rPr>
                        <a:t>Define the capabilities needed and how to achieve them. </a:t>
                      </a:r>
                    </a:p>
                    <a:p>
                      <a:pPr marL="0" indent="0">
                        <a:lnSpc>
                          <a:spcPct val="100000"/>
                        </a:lnSpc>
                        <a:spcBef>
                          <a:spcPts val="0"/>
                        </a:spcBef>
                        <a:spcAft>
                          <a:spcPts val="0"/>
                        </a:spcAft>
                        <a:buFont typeface="Arial" panose="020B0604020202020204" pitchFamily="34" charset="0"/>
                        <a:buNone/>
                      </a:pPr>
                      <a:r>
                        <a:rPr lang="en-US" sz="800" dirty="0">
                          <a:solidFill>
                            <a:schemeClr val="tx1"/>
                          </a:solidFill>
                          <a:effectLst/>
                          <a:latin typeface="Calibri   "/>
                          <a:ea typeface="Arial" panose="020B0604020202020204" pitchFamily="34" charset="0"/>
                        </a:rPr>
                        <a:t>Key Digital Capabilities: </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Identified essential digital capabilities for SMEs, including digital and structured company information, accounting data, secure digital identities and compliance verification.</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Digital Sharing of Business Events: </a:t>
                      </a:r>
                      <a:r>
                        <a:rPr lang="en-US" sz="800" dirty="0" err="1">
                          <a:solidFill>
                            <a:schemeClr val="tx1"/>
                          </a:solidFill>
                          <a:effectLst/>
                          <a:latin typeface="Calibri   "/>
                          <a:ea typeface="Arial" panose="020B0604020202020204" pitchFamily="34" charset="0"/>
                        </a:rPr>
                        <a:t>Recognised</a:t>
                      </a:r>
                      <a:r>
                        <a:rPr lang="en-US" sz="800" dirty="0">
                          <a:solidFill>
                            <a:schemeClr val="tx1"/>
                          </a:solidFill>
                          <a:effectLst/>
                          <a:latin typeface="Calibri   "/>
                          <a:ea typeface="Arial" panose="020B0604020202020204" pitchFamily="34" charset="0"/>
                        </a:rPr>
                        <a:t> the potential of publicly sharing business events to enable required actions within the ecosystem. </a:t>
                      </a:r>
                    </a:p>
                    <a:p>
                      <a:pPr marL="171450" indent="-171450">
                        <a:lnSpc>
                          <a:spcPct val="100000"/>
                        </a:lnSpc>
                        <a:spcBef>
                          <a:spcPts val="0"/>
                        </a:spcBef>
                        <a:spcAft>
                          <a:spcPts val="0"/>
                        </a:spcAft>
                        <a:buFont typeface="Arial" panose="020B0604020202020204" pitchFamily="34" charset="0"/>
                        <a:buChar char="•"/>
                      </a:pPr>
                      <a:r>
                        <a:rPr lang="en-US" sz="800" dirty="0">
                          <a:solidFill>
                            <a:schemeClr val="tx1"/>
                          </a:solidFill>
                          <a:effectLst/>
                          <a:latin typeface="Calibri   "/>
                          <a:ea typeface="Arial" panose="020B0604020202020204" pitchFamily="34" charset="0"/>
                        </a:rPr>
                        <a:t>Impact of eIDAS2: Acknowledged that the eIDAS2 regulation will address several identified capabilities, </a:t>
                      </a:r>
                      <a:r>
                        <a:rPr lang="en-US" sz="800" dirty="0" err="1">
                          <a:solidFill>
                            <a:schemeClr val="tx1"/>
                          </a:solidFill>
                          <a:effectLst/>
                          <a:latin typeface="Calibri   "/>
                          <a:ea typeface="Arial" panose="020B0604020202020204" pitchFamily="34" charset="0"/>
                        </a:rPr>
                        <a:t>emphasising</a:t>
                      </a:r>
                      <a:r>
                        <a:rPr lang="en-US" sz="800" dirty="0">
                          <a:solidFill>
                            <a:schemeClr val="tx1"/>
                          </a:solidFill>
                          <a:effectLst/>
                          <a:latin typeface="Calibri   "/>
                          <a:ea typeface="Arial" panose="020B0604020202020204" pitchFamily="34" charset="0"/>
                        </a:rPr>
                        <a:t> its importance for future digital infrastructure and business scenarios.</a:t>
                      </a: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a:solidFill>
                            <a:schemeClr val="tx1"/>
                          </a:solidFill>
                          <a:effectLst/>
                          <a:latin typeface="Calibri   "/>
                          <a:ea typeface="Arial" panose="020B0604020202020204" pitchFamily="34" charset="0"/>
                        </a:rPr>
                        <a:t>Support for new and better services</a:t>
                      </a:r>
                      <a:endParaRPr lang="da-DK" sz="800">
                        <a:solidFill>
                          <a:schemeClr val="tx1"/>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tc>
                  <a:txBody>
                    <a:bodyPr/>
                    <a:lstStyle/>
                    <a:p>
                      <a:pPr>
                        <a:lnSpc>
                          <a:spcPct val="100000"/>
                        </a:lnSpc>
                        <a:spcBef>
                          <a:spcPts val="0"/>
                        </a:spcBef>
                        <a:spcAft>
                          <a:spcPts val="0"/>
                        </a:spcAft>
                      </a:pPr>
                      <a:r>
                        <a:rPr lang="en-GB" sz="800" dirty="0">
                          <a:solidFill>
                            <a:schemeClr val="tx1"/>
                          </a:solidFill>
                          <a:effectLst/>
                          <a:latin typeface="Calibri   "/>
                          <a:ea typeface="Arial" panose="020B0604020202020204" pitchFamily="34" charset="0"/>
                        </a:rPr>
                        <a:t>Implement the components needed to support the capabilities, e.g. eIDAS2</a:t>
                      </a:r>
                      <a:endParaRPr lang="da-DK" sz="800" dirty="0">
                        <a:solidFill>
                          <a:schemeClr val="tx1"/>
                        </a:solidFill>
                        <a:effectLst/>
                        <a:latin typeface="Calibri   "/>
                        <a:ea typeface="Arial" panose="020B0604020202020204" pitchFamily="34" charset="0"/>
                      </a:endParaRPr>
                    </a:p>
                  </a:txBody>
                  <a:tcPr marL="63500" marR="63500" marT="63500" marB="63500">
                    <a:lnL w="12700" cmpd="sng">
                      <a:noFill/>
                      <a:prstDash val="solid"/>
                    </a:lnL>
                    <a:lnR w="12700" cmpd="sng">
                      <a:noFill/>
                      <a:prstDash val="solid"/>
                    </a:lnR>
                    <a:lnT w="1270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71459621"/>
                  </a:ext>
                </a:extLst>
              </a:tr>
            </a:tbl>
          </a:graphicData>
        </a:graphic>
      </p:graphicFrame>
    </p:spTree>
    <p:extLst>
      <p:ext uri="{BB962C8B-B14F-4D97-AF65-F5344CB8AC3E}">
        <p14:creationId xmlns:p14="http://schemas.microsoft.com/office/powerpoint/2010/main" val="1709520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9A27C8BC4FF814B80B4CE83598355D9" ma:contentTypeVersion="14" ma:contentTypeDescription="Opret et nyt dokument." ma:contentTypeScope="" ma:versionID="a03e614f66a762e1e0abfc392dab47e9">
  <xsd:schema xmlns:xsd="http://www.w3.org/2001/XMLSchema" xmlns:xs="http://www.w3.org/2001/XMLSchema" xmlns:p="http://schemas.microsoft.com/office/2006/metadata/properties" xmlns:ns2="67a593e1-5ef2-4229-8314-3b3fbeeda55a" xmlns:ns3="cbb7c6bd-507d-4033-9261-afac356a73ee" targetNamespace="http://schemas.microsoft.com/office/2006/metadata/properties" ma:root="true" ma:fieldsID="6e5ffe5c32d67a0285665134a36438bd" ns2:_="" ns3:_="">
    <xsd:import namespace="67a593e1-5ef2-4229-8314-3b3fbeeda55a"/>
    <xsd:import namespace="cbb7c6bd-507d-4033-9261-afac356a73ee"/>
    <xsd:element name="properties">
      <xsd:complexType>
        <xsd:sequence>
          <xsd:element name="documentManagement">
            <xsd:complexType>
              <xsd:all>
                <xsd:element ref="ns2:MediaServiceMetadata" minOccurs="0"/>
                <xsd:element ref="ns2:MediaServiceFastMetadata" minOccurs="0"/>
                <xsd:element ref="ns2:Manu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a593e1-5ef2-4229-8314-3b3fbeeda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anus" ma:index="10" nillable="true" ma:displayName="Manus" ma:description="Dessa frågor kan användas i testet" ma:format="Dropdown" ma:internalName="Manus">
      <xsd:simpleType>
        <xsd:restriction base="dms:Note">
          <xsd:maxLength value="255"/>
        </xsd:restriction>
      </xsd:simpleType>
    </xsd:element>
    <xsd:element name="lcf76f155ced4ddcb4097134ff3c332f" ma:index="12" nillable="true" ma:taxonomy="true" ma:internalName="lcf76f155ced4ddcb4097134ff3c332f" ma:taxonomyFieldName="MediaServiceImageTags" ma:displayName="Billedmærker" ma:readOnly="false" ma:fieldId="{5cf76f15-5ced-4ddc-b409-7134ff3c332f}" ma:taxonomyMulti="true" ma:sspId="511ca070-c001-464c-8047-b402787012be"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b7c6bd-507d-4033-9261-afac356a73e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b6dca2a-a5f4-4f2b-81f1-874fa9fdea48}" ma:internalName="TaxCatchAll" ma:showField="CatchAllData" ma:web="cbb7c6bd-507d-4033-9261-afac356a73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a593e1-5ef2-4229-8314-3b3fbeeda55a">
      <Terms xmlns="http://schemas.microsoft.com/office/infopath/2007/PartnerControls"/>
    </lcf76f155ced4ddcb4097134ff3c332f>
    <TaxCatchAll xmlns="cbb7c6bd-507d-4033-9261-afac356a73ee" xsi:nil="true"/>
    <Manus xmlns="67a593e1-5ef2-4229-8314-3b3fbeeda55a" xsi:nil="true"/>
  </documentManagement>
</p:properties>
</file>

<file path=customXml/itemProps1.xml><?xml version="1.0" encoding="utf-8"?>
<ds:datastoreItem xmlns:ds="http://schemas.openxmlformats.org/officeDocument/2006/customXml" ds:itemID="{F5784EAA-E9DC-45EF-870B-9FBA1D6FA92B}"/>
</file>

<file path=customXml/itemProps2.xml><?xml version="1.0" encoding="utf-8"?>
<ds:datastoreItem xmlns:ds="http://schemas.openxmlformats.org/officeDocument/2006/customXml" ds:itemID="{10ED4F13-1E1E-48B3-B717-79763379C1E4}"/>
</file>

<file path=customXml/itemProps3.xml><?xml version="1.0" encoding="utf-8"?>
<ds:datastoreItem xmlns:ds="http://schemas.openxmlformats.org/officeDocument/2006/customXml" ds:itemID="{83F5CEA3-ECD6-4AF8-BE0A-0F59DA35FBD8}"/>
</file>

<file path=docProps/app.xml><?xml version="1.0" encoding="utf-8"?>
<Properties xmlns="http://schemas.openxmlformats.org/officeDocument/2006/extended-properties" xmlns:vt="http://schemas.openxmlformats.org/officeDocument/2006/docPropsVTypes">
  <Template/>
  <TotalTime>5828</TotalTime>
  <Words>14564</Words>
  <Application>Microsoft Office PowerPoint</Application>
  <PresentationFormat>Widescreen</PresentationFormat>
  <Paragraphs>849</Paragraphs>
  <Slides>39</Slides>
  <Notes>27</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39</vt:i4>
      </vt:variant>
    </vt:vector>
  </HeadingPairs>
  <TitlesOfParts>
    <vt:vector size="47" baseType="lpstr">
      <vt:lpstr>Aptos</vt:lpstr>
      <vt:lpstr>Arial</vt:lpstr>
      <vt:lpstr>Calibri</vt:lpstr>
      <vt:lpstr>Calibri   </vt:lpstr>
      <vt:lpstr>Calibri Light</vt:lpstr>
      <vt:lpstr>Franklin Gothic</vt:lpstr>
      <vt:lpstr>Times New Roman</vt:lpstr>
      <vt:lpstr>Office Theme</vt:lpstr>
      <vt:lpstr>Appendix NSG&amp;B Roadmap Milestones</vt:lpstr>
      <vt:lpstr>NSG&amp;B Roadmap Milestones (2021-27)</vt:lpstr>
      <vt:lpstr>ROADMAP MILESTONE #1</vt:lpstr>
      <vt:lpstr>ROADMAP MILESTONE #1</vt:lpstr>
      <vt:lpstr>ROADMAP MILESTONE #1</vt:lpstr>
      <vt:lpstr>ROADMAP MILESTONE #2</vt:lpstr>
      <vt:lpstr>ROADMAP MILESTONE #2</vt:lpstr>
      <vt:lpstr>ROADMAP MILESTONE #2</vt:lpstr>
      <vt:lpstr>NSG&amp;B mapping of digital capabilities in the Nordics</vt:lpstr>
      <vt:lpstr>NSG&amp;B work on interoperability of eDocuments – pilots on cross-border use of eInvoicing, eCatalogue, eOrder and eReceipt  </vt:lpstr>
      <vt:lpstr>NSG&amp;B work on including environmental information in eDocuments through eCatalogue and eReceipt pilots</vt:lpstr>
      <vt:lpstr>NSG&amp;B work on contributing to digitalisation of cross-border VAT reporting </vt:lpstr>
      <vt:lpstr>ROADMAP MILESTONE #3</vt:lpstr>
      <vt:lpstr>ROADMAP MILESTONE #3</vt:lpstr>
      <vt:lpstr>ROADMAP MILESTONE #3</vt:lpstr>
      <vt:lpstr>NSG&amp;B work on interoperability of eDocuments – pilots on cross-border use of eInvoicing, eCatalogue, eOrder and eReceipt  </vt:lpstr>
      <vt:lpstr>NSG&amp;B work on including environmental information in eDocuments through eCatalogue and eReceipt pilots</vt:lpstr>
      <vt:lpstr>ROADMAP MILESTONE #4</vt:lpstr>
      <vt:lpstr>ROADMAP MILESTONE #4</vt:lpstr>
      <vt:lpstr>ROADMAP MILESTONE #4</vt:lpstr>
      <vt:lpstr>ROADMAP MILESTONE #5</vt:lpstr>
      <vt:lpstr>NSG&amp;B work on a Nordic vocabulary/semantic model &amp; a Nordic API for basic company information</vt:lpstr>
      <vt:lpstr>ROADMAP MILESTONE #5</vt:lpstr>
      <vt:lpstr>ROADMAP MILESTONE #6</vt:lpstr>
      <vt:lpstr>ROADMAP MILESTONE #6</vt:lpstr>
      <vt:lpstr>ROADMAP MILESTONE #6</vt:lpstr>
      <vt:lpstr>NSG&amp;B work on eInvocing (Interoperability of eDocuments – pilots on cross-border use of eInvoicing, eCatalogue, eOrder and eReceipt)  </vt:lpstr>
      <vt:lpstr>ROADMAP MILESTONE #7</vt:lpstr>
      <vt:lpstr>ROADMAP MILESTONE #7</vt:lpstr>
      <vt:lpstr>ROADMAP MILESTONE #7</vt:lpstr>
      <vt:lpstr>ROADMAP MILESTONE #8</vt:lpstr>
      <vt:lpstr>ROADMAP MILESTONE #7</vt:lpstr>
      <vt:lpstr>ROADMAP MILESTONE #7</vt:lpstr>
      <vt:lpstr>ROADMAP MILESTONE #7</vt:lpstr>
      <vt:lpstr>ROADMAP MILESTONE #7</vt:lpstr>
      <vt:lpstr>ROADMAP MILESTONE #7</vt:lpstr>
      <vt:lpstr>NSG&amp;B work on interoperability of eDocuments – pilots on cross-border use of eInvoicing, eCatalogue, eOrder and eReceipt  </vt:lpstr>
      <vt:lpstr>NSG&amp;B work on a Nordic vocabulary/semantic model &amp; a Nordic API for basic company information</vt:lpstr>
      <vt:lpstr>NSG&amp;B work on Born Digital – digital IDs and digital government services for companies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 Roadmap milestones</dc:title>
  <dc:creator>Maria Kathrine Mellander Mouritzen</dc:creator>
  <cp:lastModifiedBy>Maria Kathrine Mellander Mouritzen</cp:lastModifiedBy>
  <cp:revision>1</cp:revision>
  <dcterms:created xsi:type="dcterms:W3CDTF">2024-10-31T10:44:16Z</dcterms:created>
  <dcterms:modified xsi:type="dcterms:W3CDTF">2024-11-07T11:46:23Z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0x01010069A27C8BC4FF814B80B4CE83598355D9</vt:lpwstr>
  </property>
</Properties>
</file>