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9"/>
  </p:notesMasterIdLst>
  <p:sldIdLst>
    <p:sldId id="281" r:id="rId2"/>
    <p:sldId id="285" r:id="rId3"/>
    <p:sldId id="282" r:id="rId4"/>
    <p:sldId id="283" r:id="rId5"/>
    <p:sldId id="309" r:id="rId6"/>
    <p:sldId id="318" r:id="rId7"/>
    <p:sldId id="295" r:id="rId8"/>
    <p:sldId id="328" r:id="rId9"/>
    <p:sldId id="267" r:id="rId10"/>
    <p:sldId id="327" r:id="rId11"/>
    <p:sldId id="326" r:id="rId12"/>
    <p:sldId id="325" r:id="rId13"/>
    <p:sldId id="286" r:id="rId14"/>
    <p:sldId id="293" r:id="rId15"/>
    <p:sldId id="4376" r:id="rId16"/>
    <p:sldId id="4377" r:id="rId17"/>
    <p:sldId id="4378" r:id="rId18"/>
    <p:sldId id="4379" r:id="rId19"/>
    <p:sldId id="4399" r:id="rId20"/>
    <p:sldId id="294" r:id="rId21"/>
    <p:sldId id="288" r:id="rId22"/>
    <p:sldId id="317" r:id="rId23"/>
    <p:sldId id="4366" r:id="rId24"/>
    <p:sldId id="4367" r:id="rId25"/>
    <p:sldId id="298" r:id="rId26"/>
    <p:sldId id="4365" r:id="rId27"/>
    <p:sldId id="300" r:id="rId28"/>
    <p:sldId id="4372" r:id="rId29"/>
    <p:sldId id="4371" r:id="rId30"/>
    <p:sldId id="299" r:id="rId31"/>
    <p:sldId id="4363" r:id="rId32"/>
    <p:sldId id="302" r:id="rId33"/>
    <p:sldId id="316" r:id="rId34"/>
    <p:sldId id="4384" r:id="rId35"/>
    <p:sldId id="303" r:id="rId36"/>
    <p:sldId id="315" r:id="rId37"/>
    <p:sldId id="4386" r:id="rId38"/>
    <p:sldId id="4387" r:id="rId39"/>
    <p:sldId id="4385" r:id="rId40"/>
    <p:sldId id="4388" r:id="rId41"/>
    <p:sldId id="4389" r:id="rId42"/>
    <p:sldId id="301" r:id="rId43"/>
    <p:sldId id="4390" r:id="rId44"/>
    <p:sldId id="333" r:id="rId45"/>
    <p:sldId id="304" r:id="rId46"/>
    <p:sldId id="4392" r:id="rId47"/>
    <p:sldId id="546" r:id="rId48"/>
    <p:sldId id="4391" r:id="rId49"/>
    <p:sldId id="4395" r:id="rId50"/>
    <p:sldId id="4393" r:id="rId51"/>
    <p:sldId id="4402" r:id="rId52"/>
    <p:sldId id="308" r:id="rId53"/>
    <p:sldId id="4394" r:id="rId54"/>
    <p:sldId id="313" r:id="rId55"/>
    <p:sldId id="4397" r:id="rId56"/>
    <p:sldId id="4398" r:id="rId57"/>
    <p:sldId id="291" r:id="rId58"/>
    <p:sldId id="312" r:id="rId59"/>
    <p:sldId id="319" r:id="rId60"/>
    <p:sldId id="323" r:id="rId61"/>
    <p:sldId id="322" r:id="rId62"/>
    <p:sldId id="320" r:id="rId63"/>
    <p:sldId id="321" r:id="rId64"/>
    <p:sldId id="324" r:id="rId65"/>
    <p:sldId id="552" r:id="rId66"/>
    <p:sldId id="577" r:id="rId67"/>
    <p:sldId id="579" r:id="rId68"/>
    <p:sldId id="580" r:id="rId69"/>
    <p:sldId id="4396" r:id="rId70"/>
    <p:sldId id="4401" r:id="rId71"/>
    <p:sldId id="4368" r:id="rId72"/>
    <p:sldId id="4383" r:id="rId73"/>
    <p:sldId id="289" r:id="rId74"/>
    <p:sldId id="305" r:id="rId75"/>
    <p:sldId id="4380" r:id="rId76"/>
    <p:sldId id="4381" r:id="rId77"/>
    <p:sldId id="292" r:id="rId78"/>
    <p:sldId id="4373" r:id="rId79"/>
    <p:sldId id="4374" r:id="rId80"/>
    <p:sldId id="306" r:id="rId81"/>
    <p:sldId id="4364" r:id="rId82"/>
    <p:sldId id="4382" r:id="rId83"/>
    <p:sldId id="307" r:id="rId84"/>
    <p:sldId id="296" r:id="rId85"/>
    <p:sldId id="311" r:id="rId86"/>
    <p:sldId id="310" r:id="rId87"/>
    <p:sldId id="297" r:id="rId8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62" autoAdjust="0"/>
    <p:restoredTop sz="94712" autoAdjust="0"/>
  </p:normalViewPr>
  <p:slideViewPr>
    <p:cSldViewPr snapToGrid="0">
      <p:cViewPr varScale="1">
        <p:scale>
          <a:sx n="130" d="100"/>
          <a:sy n="130" d="100"/>
        </p:scale>
        <p:origin x="2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EB70A-97C3-41B0-A528-E6AE50FB578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5EA3F5C-EFD4-4F19-95F0-D514E0606B7C}">
      <dgm:prSet phldrT="[Teksti]"/>
      <dgm:spPr/>
      <dgm:t>
        <a:bodyPr/>
        <a:lstStyle/>
        <a:p>
          <a:r>
            <a:rPr lang="en-US" noProof="0" dirty="0"/>
            <a:t>SAF-T (NO) is implemented and updated, financial statements are in XML and different authorities are actively developing their reporting processes in different forums actively. Refence chart of accounts exists. </a:t>
          </a:r>
          <a:r>
            <a:rPr lang="en-US" noProof="0" dirty="0" err="1"/>
            <a:t>Altinn</a:t>
          </a:r>
          <a:r>
            <a:rPr lang="en-US" noProof="0" dirty="0"/>
            <a:t> as common data gateway.</a:t>
          </a:r>
        </a:p>
      </dgm:t>
    </dgm:pt>
    <dgm:pt modelId="{1C6547BC-6ACD-4E2F-A52D-131C355A0549}" type="parTrans" cxnId="{9E0F70B5-9E62-444E-A706-0B00705DE86C}">
      <dgm:prSet/>
      <dgm:spPr/>
      <dgm:t>
        <a:bodyPr/>
        <a:lstStyle/>
        <a:p>
          <a:endParaRPr lang="en-US" noProof="0" dirty="0"/>
        </a:p>
      </dgm:t>
    </dgm:pt>
    <dgm:pt modelId="{6E9D12E2-C456-4246-847A-8E824F77F252}" type="sibTrans" cxnId="{9E0F70B5-9E62-444E-A706-0B00705DE86C}">
      <dgm:prSet/>
      <dgm:spPr/>
      <dgm:t>
        <a:bodyPr/>
        <a:lstStyle/>
        <a:p>
          <a:endParaRPr lang="en-US" noProof="0" dirty="0"/>
        </a:p>
      </dgm:t>
    </dgm:pt>
    <dgm:pt modelId="{828D065E-74FA-4B40-9A2C-230C060AEF1E}">
      <dgm:prSet phldrT="[Teksti]"/>
      <dgm:spPr/>
      <dgm:t>
        <a:bodyPr/>
        <a:lstStyle/>
        <a:p>
          <a:r>
            <a:rPr lang="en-US" noProof="0" dirty="0"/>
            <a:t>SAF-T (DK) and refence chart of accounts are implemented through Danish bookkeeping law. Financial statements are structural in iXBRL and used widely. Further efforts are being made in order to streamline reporting.</a:t>
          </a:r>
        </a:p>
      </dgm:t>
    </dgm:pt>
    <dgm:pt modelId="{9390BD58-FB44-4D63-93AB-4DEFF37D1AF5}" type="parTrans" cxnId="{262B14B5-7F95-410E-8072-5C73CB21DFF7}">
      <dgm:prSet/>
      <dgm:spPr/>
      <dgm:t>
        <a:bodyPr/>
        <a:lstStyle/>
        <a:p>
          <a:endParaRPr lang="en-US" noProof="0" dirty="0"/>
        </a:p>
      </dgm:t>
    </dgm:pt>
    <dgm:pt modelId="{5FAED7AF-52A9-463F-8FF4-36BC83C68191}" type="sibTrans" cxnId="{262B14B5-7F95-410E-8072-5C73CB21DFF7}">
      <dgm:prSet/>
      <dgm:spPr/>
      <dgm:t>
        <a:bodyPr/>
        <a:lstStyle/>
        <a:p>
          <a:endParaRPr lang="en-US" noProof="0" dirty="0"/>
        </a:p>
      </dgm:t>
    </dgm:pt>
    <dgm:pt modelId="{E90AD4EE-D423-4AF9-B0B6-C762C15CC5F1}">
      <dgm:prSet phldrT="[Teksti]"/>
      <dgm:spPr/>
      <dgm:t>
        <a:bodyPr/>
        <a:lstStyle/>
        <a:p>
          <a:r>
            <a:rPr lang="en-US" noProof="0" dirty="0"/>
            <a:t>Finland is in the process of adopting XBRL GL as a financial reporting and data transfer format. The Finnish Real Time Economy program has created proposals and the basis for future target state of reporting in Finland as progress is being made towards holistic taxonomy driven reporting. Financial statement reporting is being driven upwards with gradual legal requirements for reporting in iXBRL.</a:t>
          </a:r>
        </a:p>
      </dgm:t>
    </dgm:pt>
    <dgm:pt modelId="{226B5AB4-728A-4E26-A198-45410FAD4D57}" type="parTrans" cxnId="{D722AE90-3686-4E75-B6D1-81ADCACB5F01}">
      <dgm:prSet/>
      <dgm:spPr/>
      <dgm:t>
        <a:bodyPr/>
        <a:lstStyle/>
        <a:p>
          <a:endParaRPr lang="en-US" noProof="0" dirty="0"/>
        </a:p>
      </dgm:t>
    </dgm:pt>
    <dgm:pt modelId="{EB6B1A29-F6CE-4E56-8519-768CAE4D5196}" type="sibTrans" cxnId="{D722AE90-3686-4E75-B6D1-81ADCACB5F01}">
      <dgm:prSet/>
      <dgm:spPr/>
      <dgm:t>
        <a:bodyPr/>
        <a:lstStyle/>
        <a:p>
          <a:endParaRPr lang="en-US" noProof="0" dirty="0"/>
        </a:p>
      </dgm:t>
    </dgm:pt>
    <dgm:pt modelId="{220A4FCA-D04F-4289-979E-6BFC03A4332D}">
      <dgm:prSet phldrT="[Teksti]"/>
      <dgm:spPr/>
      <dgm:t>
        <a:bodyPr/>
        <a:lstStyle/>
        <a:p>
          <a:r>
            <a:rPr lang="en-US" noProof="0" dirty="0"/>
            <a:t>Icelandic Revenue and Customs is actively pursuing reporting process improvements and adopting best practices. Structural financial statement reporting is considered.</a:t>
          </a:r>
        </a:p>
      </dgm:t>
    </dgm:pt>
    <dgm:pt modelId="{39C0C32F-7652-422F-B48B-8D78B72CD2BF}" type="parTrans" cxnId="{6F5C75C9-0A40-41A8-A604-8741E099DE31}">
      <dgm:prSet/>
      <dgm:spPr/>
      <dgm:t>
        <a:bodyPr/>
        <a:lstStyle/>
        <a:p>
          <a:endParaRPr lang="en-US" noProof="0" dirty="0"/>
        </a:p>
      </dgm:t>
    </dgm:pt>
    <dgm:pt modelId="{3D144673-EE7A-4CF7-8DDF-E0135DDEE855}" type="sibTrans" cxnId="{6F5C75C9-0A40-41A8-A604-8741E099DE31}">
      <dgm:prSet/>
      <dgm:spPr/>
      <dgm:t>
        <a:bodyPr/>
        <a:lstStyle/>
        <a:p>
          <a:endParaRPr lang="en-US" noProof="0" dirty="0"/>
        </a:p>
      </dgm:t>
    </dgm:pt>
    <dgm:pt modelId="{CA55C8B0-5B64-494F-A837-726878D18625}">
      <dgm:prSet phldrT="[Teksti]"/>
      <dgm:spPr/>
      <dgm:t>
        <a:bodyPr/>
        <a:lstStyle/>
        <a:p>
          <a:r>
            <a:rPr lang="en-US" noProof="0" dirty="0"/>
            <a:t>SIE is widely used in private sector in accounting data sharing. Financial statements, income tax declaration and some financial statistical reports can be reported in XBRL formats. The voluntary cooperation on Standard Business Reporting drives the development of simplified reporting in Sweden, including the Swedish taxonomy cooperation within </a:t>
          </a:r>
          <a:r>
            <a:rPr lang="en-US" noProof="0" dirty="0" err="1"/>
            <a:t>TaxSam</a:t>
          </a:r>
          <a:r>
            <a:rPr lang="en-US" noProof="0" dirty="0"/>
            <a:t> </a:t>
          </a:r>
          <a:r>
            <a:rPr lang="en-US" noProof="0" dirty="0" err="1"/>
            <a:t>Företag</a:t>
          </a:r>
          <a:r>
            <a:rPr lang="en-US" noProof="0" dirty="0"/>
            <a:t> (Taxonomies in collaboration for companies).</a:t>
          </a:r>
        </a:p>
      </dgm:t>
    </dgm:pt>
    <dgm:pt modelId="{23C8B26D-D566-4EDB-9DB7-66C069F5A64C}" type="sibTrans" cxnId="{02688C77-EC4C-4D8C-803B-41CA84468095}">
      <dgm:prSet/>
      <dgm:spPr/>
      <dgm:t>
        <a:bodyPr/>
        <a:lstStyle/>
        <a:p>
          <a:endParaRPr lang="en-US" noProof="0" dirty="0"/>
        </a:p>
      </dgm:t>
    </dgm:pt>
    <dgm:pt modelId="{1F5EC92B-3B79-4849-B637-504E566A478C}" type="parTrans" cxnId="{02688C77-EC4C-4D8C-803B-41CA84468095}">
      <dgm:prSet/>
      <dgm:spPr/>
      <dgm:t>
        <a:bodyPr/>
        <a:lstStyle/>
        <a:p>
          <a:endParaRPr lang="en-US" noProof="0" dirty="0"/>
        </a:p>
      </dgm:t>
    </dgm:pt>
    <dgm:pt modelId="{41138C1F-1A7A-4EA9-8927-F872D10BDA5F}" type="pres">
      <dgm:prSet presAssocID="{2DCEB70A-97C3-41B0-A528-E6AE50FB578D}" presName="linear" presStyleCnt="0">
        <dgm:presLayoutVars>
          <dgm:dir/>
          <dgm:resizeHandles val="exact"/>
        </dgm:presLayoutVars>
      </dgm:prSet>
      <dgm:spPr/>
    </dgm:pt>
    <dgm:pt modelId="{3AA5F507-D82E-47B3-981F-9FB17D88B6E0}" type="pres">
      <dgm:prSet presAssocID="{B5EA3F5C-EFD4-4F19-95F0-D514E0606B7C}" presName="comp" presStyleCnt="0"/>
      <dgm:spPr/>
    </dgm:pt>
    <dgm:pt modelId="{D97CDDC1-85AC-47C2-8E2D-9C297098847B}" type="pres">
      <dgm:prSet presAssocID="{B5EA3F5C-EFD4-4F19-95F0-D514E0606B7C}" presName="box" presStyleLbl="node1" presStyleIdx="0" presStyleCnt="5"/>
      <dgm:spPr/>
    </dgm:pt>
    <dgm:pt modelId="{548F47E0-E22C-4405-98B3-57153CD1A2CD}" type="pres">
      <dgm:prSet presAssocID="{B5EA3F5C-EFD4-4F19-95F0-D514E0606B7C}"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65000" b="-65000"/>
          </a:stretch>
        </a:blipFill>
      </dgm:spPr>
    </dgm:pt>
    <dgm:pt modelId="{8263E231-F34E-4152-BF56-73B13C32A5C1}" type="pres">
      <dgm:prSet presAssocID="{B5EA3F5C-EFD4-4F19-95F0-D514E0606B7C}" presName="text" presStyleLbl="node1" presStyleIdx="0" presStyleCnt="5">
        <dgm:presLayoutVars>
          <dgm:bulletEnabled val="1"/>
        </dgm:presLayoutVars>
      </dgm:prSet>
      <dgm:spPr/>
    </dgm:pt>
    <dgm:pt modelId="{05F01DAD-19DE-4D82-8E2D-98889341A328}" type="pres">
      <dgm:prSet presAssocID="{6E9D12E2-C456-4246-847A-8E824F77F252}" presName="spacer" presStyleCnt="0"/>
      <dgm:spPr/>
    </dgm:pt>
    <dgm:pt modelId="{955740DE-9D29-4031-B3F1-1231F0FE8D4D}" type="pres">
      <dgm:prSet presAssocID="{828D065E-74FA-4B40-9A2C-230C060AEF1E}" presName="comp" presStyleCnt="0"/>
      <dgm:spPr/>
    </dgm:pt>
    <dgm:pt modelId="{8568F8C2-17D0-464E-A151-E2C48FB4A2F5}" type="pres">
      <dgm:prSet presAssocID="{828D065E-74FA-4B40-9A2C-230C060AEF1E}" presName="box" presStyleLbl="node1" presStyleIdx="1" presStyleCnt="5" custLinFactNeighborX="-168"/>
      <dgm:spPr/>
    </dgm:pt>
    <dgm:pt modelId="{F3E4D3B6-EAA2-42CD-8C33-3BFD57ADD267}" type="pres">
      <dgm:prSet presAssocID="{828D065E-74FA-4B40-9A2C-230C060AEF1E}"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80000" b="-80000"/>
          </a:stretch>
        </a:blipFill>
      </dgm:spPr>
    </dgm:pt>
    <dgm:pt modelId="{06B3B865-9023-447D-9896-72DCF6094CD2}" type="pres">
      <dgm:prSet presAssocID="{828D065E-74FA-4B40-9A2C-230C060AEF1E}" presName="text" presStyleLbl="node1" presStyleIdx="1" presStyleCnt="5">
        <dgm:presLayoutVars>
          <dgm:bulletEnabled val="1"/>
        </dgm:presLayoutVars>
      </dgm:prSet>
      <dgm:spPr/>
    </dgm:pt>
    <dgm:pt modelId="{060853E2-69B3-478F-B347-56D6F860CB12}" type="pres">
      <dgm:prSet presAssocID="{5FAED7AF-52A9-463F-8FF4-36BC83C68191}" presName="spacer" presStyleCnt="0"/>
      <dgm:spPr/>
    </dgm:pt>
    <dgm:pt modelId="{0684F76F-06DE-4148-83A2-1136A8BDC8A5}" type="pres">
      <dgm:prSet presAssocID="{CA55C8B0-5B64-494F-A837-726878D18625}" presName="comp" presStyleCnt="0"/>
      <dgm:spPr/>
    </dgm:pt>
    <dgm:pt modelId="{676AFC63-9F24-49C1-9DB4-E635F2CC386F}" type="pres">
      <dgm:prSet presAssocID="{CA55C8B0-5B64-494F-A837-726878D18625}" presName="box" presStyleLbl="node1" presStyleIdx="2" presStyleCnt="5"/>
      <dgm:spPr/>
    </dgm:pt>
    <dgm:pt modelId="{013FB441-5262-4633-9B42-C3ACCE3FF3F9}" type="pres">
      <dgm:prSet presAssocID="{CA55C8B0-5B64-494F-A837-726878D18625}"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55000" b="-55000"/>
          </a:stretch>
        </a:blipFill>
      </dgm:spPr>
    </dgm:pt>
    <dgm:pt modelId="{615B6F4A-83FE-464C-A833-8A383BCD018B}" type="pres">
      <dgm:prSet presAssocID="{CA55C8B0-5B64-494F-A837-726878D18625}" presName="text" presStyleLbl="node1" presStyleIdx="2" presStyleCnt="5">
        <dgm:presLayoutVars>
          <dgm:bulletEnabled val="1"/>
        </dgm:presLayoutVars>
      </dgm:prSet>
      <dgm:spPr/>
    </dgm:pt>
    <dgm:pt modelId="{C30E4C35-1E47-4949-9AB0-FAB68BD44D88}" type="pres">
      <dgm:prSet presAssocID="{23C8B26D-D566-4EDB-9DB7-66C069F5A64C}" presName="spacer" presStyleCnt="0"/>
      <dgm:spPr/>
    </dgm:pt>
    <dgm:pt modelId="{BC86270F-1F60-40D3-AF16-1755EC664F9A}" type="pres">
      <dgm:prSet presAssocID="{E90AD4EE-D423-4AF9-B0B6-C762C15CC5F1}" presName="comp" presStyleCnt="0"/>
      <dgm:spPr/>
    </dgm:pt>
    <dgm:pt modelId="{3815CB9C-D8FE-4D20-A4CF-B72D4102CA02}" type="pres">
      <dgm:prSet presAssocID="{E90AD4EE-D423-4AF9-B0B6-C762C15CC5F1}" presName="box" presStyleLbl="node1" presStyleIdx="3" presStyleCnt="5"/>
      <dgm:spPr/>
    </dgm:pt>
    <dgm:pt modelId="{F48BD78A-D083-404D-9596-09088F5F2753}" type="pres">
      <dgm:prSet presAssocID="{E90AD4EE-D423-4AF9-B0B6-C762C15CC5F1}"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55000" b="-55000"/>
          </a:stretch>
        </a:blipFill>
      </dgm:spPr>
    </dgm:pt>
    <dgm:pt modelId="{69E537F7-507D-4002-93EB-08B626F36464}" type="pres">
      <dgm:prSet presAssocID="{E90AD4EE-D423-4AF9-B0B6-C762C15CC5F1}" presName="text" presStyleLbl="node1" presStyleIdx="3" presStyleCnt="5">
        <dgm:presLayoutVars>
          <dgm:bulletEnabled val="1"/>
        </dgm:presLayoutVars>
      </dgm:prSet>
      <dgm:spPr/>
    </dgm:pt>
    <dgm:pt modelId="{B9A7B008-641E-4E7B-924B-7EDB506B2F02}" type="pres">
      <dgm:prSet presAssocID="{EB6B1A29-F6CE-4E56-8519-768CAE4D5196}" presName="spacer" presStyleCnt="0"/>
      <dgm:spPr/>
    </dgm:pt>
    <dgm:pt modelId="{1D1C951B-9490-482A-BBF8-092425D26381}" type="pres">
      <dgm:prSet presAssocID="{220A4FCA-D04F-4289-979E-6BFC03A4332D}" presName="comp" presStyleCnt="0"/>
      <dgm:spPr/>
    </dgm:pt>
    <dgm:pt modelId="{56FB52E2-1CE8-4D41-B5CE-6D676FC19E37}" type="pres">
      <dgm:prSet presAssocID="{220A4FCA-D04F-4289-979E-6BFC03A4332D}" presName="box" presStyleLbl="node1" presStyleIdx="4" presStyleCnt="5"/>
      <dgm:spPr/>
    </dgm:pt>
    <dgm:pt modelId="{F8CE7195-F37F-470A-9DB9-1B864C57F2A2}" type="pres">
      <dgm:prSet presAssocID="{220A4FCA-D04F-4289-979E-6BFC03A4332D}"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74000" b="-74000"/>
          </a:stretch>
        </a:blipFill>
      </dgm:spPr>
    </dgm:pt>
    <dgm:pt modelId="{AC0B90A8-6ADB-437A-9B7A-980F3318C44F}" type="pres">
      <dgm:prSet presAssocID="{220A4FCA-D04F-4289-979E-6BFC03A4332D}" presName="text" presStyleLbl="node1" presStyleIdx="4" presStyleCnt="5">
        <dgm:presLayoutVars>
          <dgm:bulletEnabled val="1"/>
        </dgm:presLayoutVars>
      </dgm:prSet>
      <dgm:spPr/>
    </dgm:pt>
  </dgm:ptLst>
  <dgm:cxnLst>
    <dgm:cxn modelId="{26218D0E-F64D-414B-A11A-5999E9F124DE}" type="presOf" srcId="{828D065E-74FA-4B40-9A2C-230C060AEF1E}" destId="{06B3B865-9023-447D-9896-72DCF6094CD2}" srcOrd="1" destOrd="0" presId="urn:microsoft.com/office/officeart/2005/8/layout/vList4"/>
    <dgm:cxn modelId="{AD1F1117-0222-474B-81C8-33A8F2715502}" type="presOf" srcId="{E90AD4EE-D423-4AF9-B0B6-C762C15CC5F1}" destId="{3815CB9C-D8FE-4D20-A4CF-B72D4102CA02}" srcOrd="0" destOrd="0" presId="urn:microsoft.com/office/officeart/2005/8/layout/vList4"/>
    <dgm:cxn modelId="{33111C2A-617A-40FE-AA23-355E614EFA8F}" type="presOf" srcId="{828D065E-74FA-4B40-9A2C-230C060AEF1E}" destId="{8568F8C2-17D0-464E-A151-E2C48FB4A2F5}" srcOrd="0" destOrd="0" presId="urn:microsoft.com/office/officeart/2005/8/layout/vList4"/>
    <dgm:cxn modelId="{913A696D-658B-4EC7-80EA-2FFD8E75B8CA}" type="presOf" srcId="{220A4FCA-D04F-4289-979E-6BFC03A4332D}" destId="{56FB52E2-1CE8-4D41-B5CE-6D676FC19E37}" srcOrd="0" destOrd="0" presId="urn:microsoft.com/office/officeart/2005/8/layout/vList4"/>
    <dgm:cxn modelId="{9478EB4E-34EC-418E-A7D6-D7483F1724F2}" type="presOf" srcId="{B5EA3F5C-EFD4-4F19-95F0-D514E0606B7C}" destId="{D97CDDC1-85AC-47C2-8E2D-9C297098847B}" srcOrd="0" destOrd="0" presId="urn:microsoft.com/office/officeart/2005/8/layout/vList4"/>
    <dgm:cxn modelId="{B80C7954-4D33-4047-B2B3-6E7E8E5B3A26}" type="presOf" srcId="{2DCEB70A-97C3-41B0-A528-E6AE50FB578D}" destId="{41138C1F-1A7A-4EA9-8927-F872D10BDA5F}" srcOrd="0" destOrd="0" presId="urn:microsoft.com/office/officeart/2005/8/layout/vList4"/>
    <dgm:cxn modelId="{02688C77-EC4C-4D8C-803B-41CA84468095}" srcId="{2DCEB70A-97C3-41B0-A528-E6AE50FB578D}" destId="{CA55C8B0-5B64-494F-A837-726878D18625}" srcOrd="2" destOrd="0" parTransId="{1F5EC92B-3B79-4849-B637-504E566A478C}" sibTransId="{23C8B26D-D566-4EDB-9DB7-66C069F5A64C}"/>
    <dgm:cxn modelId="{00440984-56A7-4672-AC67-EC07E3C0BB63}" type="presOf" srcId="{CA55C8B0-5B64-494F-A837-726878D18625}" destId="{676AFC63-9F24-49C1-9DB4-E635F2CC386F}" srcOrd="0" destOrd="0" presId="urn:microsoft.com/office/officeart/2005/8/layout/vList4"/>
    <dgm:cxn modelId="{55F1BB84-5F71-4C4C-8311-CC26AFB97331}" type="presOf" srcId="{CA55C8B0-5B64-494F-A837-726878D18625}" destId="{615B6F4A-83FE-464C-A833-8A383BCD018B}" srcOrd="1" destOrd="0" presId="urn:microsoft.com/office/officeart/2005/8/layout/vList4"/>
    <dgm:cxn modelId="{D722AE90-3686-4E75-B6D1-81ADCACB5F01}" srcId="{2DCEB70A-97C3-41B0-A528-E6AE50FB578D}" destId="{E90AD4EE-D423-4AF9-B0B6-C762C15CC5F1}" srcOrd="3" destOrd="0" parTransId="{226B5AB4-728A-4E26-A198-45410FAD4D57}" sibTransId="{EB6B1A29-F6CE-4E56-8519-768CAE4D5196}"/>
    <dgm:cxn modelId="{262B14B5-7F95-410E-8072-5C73CB21DFF7}" srcId="{2DCEB70A-97C3-41B0-A528-E6AE50FB578D}" destId="{828D065E-74FA-4B40-9A2C-230C060AEF1E}" srcOrd="1" destOrd="0" parTransId="{9390BD58-FB44-4D63-93AB-4DEFF37D1AF5}" sibTransId="{5FAED7AF-52A9-463F-8FF4-36BC83C68191}"/>
    <dgm:cxn modelId="{9E0F70B5-9E62-444E-A706-0B00705DE86C}" srcId="{2DCEB70A-97C3-41B0-A528-E6AE50FB578D}" destId="{B5EA3F5C-EFD4-4F19-95F0-D514E0606B7C}" srcOrd="0" destOrd="0" parTransId="{1C6547BC-6ACD-4E2F-A52D-131C355A0549}" sibTransId="{6E9D12E2-C456-4246-847A-8E824F77F252}"/>
    <dgm:cxn modelId="{068160B9-1D69-4725-A79F-E50E44634E66}" type="presOf" srcId="{E90AD4EE-D423-4AF9-B0B6-C762C15CC5F1}" destId="{69E537F7-507D-4002-93EB-08B626F36464}" srcOrd="1" destOrd="0" presId="urn:microsoft.com/office/officeart/2005/8/layout/vList4"/>
    <dgm:cxn modelId="{77949AC0-3AB8-46A0-95B0-500372184448}" type="presOf" srcId="{B5EA3F5C-EFD4-4F19-95F0-D514E0606B7C}" destId="{8263E231-F34E-4152-BF56-73B13C32A5C1}" srcOrd="1" destOrd="0" presId="urn:microsoft.com/office/officeart/2005/8/layout/vList4"/>
    <dgm:cxn modelId="{6F5C75C9-0A40-41A8-A604-8741E099DE31}" srcId="{2DCEB70A-97C3-41B0-A528-E6AE50FB578D}" destId="{220A4FCA-D04F-4289-979E-6BFC03A4332D}" srcOrd="4" destOrd="0" parTransId="{39C0C32F-7652-422F-B48B-8D78B72CD2BF}" sibTransId="{3D144673-EE7A-4CF7-8DDF-E0135DDEE855}"/>
    <dgm:cxn modelId="{55DE68CA-5BD6-4B2D-B188-C4F0E0FEEBF7}" type="presOf" srcId="{220A4FCA-D04F-4289-979E-6BFC03A4332D}" destId="{AC0B90A8-6ADB-437A-9B7A-980F3318C44F}" srcOrd="1" destOrd="0" presId="urn:microsoft.com/office/officeart/2005/8/layout/vList4"/>
    <dgm:cxn modelId="{294E60AA-5C45-4BE6-92FA-3789DC6E0F35}" type="presParOf" srcId="{41138C1F-1A7A-4EA9-8927-F872D10BDA5F}" destId="{3AA5F507-D82E-47B3-981F-9FB17D88B6E0}" srcOrd="0" destOrd="0" presId="urn:microsoft.com/office/officeart/2005/8/layout/vList4"/>
    <dgm:cxn modelId="{559D9960-0DCA-41B8-A806-CCAA1E9A451A}" type="presParOf" srcId="{3AA5F507-D82E-47B3-981F-9FB17D88B6E0}" destId="{D97CDDC1-85AC-47C2-8E2D-9C297098847B}" srcOrd="0" destOrd="0" presId="urn:microsoft.com/office/officeart/2005/8/layout/vList4"/>
    <dgm:cxn modelId="{F17BE71E-3F8E-48A3-9926-AA9438BA404E}" type="presParOf" srcId="{3AA5F507-D82E-47B3-981F-9FB17D88B6E0}" destId="{548F47E0-E22C-4405-98B3-57153CD1A2CD}" srcOrd="1" destOrd="0" presId="urn:microsoft.com/office/officeart/2005/8/layout/vList4"/>
    <dgm:cxn modelId="{C18E2A19-49C5-4605-95AF-6A81FAF2801D}" type="presParOf" srcId="{3AA5F507-D82E-47B3-981F-9FB17D88B6E0}" destId="{8263E231-F34E-4152-BF56-73B13C32A5C1}" srcOrd="2" destOrd="0" presId="urn:microsoft.com/office/officeart/2005/8/layout/vList4"/>
    <dgm:cxn modelId="{22F69F57-EE18-43F9-90CA-FC703991CEC3}" type="presParOf" srcId="{41138C1F-1A7A-4EA9-8927-F872D10BDA5F}" destId="{05F01DAD-19DE-4D82-8E2D-98889341A328}" srcOrd="1" destOrd="0" presId="urn:microsoft.com/office/officeart/2005/8/layout/vList4"/>
    <dgm:cxn modelId="{E5CA266E-0423-48B9-A569-DB338F8B1CE8}" type="presParOf" srcId="{41138C1F-1A7A-4EA9-8927-F872D10BDA5F}" destId="{955740DE-9D29-4031-B3F1-1231F0FE8D4D}" srcOrd="2" destOrd="0" presId="urn:microsoft.com/office/officeart/2005/8/layout/vList4"/>
    <dgm:cxn modelId="{E463B4EC-577F-40B4-A884-8B9C3F46DA0B}" type="presParOf" srcId="{955740DE-9D29-4031-B3F1-1231F0FE8D4D}" destId="{8568F8C2-17D0-464E-A151-E2C48FB4A2F5}" srcOrd="0" destOrd="0" presId="urn:microsoft.com/office/officeart/2005/8/layout/vList4"/>
    <dgm:cxn modelId="{E8C311A6-6978-4B8B-AD5D-345D412110D4}" type="presParOf" srcId="{955740DE-9D29-4031-B3F1-1231F0FE8D4D}" destId="{F3E4D3B6-EAA2-42CD-8C33-3BFD57ADD267}" srcOrd="1" destOrd="0" presId="urn:microsoft.com/office/officeart/2005/8/layout/vList4"/>
    <dgm:cxn modelId="{A75B4D00-81EA-414E-95D3-06648DE4FB59}" type="presParOf" srcId="{955740DE-9D29-4031-B3F1-1231F0FE8D4D}" destId="{06B3B865-9023-447D-9896-72DCF6094CD2}" srcOrd="2" destOrd="0" presId="urn:microsoft.com/office/officeart/2005/8/layout/vList4"/>
    <dgm:cxn modelId="{75436CB4-7309-4113-994E-277A5A800977}" type="presParOf" srcId="{41138C1F-1A7A-4EA9-8927-F872D10BDA5F}" destId="{060853E2-69B3-478F-B347-56D6F860CB12}" srcOrd="3" destOrd="0" presId="urn:microsoft.com/office/officeart/2005/8/layout/vList4"/>
    <dgm:cxn modelId="{B99CD95D-7900-4F1D-9021-92252A357592}" type="presParOf" srcId="{41138C1F-1A7A-4EA9-8927-F872D10BDA5F}" destId="{0684F76F-06DE-4148-83A2-1136A8BDC8A5}" srcOrd="4" destOrd="0" presId="urn:microsoft.com/office/officeart/2005/8/layout/vList4"/>
    <dgm:cxn modelId="{3EAF76F4-B0D8-4ED1-A4ED-08CE36004A0B}" type="presParOf" srcId="{0684F76F-06DE-4148-83A2-1136A8BDC8A5}" destId="{676AFC63-9F24-49C1-9DB4-E635F2CC386F}" srcOrd="0" destOrd="0" presId="urn:microsoft.com/office/officeart/2005/8/layout/vList4"/>
    <dgm:cxn modelId="{EE1CD821-DA1B-493D-A12B-90AF54174050}" type="presParOf" srcId="{0684F76F-06DE-4148-83A2-1136A8BDC8A5}" destId="{013FB441-5262-4633-9B42-C3ACCE3FF3F9}" srcOrd="1" destOrd="0" presId="urn:microsoft.com/office/officeart/2005/8/layout/vList4"/>
    <dgm:cxn modelId="{F5145B84-4F8A-48E3-A859-A8F5F1CEBD70}" type="presParOf" srcId="{0684F76F-06DE-4148-83A2-1136A8BDC8A5}" destId="{615B6F4A-83FE-464C-A833-8A383BCD018B}" srcOrd="2" destOrd="0" presId="urn:microsoft.com/office/officeart/2005/8/layout/vList4"/>
    <dgm:cxn modelId="{BFFA6676-B3F7-4AE7-B8C3-91B569EE6845}" type="presParOf" srcId="{41138C1F-1A7A-4EA9-8927-F872D10BDA5F}" destId="{C30E4C35-1E47-4949-9AB0-FAB68BD44D88}" srcOrd="5" destOrd="0" presId="urn:microsoft.com/office/officeart/2005/8/layout/vList4"/>
    <dgm:cxn modelId="{DD681922-0098-4FC1-9743-76F6CBA22E0B}" type="presParOf" srcId="{41138C1F-1A7A-4EA9-8927-F872D10BDA5F}" destId="{BC86270F-1F60-40D3-AF16-1755EC664F9A}" srcOrd="6" destOrd="0" presId="urn:microsoft.com/office/officeart/2005/8/layout/vList4"/>
    <dgm:cxn modelId="{98278EF8-35ED-463B-9172-9C9BD7131B31}" type="presParOf" srcId="{BC86270F-1F60-40D3-AF16-1755EC664F9A}" destId="{3815CB9C-D8FE-4D20-A4CF-B72D4102CA02}" srcOrd="0" destOrd="0" presId="urn:microsoft.com/office/officeart/2005/8/layout/vList4"/>
    <dgm:cxn modelId="{545112F0-26DE-4B9A-B5D2-E42BFE464917}" type="presParOf" srcId="{BC86270F-1F60-40D3-AF16-1755EC664F9A}" destId="{F48BD78A-D083-404D-9596-09088F5F2753}" srcOrd="1" destOrd="0" presId="urn:microsoft.com/office/officeart/2005/8/layout/vList4"/>
    <dgm:cxn modelId="{82489E8E-BE6D-4EDE-99AC-0C10A63B0D79}" type="presParOf" srcId="{BC86270F-1F60-40D3-AF16-1755EC664F9A}" destId="{69E537F7-507D-4002-93EB-08B626F36464}" srcOrd="2" destOrd="0" presId="urn:microsoft.com/office/officeart/2005/8/layout/vList4"/>
    <dgm:cxn modelId="{765FA805-FEA0-4798-914C-F8095C090A80}" type="presParOf" srcId="{41138C1F-1A7A-4EA9-8927-F872D10BDA5F}" destId="{B9A7B008-641E-4E7B-924B-7EDB506B2F02}" srcOrd="7" destOrd="0" presId="urn:microsoft.com/office/officeart/2005/8/layout/vList4"/>
    <dgm:cxn modelId="{BB265D0F-4C8F-4A81-B18D-98FD64D783D4}" type="presParOf" srcId="{41138C1F-1A7A-4EA9-8927-F872D10BDA5F}" destId="{1D1C951B-9490-482A-BBF8-092425D26381}" srcOrd="8" destOrd="0" presId="urn:microsoft.com/office/officeart/2005/8/layout/vList4"/>
    <dgm:cxn modelId="{E8E60FEC-2098-4E74-902B-688193288DF2}" type="presParOf" srcId="{1D1C951B-9490-482A-BBF8-092425D26381}" destId="{56FB52E2-1CE8-4D41-B5CE-6D676FC19E37}" srcOrd="0" destOrd="0" presId="urn:microsoft.com/office/officeart/2005/8/layout/vList4"/>
    <dgm:cxn modelId="{51E77A88-C262-40C0-A1DB-BB0073CD8001}" type="presParOf" srcId="{1D1C951B-9490-482A-BBF8-092425D26381}" destId="{F8CE7195-F37F-470A-9DB9-1B864C57F2A2}" srcOrd="1" destOrd="0" presId="urn:microsoft.com/office/officeart/2005/8/layout/vList4"/>
    <dgm:cxn modelId="{54371AFD-7D8A-4070-A4F7-19A7E3E8E120}" type="presParOf" srcId="{1D1C951B-9490-482A-BBF8-092425D26381}" destId="{AC0B90A8-6ADB-437A-9B7A-980F3318C44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CDDC1-85AC-47C2-8E2D-9C297098847B}">
      <dsp:nvSpPr>
        <dsp:cNvPr id="0" name=""/>
        <dsp:cNvSpPr/>
      </dsp:nvSpPr>
      <dsp:spPr>
        <a:xfrm>
          <a:off x="0" y="0"/>
          <a:ext cx="11372850" cy="824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noProof="0" dirty="0"/>
            <a:t>SAF-T (NO) is implemented and updated, financial statements are in XML and different authorities are actively developing their reporting processes in different forums actively. Refence chart of accounts exists. </a:t>
          </a:r>
          <a:r>
            <a:rPr lang="en-US" sz="1300" kern="1200" noProof="0" dirty="0" err="1"/>
            <a:t>Altinn</a:t>
          </a:r>
          <a:r>
            <a:rPr lang="en-US" sz="1300" kern="1200" noProof="0" dirty="0"/>
            <a:t> as common data gateway.</a:t>
          </a:r>
        </a:p>
      </dsp:txBody>
      <dsp:txXfrm>
        <a:off x="2357063" y="0"/>
        <a:ext cx="9015786" cy="824935"/>
      </dsp:txXfrm>
    </dsp:sp>
    <dsp:sp modelId="{548F47E0-E22C-4405-98B3-57153CD1A2CD}">
      <dsp:nvSpPr>
        <dsp:cNvPr id="0" name=""/>
        <dsp:cNvSpPr/>
      </dsp:nvSpPr>
      <dsp:spPr>
        <a:xfrm>
          <a:off x="82493" y="82493"/>
          <a:ext cx="2274570" cy="65994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5000" b="-6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8F8C2-17D0-464E-A151-E2C48FB4A2F5}">
      <dsp:nvSpPr>
        <dsp:cNvPr id="0" name=""/>
        <dsp:cNvSpPr/>
      </dsp:nvSpPr>
      <dsp:spPr>
        <a:xfrm>
          <a:off x="0" y="907429"/>
          <a:ext cx="11372850" cy="824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noProof="0" dirty="0"/>
            <a:t>SAF-T (DK) and refence chart of accounts are implemented through Danish bookkeeping law. Financial statements are structural in iXBRL and used widely. Further efforts are being made in order to streamline reporting.</a:t>
          </a:r>
        </a:p>
      </dsp:txBody>
      <dsp:txXfrm>
        <a:off x="2357063" y="907429"/>
        <a:ext cx="9015786" cy="824935"/>
      </dsp:txXfrm>
    </dsp:sp>
    <dsp:sp modelId="{F3E4D3B6-EAA2-42CD-8C33-3BFD57ADD267}">
      <dsp:nvSpPr>
        <dsp:cNvPr id="0" name=""/>
        <dsp:cNvSpPr/>
      </dsp:nvSpPr>
      <dsp:spPr>
        <a:xfrm>
          <a:off x="82493" y="989922"/>
          <a:ext cx="2274570" cy="65994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0" b="-8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AFC63-9F24-49C1-9DB4-E635F2CC386F}">
      <dsp:nvSpPr>
        <dsp:cNvPr id="0" name=""/>
        <dsp:cNvSpPr/>
      </dsp:nvSpPr>
      <dsp:spPr>
        <a:xfrm>
          <a:off x="0" y="1814858"/>
          <a:ext cx="11372850" cy="824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noProof="0" dirty="0"/>
            <a:t>SIE is widely used in private sector in accounting data sharing. Financial statements, income tax declaration and some financial statistical reports can be reported in XBRL formats. The voluntary cooperation on Standard Business Reporting drives the development of simplified reporting in Sweden, including the Swedish taxonomy cooperation within </a:t>
          </a:r>
          <a:r>
            <a:rPr lang="en-US" sz="1300" kern="1200" noProof="0" dirty="0" err="1"/>
            <a:t>TaxSam</a:t>
          </a:r>
          <a:r>
            <a:rPr lang="en-US" sz="1300" kern="1200" noProof="0" dirty="0"/>
            <a:t> </a:t>
          </a:r>
          <a:r>
            <a:rPr lang="en-US" sz="1300" kern="1200" noProof="0" dirty="0" err="1"/>
            <a:t>Företag</a:t>
          </a:r>
          <a:r>
            <a:rPr lang="en-US" sz="1300" kern="1200" noProof="0" dirty="0"/>
            <a:t> (Taxonomies in collaboration for companies).</a:t>
          </a:r>
        </a:p>
      </dsp:txBody>
      <dsp:txXfrm>
        <a:off x="2357063" y="1814858"/>
        <a:ext cx="9015786" cy="824935"/>
      </dsp:txXfrm>
    </dsp:sp>
    <dsp:sp modelId="{013FB441-5262-4633-9B42-C3ACCE3FF3F9}">
      <dsp:nvSpPr>
        <dsp:cNvPr id="0" name=""/>
        <dsp:cNvSpPr/>
      </dsp:nvSpPr>
      <dsp:spPr>
        <a:xfrm>
          <a:off x="82493" y="1897352"/>
          <a:ext cx="2274570" cy="65994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5000" b="-5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15CB9C-D8FE-4D20-A4CF-B72D4102CA02}">
      <dsp:nvSpPr>
        <dsp:cNvPr id="0" name=""/>
        <dsp:cNvSpPr/>
      </dsp:nvSpPr>
      <dsp:spPr>
        <a:xfrm>
          <a:off x="0" y="2722287"/>
          <a:ext cx="11372850" cy="824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noProof="0" dirty="0"/>
            <a:t>Finland is in the process of adopting XBRL GL as a financial reporting and data transfer format. The Finnish Real Time Economy program has created proposals and the basis for future target state of reporting in Finland as progress is being made towards holistic taxonomy driven reporting. Financial statement reporting is being driven upwards with gradual legal requirements for reporting in iXBRL.</a:t>
          </a:r>
        </a:p>
      </dsp:txBody>
      <dsp:txXfrm>
        <a:off x="2357063" y="2722287"/>
        <a:ext cx="9015786" cy="824935"/>
      </dsp:txXfrm>
    </dsp:sp>
    <dsp:sp modelId="{F48BD78A-D083-404D-9596-09088F5F2753}">
      <dsp:nvSpPr>
        <dsp:cNvPr id="0" name=""/>
        <dsp:cNvSpPr/>
      </dsp:nvSpPr>
      <dsp:spPr>
        <a:xfrm>
          <a:off x="82493" y="2804781"/>
          <a:ext cx="2274570" cy="65994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5000" b="-5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FB52E2-1CE8-4D41-B5CE-6D676FC19E37}">
      <dsp:nvSpPr>
        <dsp:cNvPr id="0" name=""/>
        <dsp:cNvSpPr/>
      </dsp:nvSpPr>
      <dsp:spPr>
        <a:xfrm>
          <a:off x="0" y="3629717"/>
          <a:ext cx="11372850" cy="824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noProof="0" dirty="0"/>
            <a:t>Icelandic Revenue and Customs is actively pursuing reporting process improvements and adopting best practices. Structural financial statement reporting is considered.</a:t>
          </a:r>
        </a:p>
      </dsp:txBody>
      <dsp:txXfrm>
        <a:off x="2357063" y="3629717"/>
        <a:ext cx="9015786" cy="824935"/>
      </dsp:txXfrm>
    </dsp:sp>
    <dsp:sp modelId="{F8CE7195-F37F-470A-9DB9-1B864C57F2A2}">
      <dsp:nvSpPr>
        <dsp:cNvPr id="0" name=""/>
        <dsp:cNvSpPr/>
      </dsp:nvSpPr>
      <dsp:spPr>
        <a:xfrm>
          <a:off x="82493" y="3712210"/>
          <a:ext cx="2274570" cy="65994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4000" b="-7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2024-11-07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‹nr.›</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082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10"/>
          </p:nvPr>
        </p:nvSpPr>
        <p:spPr/>
        <p:txBody>
          <a:bodyPr/>
          <a:lstStyle/>
          <a:p>
            <a:fld id="{FE5C8991-D57F-4F57-99D8-D1041714389F}" type="slidenum">
              <a:rPr lang="sv-SE" smtClean="0"/>
              <a:t>38</a:t>
            </a:fld>
            <a:endParaRPr lang="sv-SE"/>
          </a:p>
        </p:txBody>
      </p:sp>
    </p:spTree>
    <p:extLst>
      <p:ext uri="{BB962C8B-B14F-4D97-AF65-F5344CB8AC3E}">
        <p14:creationId xmlns:p14="http://schemas.microsoft.com/office/powerpoint/2010/main" val="334471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10"/>
          </p:nvPr>
        </p:nvSpPr>
        <p:spPr/>
        <p:txBody>
          <a:bodyPr/>
          <a:lstStyle/>
          <a:p>
            <a:fld id="{FE5C8991-D57F-4F57-99D8-D1041714389F}" type="slidenum">
              <a:rPr lang="sv-SE" smtClean="0"/>
              <a:t>39</a:t>
            </a:fld>
            <a:endParaRPr lang="sv-SE"/>
          </a:p>
        </p:txBody>
      </p:sp>
    </p:spTree>
    <p:extLst>
      <p:ext uri="{BB962C8B-B14F-4D97-AF65-F5344CB8AC3E}">
        <p14:creationId xmlns:p14="http://schemas.microsoft.com/office/powerpoint/2010/main" val="124273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48DCB88-824E-4CE8-81C9-5F4E91378AA5}"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5852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48DCB88-824E-4CE8-81C9-5F4E91378AA5}"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067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a:xfrm>
            <a:off x="685800" y="4425602"/>
            <a:ext cx="5486400" cy="3600450"/>
          </a:xfrm>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48DCB88-824E-4CE8-81C9-5F4E91378AA5}"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5687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10"/>
          </p:nvPr>
        </p:nvSpPr>
        <p:spPr/>
        <p:txBody>
          <a:bodyPr/>
          <a:lstStyle/>
          <a:p>
            <a:fld id="{FE5C8991-D57F-4F57-99D8-D1041714389F}" type="slidenum">
              <a:rPr lang="sv-SE" smtClean="0"/>
              <a:t>44</a:t>
            </a:fld>
            <a:endParaRPr lang="sv-SE"/>
          </a:p>
        </p:txBody>
      </p:sp>
    </p:spTree>
    <p:extLst>
      <p:ext uri="{BB962C8B-B14F-4D97-AF65-F5344CB8AC3E}">
        <p14:creationId xmlns:p14="http://schemas.microsoft.com/office/powerpoint/2010/main" val="319132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5"/>
        <p:cNvGrpSpPr/>
        <p:nvPr/>
      </p:nvGrpSpPr>
      <p:grpSpPr>
        <a:xfrm>
          <a:off x="0" y="0"/>
          <a:ext cx="0" cy="0"/>
          <a:chOff x="0" y="0"/>
          <a:chExt cx="0" cy="0"/>
        </a:xfrm>
      </p:grpSpPr>
      <p:pic>
        <p:nvPicPr>
          <p:cNvPr id="16" name="Google Shape;16;p29" descr="A picture containing chair&#10;&#10;Description automatically generated"/>
          <p:cNvPicPr preferRelativeResize="0"/>
          <p:nvPr/>
        </p:nvPicPr>
        <p:blipFill rotWithShape="1">
          <a:blip r:embed="rId2">
            <a:alphaModFix/>
          </a:blip>
          <a:srcRect/>
          <a:stretch/>
        </p:blipFill>
        <p:spPr>
          <a:xfrm>
            <a:off x="0" y="0"/>
            <a:ext cx="12192000" cy="6858000"/>
          </a:xfrm>
          <a:prstGeom prst="rect">
            <a:avLst/>
          </a:prstGeom>
          <a:solidFill>
            <a:srgbClr val="2B286C"/>
          </a:solidFill>
          <a:ln>
            <a:noFill/>
          </a:ln>
        </p:spPr>
      </p:pic>
      <p:sp>
        <p:nvSpPr>
          <p:cNvPr id="18" name="Google Shape;18;p29"/>
          <p:cNvSpPr txBox="1">
            <a:spLocks noGrp="1"/>
          </p:cNvSpPr>
          <p:nvPr>
            <p:ph type="title"/>
          </p:nvPr>
        </p:nvSpPr>
        <p:spPr>
          <a:xfrm>
            <a:off x="831850" y="1116359"/>
            <a:ext cx="7765303" cy="231264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600"/>
              <a:buFont typeface="Franklin Gothic"/>
              <a:buNone/>
              <a:defRPr sz="5000" b="1" i="0">
                <a:solidFill>
                  <a:schemeClr val="lt1"/>
                </a:solidFill>
                <a:latin typeface="+mj-lt"/>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noProof="0"/>
          </a:p>
        </p:txBody>
      </p:sp>
      <p:sp>
        <p:nvSpPr>
          <p:cNvPr id="19" name="Google Shape;19;p29"/>
          <p:cNvSpPr txBox="1">
            <a:spLocks noGrp="1"/>
          </p:cNvSpPr>
          <p:nvPr>
            <p:ph type="body" idx="1"/>
          </p:nvPr>
        </p:nvSpPr>
        <p:spPr>
          <a:xfrm>
            <a:off x="831850" y="4546775"/>
            <a:ext cx="7765303" cy="9225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16264"/>
              </a:buClr>
              <a:buSzPts val="2400"/>
              <a:buNone/>
              <a:defRPr sz="2400" b="0" i="0">
                <a:solidFill>
                  <a:srgbClr val="F16264"/>
                </a:solidFill>
                <a:latin typeface="+mn-lt"/>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pic>
        <p:nvPicPr>
          <p:cNvPr id="2" name="Bildobjekt 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6200" y="5548874"/>
            <a:ext cx="2764971" cy="1555101"/>
          </a:xfrm>
          <a:prstGeom prst="rect">
            <a:avLst/>
          </a:prstGeom>
        </p:spPr>
      </p:pic>
    </p:spTree>
    <p:extLst>
      <p:ext uri="{BB962C8B-B14F-4D97-AF65-F5344CB8AC3E}">
        <p14:creationId xmlns:p14="http://schemas.microsoft.com/office/powerpoint/2010/main" val="23691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‹nr.›</a:t>
            </a:fld>
            <a:endParaRPr lang="en-US" dirty="0"/>
          </a:p>
        </p:txBody>
      </p:sp>
    </p:spTree>
    <p:extLst>
      <p:ext uri="{BB962C8B-B14F-4D97-AF65-F5344CB8AC3E}">
        <p14:creationId xmlns:p14="http://schemas.microsoft.com/office/powerpoint/2010/main" val="61189720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_Blank">
  <p:cSld name="10_Blank">
    <p:spTree>
      <p:nvGrpSpPr>
        <p:cNvPr id="1" name="Shape 20"/>
        <p:cNvGrpSpPr/>
        <p:nvPr/>
      </p:nvGrpSpPr>
      <p:grpSpPr>
        <a:xfrm>
          <a:off x="0" y="0"/>
          <a:ext cx="0" cy="0"/>
          <a:chOff x="0" y="0"/>
          <a:chExt cx="0" cy="0"/>
        </a:xfrm>
      </p:grpSpPr>
      <p:sp>
        <p:nvSpPr>
          <p:cNvPr id="21" name="Google Shape;21;p30"/>
          <p:cNvSpPr/>
          <p:nvPr/>
        </p:nvSpPr>
        <p:spPr>
          <a:xfrm>
            <a:off x="0" y="0"/>
            <a:ext cx="12192000" cy="6858000"/>
          </a:xfrm>
          <a:prstGeom prst="rect">
            <a:avLst/>
          </a:prstGeom>
          <a:solidFill>
            <a:srgbClr val="F162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noProof="0" dirty="0">
              <a:solidFill>
                <a:schemeClr val="lt1"/>
              </a:solidFill>
              <a:latin typeface="Calibri"/>
              <a:ea typeface="Calibri"/>
              <a:cs typeface="Calibri"/>
              <a:sym typeface="Calibri"/>
            </a:endParaRPr>
          </a:p>
        </p:txBody>
      </p:sp>
      <p:sp>
        <p:nvSpPr>
          <p:cNvPr id="23" name="Google Shape;23;p30"/>
          <p:cNvSpPr txBox="1">
            <a:spLocks noGrp="1"/>
          </p:cNvSpPr>
          <p:nvPr>
            <p:ph type="title"/>
          </p:nvPr>
        </p:nvSpPr>
        <p:spPr>
          <a:xfrm>
            <a:off x="831850" y="1116358"/>
            <a:ext cx="10515600" cy="43809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C286C"/>
              </a:buClr>
              <a:buSzPts val="4000"/>
              <a:buFont typeface="Franklin Gothic"/>
              <a:buNone/>
              <a:defRPr sz="3600" b="1" i="0">
                <a:solidFill>
                  <a:srgbClr val="2C286C"/>
                </a:solidFill>
                <a:latin typeface="+mj-lt"/>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2" name="Bildobjekt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5580968"/>
            <a:ext cx="2612571" cy="1469572"/>
          </a:xfrm>
          <a:prstGeom prst="rect">
            <a:avLst/>
          </a:prstGeom>
        </p:spPr>
      </p:pic>
    </p:spTree>
    <p:extLst>
      <p:ext uri="{BB962C8B-B14F-4D97-AF65-F5344CB8AC3E}">
        <p14:creationId xmlns:p14="http://schemas.microsoft.com/office/powerpoint/2010/main" val="258807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32"/>
          <p:cNvSpPr txBox="1">
            <a:spLocks noGrp="1"/>
          </p:cNvSpPr>
          <p:nvPr>
            <p:ph type="body" idx="1"/>
          </p:nvPr>
        </p:nvSpPr>
        <p:spPr>
          <a:xfrm>
            <a:off x="838200" y="1825625"/>
            <a:ext cx="10515600" cy="4019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C286C"/>
              </a:buClr>
              <a:buSzPts val="1800"/>
              <a:buChar char="•"/>
              <a:defRPr b="0" i="0">
                <a:latin typeface="+mn-lt"/>
                <a:ea typeface="Calibri"/>
                <a:cs typeface="Calibri"/>
                <a:sym typeface="Calibri"/>
              </a:defRPr>
            </a:lvl1pPr>
            <a:lvl2pPr marL="914400" lvl="1" indent="-342900" algn="l">
              <a:lnSpc>
                <a:spcPct val="90000"/>
              </a:lnSpc>
              <a:spcBef>
                <a:spcPts val="500"/>
              </a:spcBef>
              <a:spcAft>
                <a:spcPts val="0"/>
              </a:spcAft>
              <a:buClr>
                <a:srgbClr val="2C286C"/>
              </a:buClr>
              <a:buSzPts val="1800"/>
              <a:buChar char="•"/>
              <a:defRPr sz="1800">
                <a:latin typeface="+mn-lt"/>
              </a:defRPr>
            </a:lvl2pPr>
            <a:lvl3pPr marL="1371600" lvl="2" indent="-342900" algn="l">
              <a:lnSpc>
                <a:spcPct val="90000"/>
              </a:lnSpc>
              <a:spcBef>
                <a:spcPts val="500"/>
              </a:spcBef>
              <a:spcAft>
                <a:spcPts val="0"/>
              </a:spcAft>
              <a:buClr>
                <a:srgbClr val="2C286C"/>
              </a:buClr>
              <a:buSzPts val="1800"/>
              <a:buChar char="•"/>
              <a:defRPr>
                <a:latin typeface="+mn-lt"/>
              </a:defRPr>
            </a:lvl3pPr>
            <a:lvl4pPr marL="1828800" lvl="3" indent="-342900" algn="l">
              <a:lnSpc>
                <a:spcPct val="90000"/>
              </a:lnSpc>
              <a:spcBef>
                <a:spcPts val="500"/>
              </a:spcBef>
              <a:spcAft>
                <a:spcPts val="0"/>
              </a:spcAft>
              <a:buClr>
                <a:srgbClr val="2C286C"/>
              </a:buClr>
              <a:buSzPts val="1800"/>
              <a:buChar char="•"/>
              <a:defRPr/>
            </a:lvl4pPr>
            <a:lvl5pPr marL="2286000" lvl="4" indent="-342900" algn="l">
              <a:lnSpc>
                <a:spcPct val="90000"/>
              </a:lnSpc>
              <a:spcBef>
                <a:spcPts val="500"/>
              </a:spcBef>
              <a:spcAft>
                <a:spcPts val="0"/>
              </a:spcAft>
              <a:buClr>
                <a:srgbClr val="2C286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2"/>
            <a:endParaRPr lang="fi-FI" dirty="0"/>
          </a:p>
          <a:p>
            <a:pPr lvl="2"/>
            <a:endParaRPr dirty="0"/>
          </a:p>
        </p:txBody>
      </p:sp>
      <p:sp>
        <p:nvSpPr>
          <p:cNvPr id="27" name="Google Shape;27;p32"/>
          <p:cNvSpPr txBox="1">
            <a:spLocks noGrp="1"/>
          </p:cNvSpPr>
          <p:nvPr>
            <p:ph type="dt" idx="10"/>
          </p:nvPr>
        </p:nvSpPr>
        <p:spPr>
          <a:xfrm>
            <a:off x="10494911" y="6328065"/>
            <a:ext cx="805250" cy="1844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
        <p:nvSpPr>
          <p:cNvPr id="29" name="Google Shape;29;p32"/>
          <p:cNvSpPr txBox="1">
            <a:spLocks noGrp="1"/>
          </p:cNvSpPr>
          <p:nvPr>
            <p:ph type="title"/>
          </p:nvPr>
        </p:nvSpPr>
        <p:spPr>
          <a:xfrm>
            <a:off x="838200" y="444508"/>
            <a:ext cx="10515600" cy="11667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16264"/>
              </a:buClr>
              <a:buSzPts val="1800"/>
              <a:buNone/>
              <a:defRPr sz="3600" b="1" i="0">
                <a:latin typeface="+mj-lt"/>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90081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5"/>
        <p:cNvGrpSpPr/>
        <p:nvPr/>
      </p:nvGrpSpPr>
      <p:grpSpPr>
        <a:xfrm>
          <a:off x="0" y="0"/>
          <a:ext cx="0" cy="0"/>
          <a:chOff x="0" y="0"/>
          <a:chExt cx="0" cy="0"/>
        </a:xfrm>
      </p:grpSpPr>
      <p:pic>
        <p:nvPicPr>
          <p:cNvPr id="36" name="Google Shape;36;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34"/>
          <p:cNvSpPr txBox="1">
            <a:spLocks noGrp="1"/>
          </p:cNvSpPr>
          <p:nvPr>
            <p:ph type="title"/>
          </p:nvPr>
        </p:nvSpPr>
        <p:spPr>
          <a:xfrm>
            <a:off x="831850" y="1116358"/>
            <a:ext cx="7765303"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600"/>
              <a:buFont typeface="Franklin Gothic"/>
              <a:buNone/>
              <a:defRPr sz="5000" b="1"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body" idx="1"/>
          </p:nvPr>
        </p:nvSpPr>
        <p:spPr>
          <a:xfrm>
            <a:off x="831850" y="3969095"/>
            <a:ext cx="7765303"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16264"/>
              </a:buClr>
              <a:buSzPts val="2400"/>
              <a:buNone/>
              <a:defRPr sz="2400" b="0" i="0">
                <a:solidFill>
                  <a:srgbClr val="F16264"/>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5" name="Bildobjekt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6200" y="5548874"/>
            <a:ext cx="2764971" cy="1555101"/>
          </a:xfrm>
          <a:prstGeom prst="rect">
            <a:avLst/>
          </a:prstGeom>
        </p:spPr>
      </p:pic>
    </p:spTree>
    <p:extLst>
      <p:ext uri="{BB962C8B-B14F-4D97-AF65-F5344CB8AC3E}">
        <p14:creationId xmlns:p14="http://schemas.microsoft.com/office/powerpoint/2010/main" val="147657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0"/>
        <p:cNvGrpSpPr/>
        <p:nvPr/>
      </p:nvGrpSpPr>
      <p:grpSpPr>
        <a:xfrm>
          <a:off x="0" y="0"/>
          <a:ext cx="0" cy="0"/>
          <a:chOff x="0" y="0"/>
          <a:chExt cx="0" cy="0"/>
        </a:xfrm>
      </p:grpSpPr>
      <p:sp>
        <p:nvSpPr>
          <p:cNvPr id="41" name="Google Shape;41;p43"/>
          <p:cNvSpPr/>
          <p:nvPr/>
        </p:nvSpPr>
        <p:spPr>
          <a:xfrm>
            <a:off x="0" y="23792"/>
            <a:ext cx="12192000" cy="6834208"/>
          </a:xfrm>
          <a:prstGeom prst="rect">
            <a:avLst/>
          </a:prstGeom>
          <a:solidFill>
            <a:srgbClr val="2C28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43"/>
          <p:cNvSpPr txBox="1">
            <a:spLocks noGrp="1"/>
          </p:cNvSpPr>
          <p:nvPr>
            <p:ph type="body" idx="1"/>
          </p:nvPr>
        </p:nvSpPr>
        <p:spPr>
          <a:xfrm>
            <a:off x="838200" y="1825626"/>
            <a:ext cx="10515600" cy="35954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F16264"/>
              </a:buClr>
              <a:buSzPts val="1800"/>
              <a:buChar char="•"/>
              <a:defRPr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rgbClr val="2C286C"/>
              </a:buClr>
              <a:buSzPts val="1800"/>
              <a:buChar char="•"/>
              <a:defRPr/>
            </a:lvl2pPr>
            <a:lvl3pPr marL="1371600" lvl="2" indent="-342900" algn="l">
              <a:lnSpc>
                <a:spcPct val="90000"/>
              </a:lnSpc>
              <a:spcBef>
                <a:spcPts val="500"/>
              </a:spcBef>
              <a:spcAft>
                <a:spcPts val="0"/>
              </a:spcAft>
              <a:buClr>
                <a:srgbClr val="2C286C"/>
              </a:buClr>
              <a:buSzPts val="1800"/>
              <a:buChar char="•"/>
              <a:defRPr/>
            </a:lvl3pPr>
            <a:lvl4pPr marL="1828800" lvl="3" indent="-342900" algn="l">
              <a:lnSpc>
                <a:spcPct val="90000"/>
              </a:lnSpc>
              <a:spcBef>
                <a:spcPts val="500"/>
              </a:spcBef>
              <a:spcAft>
                <a:spcPts val="0"/>
              </a:spcAft>
              <a:buClr>
                <a:srgbClr val="2C286C"/>
              </a:buClr>
              <a:buSzPts val="1800"/>
              <a:buChar char="•"/>
              <a:defRPr/>
            </a:lvl4pPr>
            <a:lvl5pPr marL="2286000" lvl="4" indent="-342900" algn="l">
              <a:lnSpc>
                <a:spcPct val="90000"/>
              </a:lnSpc>
              <a:spcBef>
                <a:spcPts val="500"/>
              </a:spcBef>
              <a:spcAft>
                <a:spcPts val="0"/>
              </a:spcAft>
              <a:buClr>
                <a:srgbClr val="2C286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43"/>
          <p:cNvSpPr txBox="1">
            <a:spLocks noGrp="1"/>
          </p:cNvSpPr>
          <p:nvPr>
            <p:ph type="dt" idx="10"/>
          </p:nvPr>
        </p:nvSpPr>
        <p:spPr>
          <a:xfrm>
            <a:off x="10494911" y="6328065"/>
            <a:ext cx="805250" cy="1844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3"/>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
        <p:nvSpPr>
          <p:cNvPr id="45" name="Google Shape;45;p43"/>
          <p:cNvSpPr txBox="1">
            <a:spLocks noGrp="1"/>
          </p:cNvSpPr>
          <p:nvPr>
            <p:ph type="title"/>
          </p:nvPr>
        </p:nvSpPr>
        <p:spPr>
          <a:xfrm>
            <a:off x="838200" y="444508"/>
            <a:ext cx="10515600" cy="11667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16264"/>
              </a:buClr>
              <a:buSzPts val="1800"/>
              <a:buNone/>
              <a:defRPr sz="3600"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 name="Bildobjekt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5548874"/>
            <a:ext cx="2764971" cy="1555101"/>
          </a:xfrm>
          <a:prstGeom prst="rect">
            <a:avLst/>
          </a:prstGeom>
        </p:spPr>
      </p:pic>
    </p:spTree>
    <p:extLst>
      <p:ext uri="{BB962C8B-B14F-4D97-AF65-F5344CB8AC3E}">
        <p14:creationId xmlns:p14="http://schemas.microsoft.com/office/powerpoint/2010/main" val="254346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3_Blank">
    <p:spTree>
      <p:nvGrpSpPr>
        <p:cNvPr id="1" name="Shape 50"/>
        <p:cNvGrpSpPr/>
        <p:nvPr/>
      </p:nvGrpSpPr>
      <p:grpSpPr>
        <a:xfrm>
          <a:off x="0" y="0"/>
          <a:ext cx="0" cy="0"/>
          <a:chOff x="0" y="0"/>
          <a:chExt cx="0" cy="0"/>
        </a:xfrm>
      </p:grpSpPr>
      <p:pic>
        <p:nvPicPr>
          <p:cNvPr id="51" name="Google Shape;51;p35" descr="A picture containing chair&#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3" name="Google Shape;53;p35"/>
          <p:cNvSpPr txBox="1">
            <a:spLocks noGrp="1"/>
          </p:cNvSpPr>
          <p:nvPr>
            <p:ph type="title"/>
          </p:nvPr>
        </p:nvSpPr>
        <p:spPr>
          <a:xfrm>
            <a:off x="831850" y="1116358"/>
            <a:ext cx="7765303"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600"/>
              <a:buFont typeface="Franklin Gothic"/>
              <a:buNone/>
              <a:defRPr sz="5000" b="1"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5"/>
          <p:cNvSpPr txBox="1">
            <a:spLocks noGrp="1"/>
          </p:cNvSpPr>
          <p:nvPr>
            <p:ph type="body" idx="1"/>
          </p:nvPr>
        </p:nvSpPr>
        <p:spPr>
          <a:xfrm>
            <a:off x="831850" y="3969095"/>
            <a:ext cx="7765303"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16264"/>
              </a:buClr>
              <a:buSzPts val="2400"/>
              <a:buNone/>
              <a:defRPr sz="2400" b="0" i="0">
                <a:solidFill>
                  <a:srgbClr val="F16264"/>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5" name="Bildobjekt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6200" y="5548874"/>
            <a:ext cx="2764971" cy="1555101"/>
          </a:xfrm>
          <a:prstGeom prst="rect">
            <a:avLst/>
          </a:prstGeom>
        </p:spPr>
      </p:pic>
    </p:spTree>
    <p:extLst>
      <p:ext uri="{BB962C8B-B14F-4D97-AF65-F5344CB8AC3E}">
        <p14:creationId xmlns:p14="http://schemas.microsoft.com/office/powerpoint/2010/main" val="400021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1"/>
        <p:cNvGrpSpPr/>
        <p:nvPr/>
      </p:nvGrpSpPr>
      <p:grpSpPr>
        <a:xfrm>
          <a:off x="0" y="0"/>
          <a:ext cx="0" cy="0"/>
          <a:chOff x="0" y="0"/>
          <a:chExt cx="0" cy="0"/>
        </a:xfrm>
      </p:grpSpPr>
      <p:sp>
        <p:nvSpPr>
          <p:cNvPr id="62" name="Google Shape;62;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C286C"/>
              </a:buClr>
              <a:buSzPts val="2400"/>
              <a:buNone/>
              <a:defRPr sz="2400" b="1" i="0">
                <a:latin typeface="Calibri"/>
                <a:ea typeface="Calibri"/>
                <a:cs typeface="Calibri"/>
                <a:sym typeface="Calibri"/>
              </a:defRPr>
            </a:lvl1pPr>
            <a:lvl2pPr marL="914400" lvl="1" indent="-228600" algn="l">
              <a:lnSpc>
                <a:spcPct val="90000"/>
              </a:lnSpc>
              <a:spcBef>
                <a:spcPts val="500"/>
              </a:spcBef>
              <a:spcAft>
                <a:spcPts val="0"/>
              </a:spcAft>
              <a:buClr>
                <a:srgbClr val="2C286C"/>
              </a:buClr>
              <a:buSzPts val="2000"/>
              <a:buNone/>
              <a:defRPr sz="2000" b="1"/>
            </a:lvl2pPr>
            <a:lvl3pPr marL="1371600" lvl="2" indent="-228600" algn="l">
              <a:lnSpc>
                <a:spcPct val="90000"/>
              </a:lnSpc>
              <a:spcBef>
                <a:spcPts val="500"/>
              </a:spcBef>
              <a:spcAft>
                <a:spcPts val="0"/>
              </a:spcAft>
              <a:buClr>
                <a:srgbClr val="2C286C"/>
              </a:buClr>
              <a:buSzPts val="1800"/>
              <a:buNone/>
              <a:defRPr sz="1800" b="1"/>
            </a:lvl3pPr>
            <a:lvl4pPr marL="1828800" lvl="3" indent="-228600" algn="l">
              <a:lnSpc>
                <a:spcPct val="90000"/>
              </a:lnSpc>
              <a:spcBef>
                <a:spcPts val="500"/>
              </a:spcBef>
              <a:spcAft>
                <a:spcPts val="0"/>
              </a:spcAft>
              <a:buClr>
                <a:srgbClr val="2C286C"/>
              </a:buClr>
              <a:buSzPts val="1600"/>
              <a:buNone/>
              <a:defRPr sz="1600" b="1"/>
            </a:lvl4pPr>
            <a:lvl5pPr marL="2286000" lvl="4" indent="-228600" algn="l">
              <a:lnSpc>
                <a:spcPct val="90000"/>
              </a:lnSpc>
              <a:spcBef>
                <a:spcPts val="500"/>
              </a:spcBef>
              <a:spcAft>
                <a:spcPts val="0"/>
              </a:spcAft>
              <a:buClr>
                <a:srgbClr val="2C286C"/>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37"/>
          <p:cNvSpPr txBox="1">
            <a:spLocks noGrp="1"/>
          </p:cNvSpPr>
          <p:nvPr>
            <p:ph type="body" idx="2"/>
          </p:nvPr>
        </p:nvSpPr>
        <p:spPr>
          <a:xfrm>
            <a:off x="839788" y="2505075"/>
            <a:ext cx="5157787" cy="333967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C286C"/>
              </a:buClr>
              <a:buSzPts val="1800"/>
              <a:buChar char="•"/>
              <a:defRPr b="0" i="0">
                <a:latin typeface="Calibri"/>
                <a:ea typeface="Calibri"/>
                <a:cs typeface="Calibri"/>
                <a:sym typeface="Calibri"/>
              </a:defRPr>
            </a:lvl1pPr>
            <a:lvl2pPr marL="914400" lvl="1" indent="-342900" algn="l">
              <a:lnSpc>
                <a:spcPct val="90000"/>
              </a:lnSpc>
              <a:spcBef>
                <a:spcPts val="500"/>
              </a:spcBef>
              <a:spcAft>
                <a:spcPts val="0"/>
              </a:spcAft>
              <a:buClr>
                <a:srgbClr val="2C286C"/>
              </a:buClr>
              <a:buSzPts val="1800"/>
              <a:buChar char="•"/>
              <a:defRPr/>
            </a:lvl2pPr>
            <a:lvl3pPr marL="1371600" lvl="2" indent="-342900" algn="l">
              <a:lnSpc>
                <a:spcPct val="90000"/>
              </a:lnSpc>
              <a:spcBef>
                <a:spcPts val="500"/>
              </a:spcBef>
              <a:spcAft>
                <a:spcPts val="0"/>
              </a:spcAft>
              <a:buClr>
                <a:srgbClr val="2C286C"/>
              </a:buClr>
              <a:buSzPts val="1800"/>
              <a:buChar char="•"/>
              <a:defRPr/>
            </a:lvl3pPr>
            <a:lvl4pPr marL="1828800" lvl="3" indent="-342900" algn="l">
              <a:lnSpc>
                <a:spcPct val="90000"/>
              </a:lnSpc>
              <a:spcBef>
                <a:spcPts val="500"/>
              </a:spcBef>
              <a:spcAft>
                <a:spcPts val="0"/>
              </a:spcAft>
              <a:buClr>
                <a:srgbClr val="2C286C"/>
              </a:buClr>
              <a:buSzPts val="1800"/>
              <a:buChar char="•"/>
              <a:defRPr/>
            </a:lvl4pPr>
            <a:lvl5pPr marL="2286000" lvl="4" indent="-342900" algn="l">
              <a:lnSpc>
                <a:spcPct val="90000"/>
              </a:lnSpc>
              <a:spcBef>
                <a:spcPts val="500"/>
              </a:spcBef>
              <a:spcAft>
                <a:spcPts val="0"/>
              </a:spcAft>
              <a:buClr>
                <a:srgbClr val="2C286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C286C"/>
              </a:buClr>
              <a:buSzPts val="2400"/>
              <a:buNone/>
              <a:defRPr sz="2400" b="1" i="0">
                <a:latin typeface="Calibri"/>
                <a:ea typeface="Calibri"/>
                <a:cs typeface="Calibri"/>
                <a:sym typeface="Calibri"/>
              </a:defRPr>
            </a:lvl1pPr>
            <a:lvl2pPr marL="914400" lvl="1" indent="-228600" algn="l">
              <a:lnSpc>
                <a:spcPct val="90000"/>
              </a:lnSpc>
              <a:spcBef>
                <a:spcPts val="500"/>
              </a:spcBef>
              <a:spcAft>
                <a:spcPts val="0"/>
              </a:spcAft>
              <a:buClr>
                <a:srgbClr val="2C286C"/>
              </a:buClr>
              <a:buSzPts val="2000"/>
              <a:buNone/>
              <a:defRPr sz="2000" b="1"/>
            </a:lvl2pPr>
            <a:lvl3pPr marL="1371600" lvl="2" indent="-228600" algn="l">
              <a:lnSpc>
                <a:spcPct val="90000"/>
              </a:lnSpc>
              <a:spcBef>
                <a:spcPts val="500"/>
              </a:spcBef>
              <a:spcAft>
                <a:spcPts val="0"/>
              </a:spcAft>
              <a:buClr>
                <a:srgbClr val="2C286C"/>
              </a:buClr>
              <a:buSzPts val="1800"/>
              <a:buNone/>
              <a:defRPr sz="1800" b="1"/>
            </a:lvl3pPr>
            <a:lvl4pPr marL="1828800" lvl="3" indent="-228600" algn="l">
              <a:lnSpc>
                <a:spcPct val="90000"/>
              </a:lnSpc>
              <a:spcBef>
                <a:spcPts val="500"/>
              </a:spcBef>
              <a:spcAft>
                <a:spcPts val="0"/>
              </a:spcAft>
              <a:buClr>
                <a:srgbClr val="2C286C"/>
              </a:buClr>
              <a:buSzPts val="1600"/>
              <a:buNone/>
              <a:defRPr sz="1600" b="1"/>
            </a:lvl4pPr>
            <a:lvl5pPr marL="2286000" lvl="4" indent="-228600" algn="l">
              <a:lnSpc>
                <a:spcPct val="90000"/>
              </a:lnSpc>
              <a:spcBef>
                <a:spcPts val="500"/>
              </a:spcBef>
              <a:spcAft>
                <a:spcPts val="0"/>
              </a:spcAft>
              <a:buClr>
                <a:srgbClr val="2C286C"/>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37"/>
          <p:cNvSpPr txBox="1">
            <a:spLocks noGrp="1"/>
          </p:cNvSpPr>
          <p:nvPr>
            <p:ph type="body" idx="4"/>
          </p:nvPr>
        </p:nvSpPr>
        <p:spPr>
          <a:xfrm>
            <a:off x="6172200" y="2505075"/>
            <a:ext cx="5183188" cy="333967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C286C"/>
              </a:buClr>
              <a:buSzPts val="1800"/>
              <a:buChar char="•"/>
              <a:defRPr b="0" i="0">
                <a:latin typeface="Calibri"/>
                <a:ea typeface="Calibri"/>
                <a:cs typeface="Calibri"/>
                <a:sym typeface="Calibri"/>
              </a:defRPr>
            </a:lvl1pPr>
            <a:lvl2pPr marL="914400" lvl="1" indent="-342900" algn="l">
              <a:lnSpc>
                <a:spcPct val="90000"/>
              </a:lnSpc>
              <a:spcBef>
                <a:spcPts val="500"/>
              </a:spcBef>
              <a:spcAft>
                <a:spcPts val="0"/>
              </a:spcAft>
              <a:buClr>
                <a:srgbClr val="2C286C"/>
              </a:buClr>
              <a:buSzPts val="1800"/>
              <a:buChar char="•"/>
              <a:defRPr/>
            </a:lvl2pPr>
            <a:lvl3pPr marL="1371600" lvl="2" indent="-342900" algn="l">
              <a:lnSpc>
                <a:spcPct val="90000"/>
              </a:lnSpc>
              <a:spcBef>
                <a:spcPts val="500"/>
              </a:spcBef>
              <a:spcAft>
                <a:spcPts val="0"/>
              </a:spcAft>
              <a:buClr>
                <a:srgbClr val="2C286C"/>
              </a:buClr>
              <a:buSzPts val="1800"/>
              <a:buChar char="•"/>
              <a:defRPr/>
            </a:lvl3pPr>
            <a:lvl4pPr marL="1828800" lvl="3" indent="-342900" algn="l">
              <a:lnSpc>
                <a:spcPct val="90000"/>
              </a:lnSpc>
              <a:spcBef>
                <a:spcPts val="500"/>
              </a:spcBef>
              <a:spcAft>
                <a:spcPts val="0"/>
              </a:spcAft>
              <a:buClr>
                <a:srgbClr val="2C286C"/>
              </a:buClr>
              <a:buSzPts val="1800"/>
              <a:buChar char="•"/>
              <a:defRPr/>
            </a:lvl4pPr>
            <a:lvl5pPr marL="2286000" lvl="4" indent="-342900" algn="l">
              <a:lnSpc>
                <a:spcPct val="90000"/>
              </a:lnSpc>
              <a:spcBef>
                <a:spcPts val="500"/>
              </a:spcBef>
              <a:spcAft>
                <a:spcPts val="0"/>
              </a:spcAft>
              <a:buClr>
                <a:srgbClr val="2C286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7"/>
          <p:cNvSpPr txBox="1">
            <a:spLocks noGrp="1"/>
          </p:cNvSpPr>
          <p:nvPr>
            <p:ph type="dt" idx="10"/>
          </p:nvPr>
        </p:nvSpPr>
        <p:spPr>
          <a:xfrm>
            <a:off x="10494911" y="6328065"/>
            <a:ext cx="805250" cy="1844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
        <p:nvSpPr>
          <p:cNvPr id="68" name="Google Shape;68;p37"/>
          <p:cNvSpPr txBox="1">
            <a:spLocks noGrp="1"/>
          </p:cNvSpPr>
          <p:nvPr>
            <p:ph type="title"/>
          </p:nvPr>
        </p:nvSpPr>
        <p:spPr>
          <a:xfrm>
            <a:off x="838200" y="444508"/>
            <a:ext cx="10515600" cy="11667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16264"/>
              </a:buClr>
              <a:buSzPts val="1800"/>
              <a:buNone/>
              <a:defRPr sz="3600"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386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38"/>
          <p:cNvSpPr>
            <a:spLocks noGrp="1"/>
          </p:cNvSpPr>
          <p:nvPr>
            <p:ph type="pic" idx="2"/>
          </p:nvPr>
        </p:nvSpPr>
        <p:spPr>
          <a:xfrm>
            <a:off x="6281530" y="0"/>
            <a:ext cx="5910470" cy="6857999"/>
          </a:xfrm>
          <a:prstGeom prst="rect">
            <a:avLst/>
          </a:prstGeom>
          <a:solidFill>
            <a:srgbClr val="A5A5A5"/>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rgbClr val="2C286C"/>
              </a:buClr>
              <a:buSzPts val="2800"/>
              <a:buFont typeface="Arial"/>
              <a:buNone/>
              <a:defRPr sz="2800" b="0" i="0" u="none" strike="noStrike" cap="none">
                <a:solidFill>
                  <a:srgbClr val="2C286C"/>
                </a:solidFill>
                <a:latin typeface="Libre Franklin"/>
                <a:ea typeface="Libre Franklin"/>
                <a:cs typeface="Libre Franklin"/>
                <a:sym typeface="Libre Franklin"/>
              </a:defRPr>
            </a:lvl2pPr>
            <a:lvl3pPr marR="0" lvl="2" algn="l" rtl="0">
              <a:lnSpc>
                <a:spcPct val="90000"/>
              </a:lnSpc>
              <a:spcBef>
                <a:spcPts val="500"/>
              </a:spcBef>
              <a:spcAft>
                <a:spcPts val="0"/>
              </a:spcAft>
              <a:buClr>
                <a:srgbClr val="2C286C"/>
              </a:buClr>
              <a:buSzPts val="2400"/>
              <a:buFont typeface="Arial"/>
              <a:buNone/>
              <a:defRPr sz="2400" b="0" i="0" u="none" strike="noStrike" cap="none">
                <a:solidFill>
                  <a:srgbClr val="2C286C"/>
                </a:solidFill>
                <a:latin typeface="Libre Franklin"/>
                <a:ea typeface="Libre Franklin"/>
                <a:cs typeface="Libre Franklin"/>
                <a:sym typeface="Libre Franklin"/>
              </a:defRPr>
            </a:lvl3pPr>
            <a:lvl4pPr marR="0" lvl="3" algn="l" rtl="0">
              <a:lnSpc>
                <a:spcPct val="90000"/>
              </a:lnSpc>
              <a:spcBef>
                <a:spcPts val="500"/>
              </a:spcBef>
              <a:spcAft>
                <a:spcPts val="0"/>
              </a:spcAft>
              <a:buClr>
                <a:srgbClr val="2C286C"/>
              </a:buClr>
              <a:buSzPts val="2000"/>
              <a:buFont typeface="Arial"/>
              <a:buNone/>
              <a:defRPr sz="2000" b="0" i="0" u="none" strike="noStrike" cap="none">
                <a:solidFill>
                  <a:srgbClr val="2C286C"/>
                </a:solidFill>
                <a:latin typeface="Libre Franklin"/>
                <a:ea typeface="Libre Franklin"/>
                <a:cs typeface="Libre Franklin"/>
                <a:sym typeface="Libre Franklin"/>
              </a:defRPr>
            </a:lvl4pPr>
            <a:lvl5pPr marR="0" lvl="4" algn="l" rtl="0">
              <a:lnSpc>
                <a:spcPct val="90000"/>
              </a:lnSpc>
              <a:spcBef>
                <a:spcPts val="500"/>
              </a:spcBef>
              <a:spcAft>
                <a:spcPts val="0"/>
              </a:spcAft>
              <a:buClr>
                <a:srgbClr val="2C286C"/>
              </a:buClr>
              <a:buSzPts val="2000"/>
              <a:buFont typeface="Arial"/>
              <a:buNone/>
              <a:defRPr sz="2000" b="0" i="0" u="none" strike="noStrike" cap="none">
                <a:solidFill>
                  <a:srgbClr val="2C286C"/>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38"/>
          <p:cNvSpPr txBox="1">
            <a:spLocks noGrp="1"/>
          </p:cNvSpPr>
          <p:nvPr>
            <p:ph type="title"/>
          </p:nvPr>
        </p:nvSpPr>
        <p:spPr>
          <a:xfrm>
            <a:off x="839788" y="457200"/>
            <a:ext cx="443789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16264"/>
              </a:buClr>
              <a:buSzPts val="3200"/>
              <a:buFont typeface="Franklin Gothic"/>
              <a:buNone/>
              <a:defRPr sz="3600"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839788" y="2057400"/>
            <a:ext cx="4437890"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C286C"/>
              </a:buClr>
              <a:buSzPts val="1600"/>
              <a:buNone/>
              <a:defRPr sz="1600" b="0" i="0">
                <a:latin typeface="Calibri"/>
                <a:ea typeface="Calibri"/>
                <a:cs typeface="Calibri"/>
                <a:sym typeface="Calibri"/>
              </a:defRPr>
            </a:lvl1pPr>
            <a:lvl2pPr marL="914400" lvl="1" indent="-228600" algn="l">
              <a:lnSpc>
                <a:spcPct val="90000"/>
              </a:lnSpc>
              <a:spcBef>
                <a:spcPts val="500"/>
              </a:spcBef>
              <a:spcAft>
                <a:spcPts val="0"/>
              </a:spcAft>
              <a:buClr>
                <a:srgbClr val="2C286C"/>
              </a:buClr>
              <a:buSzPts val="1400"/>
              <a:buNone/>
              <a:defRPr sz="1400"/>
            </a:lvl2pPr>
            <a:lvl3pPr marL="1371600" lvl="2" indent="-228600" algn="l">
              <a:lnSpc>
                <a:spcPct val="90000"/>
              </a:lnSpc>
              <a:spcBef>
                <a:spcPts val="500"/>
              </a:spcBef>
              <a:spcAft>
                <a:spcPts val="0"/>
              </a:spcAft>
              <a:buClr>
                <a:srgbClr val="2C286C"/>
              </a:buClr>
              <a:buSzPts val="1200"/>
              <a:buNone/>
              <a:defRPr sz="1200"/>
            </a:lvl3pPr>
            <a:lvl4pPr marL="1828800" lvl="3" indent="-228600" algn="l">
              <a:lnSpc>
                <a:spcPct val="90000"/>
              </a:lnSpc>
              <a:spcBef>
                <a:spcPts val="500"/>
              </a:spcBef>
              <a:spcAft>
                <a:spcPts val="0"/>
              </a:spcAft>
              <a:buClr>
                <a:srgbClr val="2C286C"/>
              </a:buClr>
              <a:buSzPts val="1000"/>
              <a:buNone/>
              <a:defRPr sz="1000"/>
            </a:lvl4pPr>
            <a:lvl5pPr marL="2286000" lvl="4" indent="-228600" algn="l">
              <a:lnSpc>
                <a:spcPct val="90000"/>
              </a:lnSpc>
              <a:spcBef>
                <a:spcPts val="500"/>
              </a:spcBef>
              <a:spcAft>
                <a:spcPts val="0"/>
              </a:spcAft>
              <a:buClr>
                <a:srgbClr val="2C286C"/>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8"/>
          <p:cNvSpPr txBox="1">
            <a:spLocks noGrp="1"/>
          </p:cNvSpPr>
          <p:nvPr>
            <p:ph type="dt" idx="10"/>
          </p:nvPr>
        </p:nvSpPr>
        <p:spPr>
          <a:xfrm>
            <a:off x="10494911" y="6328065"/>
            <a:ext cx="805250" cy="18449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800"/>
              <a:buNone/>
              <a:defRPr sz="8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800"/>
              <a:buNone/>
              <a:defRPr sz="8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800"/>
              <a:buNone/>
              <a:defRPr sz="8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800"/>
              <a:buNone/>
              <a:defRPr sz="8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800"/>
              <a:buNone/>
              <a:defRPr sz="8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800"/>
              <a:buNone/>
              <a:defRPr sz="8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800"/>
              <a:buNone/>
              <a:defRPr sz="8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800"/>
              <a:buNone/>
              <a:defRPr sz="8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800"/>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290908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75"/>
        <p:cNvGrpSpPr/>
        <p:nvPr/>
      </p:nvGrpSpPr>
      <p:grpSpPr>
        <a:xfrm>
          <a:off x="0" y="0"/>
          <a:ext cx="0" cy="0"/>
          <a:chOff x="0" y="0"/>
          <a:chExt cx="0" cy="0"/>
        </a:xfrm>
      </p:grpSpPr>
      <p:sp>
        <p:nvSpPr>
          <p:cNvPr id="76" name="Google Shape;76;p39"/>
          <p:cNvSpPr/>
          <p:nvPr/>
        </p:nvSpPr>
        <p:spPr>
          <a:xfrm>
            <a:off x="0" y="0"/>
            <a:ext cx="12192000" cy="6858000"/>
          </a:xfrm>
          <a:prstGeom prst="rect">
            <a:avLst/>
          </a:prstGeom>
          <a:solidFill>
            <a:srgbClr val="2C28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39"/>
          <p:cNvSpPr txBox="1">
            <a:spLocks noGrp="1"/>
          </p:cNvSpPr>
          <p:nvPr>
            <p:ph type="title"/>
          </p:nvPr>
        </p:nvSpPr>
        <p:spPr>
          <a:xfrm>
            <a:off x="831850" y="1116358"/>
            <a:ext cx="10515600" cy="419587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Franklin Gothic"/>
              <a:buNone/>
              <a:defRPr sz="40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4" name="Bildobjekt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5548874"/>
            <a:ext cx="2764971" cy="1555101"/>
          </a:xfrm>
          <a:prstGeom prst="rect">
            <a:avLst/>
          </a:prstGeom>
        </p:spPr>
      </p:pic>
    </p:spTree>
    <p:extLst>
      <p:ext uri="{BB962C8B-B14F-4D97-AF65-F5344CB8AC3E}">
        <p14:creationId xmlns:p14="http://schemas.microsoft.com/office/powerpoint/2010/main" val="193841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444508"/>
            <a:ext cx="10515600" cy="116679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16264"/>
              </a:buClr>
              <a:buSzPts val="3400"/>
              <a:buFont typeface="Franklin Gothic"/>
              <a:buNone/>
              <a:defRPr sz="3400" b="1" i="0" u="none" strike="noStrike" cap="none">
                <a:solidFill>
                  <a:srgbClr val="F16264"/>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noProof="0"/>
          </a:p>
        </p:txBody>
      </p:sp>
      <p:sp>
        <p:nvSpPr>
          <p:cNvPr id="11" name="Google Shape;11;p28"/>
          <p:cNvSpPr txBox="1">
            <a:spLocks noGrp="1"/>
          </p:cNvSpPr>
          <p:nvPr>
            <p:ph type="body" idx="1"/>
          </p:nvPr>
        </p:nvSpPr>
        <p:spPr>
          <a:xfrm>
            <a:off x="838200" y="1825625"/>
            <a:ext cx="10515600" cy="401912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2C286C"/>
              </a:buClr>
              <a:buSzPts val="2000"/>
              <a:buFont typeface="Arial"/>
              <a:buChar char="•"/>
              <a:defRPr sz="2000" b="0" i="0" u="none" strike="noStrike" cap="none">
                <a:solidFill>
                  <a:srgbClr val="2C286C"/>
                </a:solidFill>
                <a:latin typeface="Libre Franklin"/>
                <a:ea typeface="Libre Franklin"/>
                <a:cs typeface="Libre Franklin"/>
                <a:sym typeface="Libre Franklin"/>
              </a:defRPr>
            </a:lvl1pPr>
            <a:lvl2pPr marL="914400" marR="0" lvl="1" indent="-355600" algn="l" rtl="0">
              <a:lnSpc>
                <a:spcPct val="90000"/>
              </a:lnSpc>
              <a:spcBef>
                <a:spcPts val="500"/>
              </a:spcBef>
              <a:spcAft>
                <a:spcPts val="0"/>
              </a:spcAft>
              <a:buClr>
                <a:srgbClr val="2C286C"/>
              </a:buClr>
              <a:buSzPts val="2000"/>
              <a:buFont typeface="Arial"/>
              <a:buChar char="•"/>
              <a:defRPr sz="2000" b="0" i="0" u="none" strike="noStrike" cap="none">
                <a:solidFill>
                  <a:srgbClr val="2C286C"/>
                </a:solidFill>
                <a:latin typeface="Libre Franklin"/>
                <a:ea typeface="Libre Franklin"/>
                <a:cs typeface="Libre Franklin"/>
                <a:sym typeface="Libre Franklin"/>
              </a:defRPr>
            </a:lvl2pPr>
            <a:lvl3pPr marL="1371600" marR="0" lvl="2" indent="-330200" algn="l" rtl="0">
              <a:lnSpc>
                <a:spcPct val="90000"/>
              </a:lnSpc>
              <a:spcBef>
                <a:spcPts val="500"/>
              </a:spcBef>
              <a:spcAft>
                <a:spcPts val="0"/>
              </a:spcAft>
              <a:buClr>
                <a:srgbClr val="2C286C"/>
              </a:buClr>
              <a:buSzPts val="1600"/>
              <a:buFont typeface="Arial"/>
              <a:buChar char="•"/>
              <a:defRPr sz="1600" b="0" i="0" u="none" strike="noStrike" cap="none">
                <a:solidFill>
                  <a:srgbClr val="2C286C"/>
                </a:solidFill>
                <a:latin typeface="Libre Franklin"/>
                <a:ea typeface="Libre Franklin"/>
                <a:cs typeface="Libre Franklin"/>
                <a:sym typeface="Libre Franklin"/>
              </a:defRPr>
            </a:lvl3pPr>
            <a:lvl4pPr marL="1828800" marR="0" lvl="3" indent="-330200" algn="l" rtl="0">
              <a:lnSpc>
                <a:spcPct val="90000"/>
              </a:lnSpc>
              <a:spcBef>
                <a:spcPts val="500"/>
              </a:spcBef>
              <a:spcAft>
                <a:spcPts val="0"/>
              </a:spcAft>
              <a:buClr>
                <a:srgbClr val="2C286C"/>
              </a:buClr>
              <a:buSzPts val="1600"/>
              <a:buFont typeface="Arial"/>
              <a:buChar char="•"/>
              <a:defRPr sz="1600" b="0" i="0" u="none" strike="noStrike" cap="none">
                <a:solidFill>
                  <a:srgbClr val="2C286C"/>
                </a:solidFill>
                <a:latin typeface="Libre Franklin"/>
                <a:ea typeface="Libre Franklin"/>
                <a:cs typeface="Libre Franklin"/>
                <a:sym typeface="Libre Franklin"/>
              </a:defRPr>
            </a:lvl4pPr>
            <a:lvl5pPr marL="2286000" marR="0" lvl="4" indent="-330200" algn="l" rtl="0">
              <a:lnSpc>
                <a:spcPct val="90000"/>
              </a:lnSpc>
              <a:spcBef>
                <a:spcPts val="500"/>
              </a:spcBef>
              <a:spcAft>
                <a:spcPts val="0"/>
              </a:spcAft>
              <a:buClr>
                <a:srgbClr val="2C286C"/>
              </a:buClr>
              <a:buSzPts val="1600"/>
              <a:buFont typeface="Arial"/>
              <a:buChar char="•"/>
              <a:defRPr sz="1600" b="0" i="0" u="none" strike="noStrike" cap="none">
                <a:solidFill>
                  <a:srgbClr val="2C286C"/>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noProof="0"/>
          </a:p>
        </p:txBody>
      </p:sp>
      <p:sp>
        <p:nvSpPr>
          <p:cNvPr id="12" name="Google Shape;12;p28"/>
          <p:cNvSpPr txBox="1">
            <a:spLocks noGrp="1"/>
          </p:cNvSpPr>
          <p:nvPr>
            <p:ph type="dt" idx="10"/>
          </p:nvPr>
        </p:nvSpPr>
        <p:spPr>
          <a:xfrm>
            <a:off x="10494911" y="6328065"/>
            <a:ext cx="805250" cy="18449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F162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sldNum" idx="12"/>
          </p:nvPr>
        </p:nvSpPr>
        <p:spPr>
          <a:xfrm>
            <a:off x="10494910" y="6199507"/>
            <a:ext cx="805249" cy="12855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2C28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pic>
        <p:nvPicPr>
          <p:cNvPr id="2" name="Bildobjekt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838200" y="6112259"/>
            <a:ext cx="1115873" cy="431611"/>
          </a:xfrm>
          <a:prstGeom prst="rect">
            <a:avLst/>
          </a:prstGeom>
        </p:spPr>
      </p:pic>
    </p:spTree>
    <p:extLst>
      <p:ext uri="{BB962C8B-B14F-4D97-AF65-F5344CB8AC3E}">
        <p14:creationId xmlns:p14="http://schemas.microsoft.com/office/powerpoint/2010/main" val="3213500419"/>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70" r:id="rId4"/>
    <p:sldLayoutId id="2147483671" r:id="rId5"/>
    <p:sldLayoutId id="2147483672" r:id="rId6"/>
    <p:sldLayoutId id="2147483674" r:id="rId7"/>
    <p:sldLayoutId id="2147483675"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ec.europa.eu/docsroom/documents/48598"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nordicsmartgovernment.org/vat-guideline-cross-border-transaction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nordicsmartgovernment.org/vat-guideline-cross-border-transactions"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nordicsmartgovernment.org/vat-guideline-cross-border-transaction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8EBE3F-76E2-9D41-80F5-A73369F14936}"/>
              </a:ext>
            </a:extLst>
          </p:cNvPr>
          <p:cNvSpPr>
            <a:spLocks noGrp="1"/>
          </p:cNvSpPr>
          <p:nvPr>
            <p:ph type="title"/>
          </p:nvPr>
        </p:nvSpPr>
        <p:spPr/>
        <p:txBody>
          <a:bodyPr/>
          <a:lstStyle/>
          <a:p>
            <a:r>
              <a:rPr lang="en-US" dirty="0"/>
              <a:t>SA-B synthesis report</a:t>
            </a:r>
          </a:p>
        </p:txBody>
      </p:sp>
      <p:sp>
        <p:nvSpPr>
          <p:cNvPr id="3" name="Tekstin paikkamerkki 2">
            <a:extLst>
              <a:ext uri="{FF2B5EF4-FFF2-40B4-BE49-F238E27FC236}">
                <a16:creationId xmlns:a16="http://schemas.microsoft.com/office/drawing/2014/main" id="{361E2C57-97DA-325B-6A8B-5D9D52BB5356}"/>
              </a:ext>
            </a:extLst>
          </p:cNvPr>
          <p:cNvSpPr>
            <a:spLocks noGrp="1"/>
          </p:cNvSpPr>
          <p:nvPr>
            <p:ph type="body" idx="1"/>
          </p:nvPr>
        </p:nvSpPr>
        <p:spPr/>
        <p:txBody>
          <a:bodyPr/>
          <a:lstStyle/>
          <a:p>
            <a:r>
              <a:rPr lang="fi-FI" dirty="0"/>
              <a:t>2021-2024</a:t>
            </a:r>
            <a:endParaRPr lang="en-US" dirty="0"/>
          </a:p>
        </p:txBody>
      </p:sp>
    </p:spTree>
    <p:extLst>
      <p:ext uri="{BB962C8B-B14F-4D97-AF65-F5344CB8AC3E}">
        <p14:creationId xmlns:p14="http://schemas.microsoft.com/office/powerpoint/2010/main" val="408168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C132A4F-376E-B84A-5B57-3652BC1AF635}"/>
              </a:ext>
            </a:extLst>
          </p:cNvPr>
          <p:cNvSpPr>
            <a:spLocks noGrp="1"/>
          </p:cNvSpPr>
          <p:nvPr>
            <p:ph type="body" idx="1"/>
          </p:nvPr>
        </p:nvSpPr>
        <p:spPr>
          <a:xfrm>
            <a:off x="838200" y="1479550"/>
            <a:ext cx="10515600" cy="4616450"/>
          </a:xfrm>
        </p:spPr>
        <p:txBody>
          <a:bodyPr>
            <a:normAutofit lnSpcReduction="10000"/>
          </a:bodyPr>
          <a:lstStyle/>
          <a:p>
            <a:pPr marL="114300" indent="0">
              <a:buNone/>
            </a:pPr>
            <a:r>
              <a:rPr lang="en-US" sz="1200" b="1" dirty="0"/>
              <a:t>1. Improved Data Quality and Accuracy</a:t>
            </a:r>
            <a:r>
              <a:rPr lang="en-US" sz="1200" dirty="0"/>
              <a:t> - Companies benefit from high-quality and accurate data that is structured and easily analyzable. This enhances decision-making and business management.</a:t>
            </a:r>
          </a:p>
          <a:p>
            <a:r>
              <a:rPr lang="en-US" sz="1200" dirty="0"/>
              <a:t>Example: A company can monitor its sales figures and costs in real-time, helping optimize inventory management and reduce overstocking.</a:t>
            </a:r>
          </a:p>
          <a:p>
            <a:pPr marL="114300" indent="0">
              <a:buNone/>
            </a:pPr>
            <a:r>
              <a:rPr lang="en-US" sz="1200" b="1" dirty="0"/>
              <a:t>2. Streamlined Process Automation </a:t>
            </a:r>
            <a:r>
              <a:rPr lang="en-US" sz="1200" dirty="0"/>
              <a:t>- Automated systems reduce manual work and the possibility of errors. This streamlines operations and frees up resources for strategic planning.</a:t>
            </a:r>
          </a:p>
          <a:p>
            <a:r>
              <a:rPr lang="en-US" sz="1200" dirty="0"/>
              <a:t>Example: Automation in accounting reduces the need for manual entries, allowing accountants to focus on business analysis and consultation.</a:t>
            </a:r>
          </a:p>
          <a:p>
            <a:pPr marL="114300" indent="0">
              <a:buNone/>
            </a:pPr>
            <a:r>
              <a:rPr lang="en-US" sz="1200" b="1" dirty="0"/>
              <a:t>3. Better Internal Collaboration and Information Sharing </a:t>
            </a:r>
            <a:r>
              <a:rPr lang="en-US" sz="1200" dirty="0"/>
              <a:t>- Structured and easily accessible data enables different departments to share information more effectively, improving internal collaboration and achieving common goals.</a:t>
            </a:r>
          </a:p>
          <a:p>
            <a:r>
              <a:rPr lang="en-US" sz="1200" dirty="0"/>
              <a:t>Example: The finance and sales departments can collaborate better when both have access to up-to-date financial data and sales reports.</a:t>
            </a:r>
          </a:p>
          <a:p>
            <a:pPr marL="114300" indent="0">
              <a:buNone/>
            </a:pPr>
            <a:r>
              <a:rPr lang="en-US" sz="1200" b="1" dirty="0"/>
              <a:t>4. Compliance with Rules and Regulations</a:t>
            </a:r>
            <a:r>
              <a:rPr lang="en-US" sz="1200" dirty="0"/>
              <a:t> - Improved data quality and transparency help companies comply better with rules and regulations, reducing the risk of fines and legal consequences.</a:t>
            </a:r>
          </a:p>
          <a:p>
            <a:r>
              <a:rPr lang="en-US" sz="1200" dirty="0"/>
              <a:t>Example: A company can more easily ensure that its financial reports meet all statutory requirements and audit criteria.</a:t>
            </a:r>
          </a:p>
          <a:p>
            <a:pPr marL="114300" indent="0">
              <a:buNone/>
            </a:pPr>
            <a:r>
              <a:rPr lang="en-US" sz="1200" b="1" dirty="0"/>
              <a:t>5. Enhanced Reporting Processes </a:t>
            </a:r>
            <a:r>
              <a:rPr lang="en-US" sz="1200" dirty="0"/>
              <a:t>- Improved data quality and automation speed up reporting processes, enabling companies to respond more quickly to changes in the business environment.</a:t>
            </a:r>
          </a:p>
          <a:p>
            <a:r>
              <a:rPr lang="en-US" sz="1200" dirty="0"/>
              <a:t>Example: A company can publish accurate and timely quarterly reports, improving investor confidence and corporate reputation.</a:t>
            </a:r>
          </a:p>
          <a:p>
            <a:pPr marL="114300" indent="0">
              <a:buNone/>
            </a:pPr>
            <a:r>
              <a:rPr lang="en-US" sz="1200" b="1" dirty="0"/>
              <a:t>6. Increased Transparency and Reliability </a:t>
            </a:r>
            <a:r>
              <a:rPr lang="en-US" sz="1200" dirty="0"/>
              <a:t>- Transparent and easily trackable information enhances the company’s reliability in the eyes of stakeholders such as customers, investors, and authorities.</a:t>
            </a:r>
          </a:p>
          <a:p>
            <a:r>
              <a:rPr lang="en-US" sz="1200" dirty="0"/>
              <a:t>Example: A company's sustainability reporting improves when environmental impacts and social responsibilities are clearly available and reviewable.</a:t>
            </a:r>
          </a:p>
        </p:txBody>
      </p:sp>
      <p:sp>
        <p:nvSpPr>
          <p:cNvPr id="3" name="Otsikko 2">
            <a:extLst>
              <a:ext uri="{FF2B5EF4-FFF2-40B4-BE49-F238E27FC236}">
                <a16:creationId xmlns:a16="http://schemas.microsoft.com/office/drawing/2014/main" id="{F4AE2021-D701-F773-99BE-05E9EA29E66C}"/>
              </a:ext>
            </a:extLst>
          </p:cNvPr>
          <p:cNvSpPr>
            <a:spLocks noGrp="1"/>
          </p:cNvSpPr>
          <p:nvPr>
            <p:ph type="title"/>
          </p:nvPr>
        </p:nvSpPr>
        <p:spPr/>
        <p:txBody>
          <a:bodyPr/>
          <a:lstStyle/>
          <a:p>
            <a:r>
              <a:rPr lang="en-US"/>
              <a:t>Benefits to businesses</a:t>
            </a:r>
          </a:p>
        </p:txBody>
      </p:sp>
    </p:spTree>
    <p:extLst>
      <p:ext uri="{BB962C8B-B14F-4D97-AF65-F5344CB8AC3E}">
        <p14:creationId xmlns:p14="http://schemas.microsoft.com/office/powerpoint/2010/main" val="364008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C132A4F-376E-B84A-5B57-3652BC1AF635}"/>
              </a:ext>
            </a:extLst>
          </p:cNvPr>
          <p:cNvSpPr>
            <a:spLocks noGrp="1"/>
          </p:cNvSpPr>
          <p:nvPr>
            <p:ph type="body" idx="1"/>
          </p:nvPr>
        </p:nvSpPr>
        <p:spPr>
          <a:xfrm>
            <a:off x="838200" y="1384300"/>
            <a:ext cx="10515600" cy="4787900"/>
          </a:xfrm>
        </p:spPr>
        <p:txBody>
          <a:bodyPr>
            <a:normAutofit lnSpcReduction="10000"/>
          </a:bodyPr>
          <a:lstStyle/>
          <a:p>
            <a:pPr marL="114300" indent="0">
              <a:buNone/>
            </a:pPr>
            <a:r>
              <a:rPr lang="en-US" sz="1200" b="1" dirty="0"/>
              <a:t>1. Improved Data Quality and Accuracy </a:t>
            </a:r>
            <a:r>
              <a:rPr lang="en-US" sz="1200" dirty="0"/>
              <a:t>- Authorities gain access to higher quality and more accurate data, which is structured and easily analyzable. This helps authorities make more precise decisions and analyze economic situations more reliably.</a:t>
            </a:r>
          </a:p>
          <a:p>
            <a:r>
              <a:rPr lang="en-US" sz="1200" dirty="0"/>
              <a:t>Example: The Tax Administration can review corporate tax returns more efficiently and identify potential discrepancies faster, reducing the risk of tax evasion.</a:t>
            </a:r>
          </a:p>
          <a:p>
            <a:pPr marL="114300" indent="0">
              <a:buNone/>
            </a:pPr>
            <a:r>
              <a:rPr lang="en-US" sz="1200" b="1" dirty="0"/>
              <a:t>2. Streamlined Data Collection and Analysis </a:t>
            </a:r>
            <a:r>
              <a:rPr lang="en-US" sz="1200" dirty="0"/>
              <a:t>- Automated systems reduce the need for manual data collection and the possibility of errors. This speeds up data processing and analysis for authorities.</a:t>
            </a:r>
          </a:p>
          <a:p>
            <a:r>
              <a:rPr lang="en-US" sz="1200" dirty="0"/>
              <a:t>Example: Statistics can collect and analyze corporate financial data faster, enabling the publication of more up-to-date economic indicators.</a:t>
            </a:r>
          </a:p>
          <a:p>
            <a:pPr marL="114300" indent="0">
              <a:buNone/>
            </a:pPr>
            <a:r>
              <a:rPr lang="en-US" sz="1200" b="1" dirty="0"/>
              <a:t>3. Enhanced Inter-Agency Cooperation </a:t>
            </a:r>
            <a:r>
              <a:rPr lang="en-US" sz="1200" dirty="0"/>
              <a:t>- Structured and easily accessible data allows different authorities to share information more effectively, improving cooperation and achieving common goals.</a:t>
            </a:r>
          </a:p>
          <a:p>
            <a:r>
              <a:rPr lang="en-US" sz="1200" dirty="0"/>
              <a:t>Example: The Employment Service and Tax Administration can collaborate to optimize employment and taxation by verifying the accuracy of the incomes of individuals receiving unemployment benefits.</a:t>
            </a:r>
          </a:p>
          <a:p>
            <a:pPr marL="114300" indent="0">
              <a:buNone/>
            </a:pPr>
            <a:r>
              <a:rPr lang="en-US" sz="1200" b="1" dirty="0"/>
              <a:t>4. Improved Supervision and Regulatory Compliance </a:t>
            </a:r>
            <a:r>
              <a:rPr lang="en-US" sz="1200" dirty="0"/>
              <a:t>- Authorities can better ensure that companies comply with laws and regulations. This leads to better regulatory compliance and reduces the risks associated with the shadow economy.</a:t>
            </a:r>
          </a:p>
          <a:p>
            <a:r>
              <a:rPr lang="en-US" sz="1200" dirty="0"/>
              <a:t>Example: The Financial Supervisory Authority can more effectively monitor the activities of banks and other financial sector entities, reducing financial crime and enhancing economic stability.</a:t>
            </a:r>
          </a:p>
          <a:p>
            <a:pPr marL="114300" indent="0">
              <a:buNone/>
            </a:pPr>
            <a:r>
              <a:rPr lang="en-US" sz="1200" b="1" dirty="0"/>
              <a:t>5. Faster and More Accurate Reporting Processes </a:t>
            </a:r>
            <a:r>
              <a:rPr lang="en-US" sz="1200" dirty="0"/>
              <a:t>- Improved data quality and automation speed up reporting processes, enabling authorities to respond more quickly to economic changes.</a:t>
            </a:r>
          </a:p>
          <a:p>
            <a:r>
              <a:rPr lang="en-US" sz="1200" dirty="0"/>
              <a:t>Example: Social services can monitor changes in the need for social benefits in real-time and allocate resources more efficiently in crisis situations.</a:t>
            </a:r>
          </a:p>
          <a:p>
            <a:pPr marL="114300" indent="0">
              <a:buNone/>
            </a:pPr>
            <a:r>
              <a:rPr lang="en-US" sz="1200" b="1" dirty="0"/>
              <a:t>6. Enhanced Transparency and Reliability </a:t>
            </a:r>
            <a:r>
              <a:rPr lang="en-US" sz="1200" dirty="0"/>
              <a:t>- Transparent and easily trackable information increases the reliability of authorities in the eyes of citizens and companies, thereby improving overall trust in public administration.</a:t>
            </a:r>
          </a:p>
          <a:p>
            <a:r>
              <a:rPr lang="en-US" sz="1200" dirty="0"/>
              <a:t>Example: Oversight of public procurement improves when procurement process data is clearly reported and accessible to all stakeholders.</a:t>
            </a:r>
          </a:p>
        </p:txBody>
      </p:sp>
      <p:sp>
        <p:nvSpPr>
          <p:cNvPr id="3" name="Otsikko 2">
            <a:extLst>
              <a:ext uri="{FF2B5EF4-FFF2-40B4-BE49-F238E27FC236}">
                <a16:creationId xmlns:a16="http://schemas.microsoft.com/office/drawing/2014/main" id="{F4AE2021-D701-F773-99BE-05E9EA29E66C}"/>
              </a:ext>
            </a:extLst>
          </p:cNvPr>
          <p:cNvSpPr>
            <a:spLocks noGrp="1"/>
          </p:cNvSpPr>
          <p:nvPr>
            <p:ph type="title"/>
          </p:nvPr>
        </p:nvSpPr>
        <p:spPr/>
        <p:txBody>
          <a:bodyPr/>
          <a:lstStyle/>
          <a:p>
            <a:r>
              <a:rPr lang="en-US"/>
              <a:t>Benefits to authorities</a:t>
            </a:r>
          </a:p>
        </p:txBody>
      </p:sp>
    </p:spTree>
    <p:extLst>
      <p:ext uri="{BB962C8B-B14F-4D97-AF65-F5344CB8AC3E}">
        <p14:creationId xmlns:p14="http://schemas.microsoft.com/office/powerpoint/2010/main" val="257836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C132A4F-376E-B84A-5B57-3652BC1AF635}"/>
              </a:ext>
            </a:extLst>
          </p:cNvPr>
          <p:cNvSpPr>
            <a:spLocks noGrp="1"/>
          </p:cNvSpPr>
          <p:nvPr>
            <p:ph type="body" idx="1"/>
          </p:nvPr>
        </p:nvSpPr>
        <p:spPr/>
        <p:txBody>
          <a:bodyPr>
            <a:normAutofit fontScale="85000" lnSpcReduction="20000"/>
          </a:bodyPr>
          <a:lstStyle/>
          <a:p>
            <a:pPr marL="114300" indent="0">
              <a:buNone/>
            </a:pPr>
            <a:r>
              <a:rPr lang="en-US" b="1" dirty="0"/>
              <a:t>1. Improved Economic Transparency and Reliability </a:t>
            </a:r>
            <a:r>
              <a:rPr lang="en-US" dirty="0"/>
              <a:t>- High-quality and structured data available to both businesses and authorities enhances overall economic transparency and reliability. This strengthens trust between economic actors and promotes market stability.</a:t>
            </a:r>
          </a:p>
          <a:p>
            <a:r>
              <a:rPr lang="en-US" dirty="0"/>
              <a:t>Example: When all market participants can trust the accuracy of corporate financial reports, investors can make better-informed decisions, increasing investments and economic growth.</a:t>
            </a:r>
          </a:p>
          <a:p>
            <a:pPr marL="114300" indent="0">
              <a:buNone/>
            </a:pPr>
            <a:r>
              <a:rPr lang="en-US" b="1" dirty="0"/>
              <a:t>2. Streamlined Processes and Cost Savings </a:t>
            </a:r>
            <a:r>
              <a:rPr lang="en-US" dirty="0"/>
              <a:t>- Automation and improved data enable both businesses and authorities to streamline their operations, leading to significant cost savings and better resource utilization across the ecosystem.</a:t>
            </a:r>
          </a:p>
          <a:p>
            <a:r>
              <a:rPr lang="en-US" dirty="0"/>
              <a:t>Example: Companies leveraging automation in accounting can reduce administrative costs, freeing up capital for investment and innovation.</a:t>
            </a:r>
          </a:p>
          <a:p>
            <a:pPr marL="114300" indent="0">
              <a:buNone/>
            </a:pPr>
            <a:r>
              <a:rPr lang="en-US" b="1" dirty="0"/>
              <a:t>3. Better Regulatory Compliance and Risk Management </a:t>
            </a:r>
            <a:r>
              <a:rPr lang="en-US" dirty="0"/>
              <a:t>- Enhanced data quality and transparency facilitate compliance with regulations and risk management for both companies and authorities. This reduces risks such as financial crimes and economic crises, creating a more stable economic environment.</a:t>
            </a:r>
          </a:p>
          <a:p>
            <a:r>
              <a:rPr lang="en-US" dirty="0"/>
              <a:t>Example: With authorities able to more effectively monitor compliance and address issues quickly, financial misconduct decreases, and overall economic security improves.</a:t>
            </a:r>
          </a:p>
        </p:txBody>
      </p:sp>
      <p:sp>
        <p:nvSpPr>
          <p:cNvPr id="3" name="Otsikko 2">
            <a:extLst>
              <a:ext uri="{FF2B5EF4-FFF2-40B4-BE49-F238E27FC236}">
                <a16:creationId xmlns:a16="http://schemas.microsoft.com/office/drawing/2014/main" id="{F4AE2021-D701-F773-99BE-05E9EA29E66C}"/>
              </a:ext>
            </a:extLst>
          </p:cNvPr>
          <p:cNvSpPr>
            <a:spLocks noGrp="1"/>
          </p:cNvSpPr>
          <p:nvPr>
            <p:ph type="title"/>
          </p:nvPr>
        </p:nvSpPr>
        <p:spPr/>
        <p:txBody>
          <a:bodyPr/>
          <a:lstStyle/>
          <a:p>
            <a:r>
              <a:rPr lang="en-US"/>
              <a:t>Benefits to other parties</a:t>
            </a:r>
          </a:p>
        </p:txBody>
      </p:sp>
    </p:spTree>
    <p:extLst>
      <p:ext uri="{BB962C8B-B14F-4D97-AF65-F5344CB8AC3E}">
        <p14:creationId xmlns:p14="http://schemas.microsoft.com/office/powerpoint/2010/main" val="66399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EC0399-080A-93BC-7F1F-604A4F89C634}"/>
              </a:ext>
            </a:extLst>
          </p:cNvPr>
          <p:cNvSpPr>
            <a:spLocks noGrp="1"/>
          </p:cNvSpPr>
          <p:nvPr>
            <p:ph type="title"/>
          </p:nvPr>
        </p:nvSpPr>
        <p:spPr/>
        <p:txBody>
          <a:bodyPr/>
          <a:lstStyle/>
          <a:p>
            <a:r>
              <a:rPr lang="en-US"/>
              <a:t>Highlight</a:t>
            </a:r>
            <a:br>
              <a:rPr lang="en-US"/>
            </a:br>
            <a:r>
              <a:rPr lang="en-US" i="1"/>
              <a:t>Analysis of the different Nordic countries - Understanding our differences and overcoming them</a:t>
            </a:r>
            <a:br>
              <a:rPr lang="en-US"/>
            </a:br>
            <a:endParaRPr lang="en-US"/>
          </a:p>
        </p:txBody>
      </p:sp>
    </p:spTree>
    <p:extLst>
      <p:ext uri="{BB962C8B-B14F-4D97-AF65-F5344CB8AC3E}">
        <p14:creationId xmlns:p14="http://schemas.microsoft.com/office/powerpoint/2010/main" val="38329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1A7232-452C-EE18-B092-1CD366B4D734}"/>
              </a:ext>
            </a:extLst>
          </p:cNvPr>
          <p:cNvSpPr>
            <a:spLocks noGrp="1"/>
          </p:cNvSpPr>
          <p:nvPr>
            <p:ph type="body" idx="1"/>
          </p:nvPr>
        </p:nvSpPr>
        <p:spPr>
          <a:xfrm>
            <a:off x="838200" y="1825625"/>
            <a:ext cx="10515600" cy="4105275"/>
          </a:xfrm>
        </p:spPr>
        <p:txBody>
          <a:bodyPr>
            <a:normAutofit fontScale="85000" lnSpcReduction="10000"/>
          </a:bodyPr>
          <a:lstStyle/>
          <a:p>
            <a:r>
              <a:rPr lang="en-US" dirty="0"/>
              <a:t>Ongoing development</a:t>
            </a:r>
          </a:p>
          <a:p>
            <a:pPr lvl="1"/>
            <a:r>
              <a:rPr lang="en-US" dirty="0"/>
              <a:t>Denmark has implemented new bookkeeping law, which sets requirement to use a digital business systems fulfilling certain criteria.</a:t>
            </a:r>
          </a:p>
          <a:p>
            <a:pPr lvl="1"/>
            <a:r>
              <a:rPr lang="en-US" dirty="0"/>
              <a:t>Sustainability reporting coming from EU are being scoped and active role is being taken in managing the new upcoming reporting requirements</a:t>
            </a:r>
          </a:p>
          <a:p>
            <a:r>
              <a:rPr lang="en-US" dirty="0"/>
              <a:t>Decree of structural reporting</a:t>
            </a:r>
          </a:p>
          <a:p>
            <a:pPr lvl="1"/>
            <a:r>
              <a:rPr lang="en-US" dirty="0"/>
              <a:t>Annual accounts are reported with a majority in iXBRL</a:t>
            </a:r>
          </a:p>
          <a:p>
            <a:pPr lvl="1"/>
            <a:r>
              <a:rPr lang="en-US" dirty="0"/>
              <a:t>Tax reporting has a few API channels in and API use is increasing besides older traditional channels</a:t>
            </a:r>
          </a:p>
          <a:p>
            <a:pPr lvl="1"/>
            <a:r>
              <a:rPr lang="en-US" dirty="0"/>
              <a:t>Statistical reporting relies mostly on other officials for information gathering (~95 % of data) but the direct information requests from businesses are performed through portals</a:t>
            </a:r>
          </a:p>
          <a:p>
            <a:r>
              <a:rPr lang="en-US" dirty="0"/>
              <a:t>Current strengths</a:t>
            </a:r>
          </a:p>
          <a:p>
            <a:pPr lvl="1"/>
            <a:r>
              <a:rPr lang="en-US" dirty="0"/>
              <a:t>Denmark is efficient in taking legislative action, which serves as a benchmark for the other Nordic countries</a:t>
            </a:r>
          </a:p>
          <a:p>
            <a:r>
              <a:rPr lang="en-US" dirty="0"/>
              <a:t>Opportunities</a:t>
            </a:r>
          </a:p>
          <a:p>
            <a:pPr lvl="1"/>
            <a:r>
              <a:rPr lang="en-US" dirty="0"/>
              <a:t>Denmark would benefit from more authorities joining in on the development, which would help reduce reporting burden for the companies</a:t>
            </a:r>
          </a:p>
        </p:txBody>
      </p:sp>
      <p:sp>
        <p:nvSpPr>
          <p:cNvPr id="3" name="Otsikko 2">
            <a:extLst>
              <a:ext uri="{FF2B5EF4-FFF2-40B4-BE49-F238E27FC236}">
                <a16:creationId xmlns:a16="http://schemas.microsoft.com/office/drawing/2014/main" id="{30093417-F52F-1C83-38B8-5BF5637D78D2}"/>
              </a:ext>
            </a:extLst>
          </p:cNvPr>
          <p:cNvSpPr>
            <a:spLocks noGrp="1"/>
          </p:cNvSpPr>
          <p:nvPr>
            <p:ph type="title"/>
          </p:nvPr>
        </p:nvSpPr>
        <p:spPr/>
        <p:txBody>
          <a:bodyPr/>
          <a:lstStyle/>
          <a:p>
            <a:r>
              <a:rPr lang="en-US"/>
              <a:t>Country profile - Denmark</a:t>
            </a:r>
          </a:p>
        </p:txBody>
      </p:sp>
    </p:spTree>
    <p:extLst>
      <p:ext uri="{BB962C8B-B14F-4D97-AF65-F5344CB8AC3E}">
        <p14:creationId xmlns:p14="http://schemas.microsoft.com/office/powerpoint/2010/main" val="230552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1A7232-452C-EE18-B092-1CD366B4D734}"/>
              </a:ext>
            </a:extLst>
          </p:cNvPr>
          <p:cNvSpPr>
            <a:spLocks noGrp="1"/>
          </p:cNvSpPr>
          <p:nvPr>
            <p:ph type="body" idx="1"/>
          </p:nvPr>
        </p:nvSpPr>
        <p:spPr/>
        <p:txBody>
          <a:bodyPr>
            <a:normAutofit fontScale="85000" lnSpcReduction="20000"/>
          </a:bodyPr>
          <a:lstStyle/>
          <a:p>
            <a:r>
              <a:rPr lang="en-US" dirty="0"/>
              <a:t>Ongoing development</a:t>
            </a:r>
          </a:p>
          <a:p>
            <a:pPr lvl="1"/>
            <a:r>
              <a:rPr lang="en-US" dirty="0"/>
              <a:t>Finnish Real-time Economy program is ending at the end of 2024, future work is being scoped out. Development is done together with different stakeholders in the RTE program. Finnish Tax administration has created new registries that facilitate data exchange in different ecosystems</a:t>
            </a:r>
          </a:p>
          <a:p>
            <a:r>
              <a:rPr lang="en-US" dirty="0"/>
              <a:t>Decree of structural reporting</a:t>
            </a:r>
          </a:p>
          <a:p>
            <a:pPr lvl="1"/>
            <a:r>
              <a:rPr lang="en-US" dirty="0"/>
              <a:t>iXBRL reporting in financial statements is still quite low, mandatory legislation is being implemented</a:t>
            </a:r>
          </a:p>
          <a:p>
            <a:pPr lvl="1"/>
            <a:r>
              <a:rPr lang="en-US" dirty="0"/>
              <a:t>Finnish Tax administration is increasing the exchange of information over APIs, but some reporting still relies on record descriptions and manual upload to older data gateways</a:t>
            </a:r>
          </a:p>
          <a:p>
            <a:pPr lvl="1"/>
            <a:r>
              <a:rPr lang="en-US" dirty="0"/>
              <a:t>Statistical reporting relies mostly on other officials for information gathering (~95 % of data) but the direct information requests from businesses are performed through portals</a:t>
            </a:r>
          </a:p>
          <a:p>
            <a:r>
              <a:rPr lang="en-US" dirty="0"/>
              <a:t>Current strengths</a:t>
            </a:r>
          </a:p>
          <a:p>
            <a:pPr lvl="1"/>
            <a:r>
              <a:rPr lang="en-US" dirty="0"/>
              <a:t>e-invoicing rate in B2B transactions is very high and Finnish Treasury of State is starting up Peppol authority function</a:t>
            </a:r>
          </a:p>
          <a:p>
            <a:pPr lvl="1"/>
            <a:r>
              <a:rPr lang="en-US" dirty="0"/>
              <a:t>Finland has a semi-official chart of accounts that serves both internal accounting and reporting to authorities</a:t>
            </a:r>
          </a:p>
          <a:p>
            <a:r>
              <a:rPr lang="en-US" dirty="0"/>
              <a:t>Opportunities</a:t>
            </a:r>
          </a:p>
          <a:p>
            <a:pPr lvl="1"/>
            <a:r>
              <a:rPr lang="en-US" dirty="0"/>
              <a:t>Finland does not have structural format for bookkeeping, implementing one would facilitate the ecosystem and reporting would be easier to develop in conjunction with this format</a:t>
            </a:r>
          </a:p>
        </p:txBody>
      </p:sp>
      <p:sp>
        <p:nvSpPr>
          <p:cNvPr id="3" name="Otsikko 2">
            <a:extLst>
              <a:ext uri="{FF2B5EF4-FFF2-40B4-BE49-F238E27FC236}">
                <a16:creationId xmlns:a16="http://schemas.microsoft.com/office/drawing/2014/main" id="{30093417-F52F-1C83-38B8-5BF5637D78D2}"/>
              </a:ext>
            </a:extLst>
          </p:cNvPr>
          <p:cNvSpPr>
            <a:spLocks noGrp="1"/>
          </p:cNvSpPr>
          <p:nvPr>
            <p:ph type="title"/>
          </p:nvPr>
        </p:nvSpPr>
        <p:spPr/>
        <p:txBody>
          <a:bodyPr/>
          <a:lstStyle/>
          <a:p>
            <a:r>
              <a:rPr lang="en-US" dirty="0"/>
              <a:t>Country profile - Finland</a:t>
            </a:r>
          </a:p>
        </p:txBody>
      </p:sp>
    </p:spTree>
    <p:extLst>
      <p:ext uri="{BB962C8B-B14F-4D97-AF65-F5344CB8AC3E}">
        <p14:creationId xmlns:p14="http://schemas.microsoft.com/office/powerpoint/2010/main" val="3393825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1A7232-452C-EE18-B092-1CD366B4D734}"/>
              </a:ext>
            </a:extLst>
          </p:cNvPr>
          <p:cNvSpPr>
            <a:spLocks noGrp="1"/>
          </p:cNvSpPr>
          <p:nvPr>
            <p:ph type="body" idx="1"/>
          </p:nvPr>
        </p:nvSpPr>
        <p:spPr/>
        <p:txBody>
          <a:bodyPr>
            <a:normAutofit fontScale="92500" lnSpcReduction="10000"/>
          </a:bodyPr>
          <a:lstStyle/>
          <a:p>
            <a:r>
              <a:rPr lang="en-US" dirty="0"/>
              <a:t>Ongoing development</a:t>
            </a:r>
          </a:p>
          <a:p>
            <a:pPr lvl="1"/>
            <a:r>
              <a:rPr lang="en-US" dirty="0"/>
              <a:t>Iceland is actively participating in international development and taking an active role when possible</a:t>
            </a:r>
          </a:p>
          <a:p>
            <a:r>
              <a:rPr lang="en-US" dirty="0"/>
              <a:t>Decree of structural reporting</a:t>
            </a:r>
          </a:p>
          <a:p>
            <a:pPr lvl="1"/>
            <a:r>
              <a:rPr lang="en-US" dirty="0"/>
              <a:t>Annual accounts are reported in PDFs 70 % and in XML 30 %</a:t>
            </a:r>
          </a:p>
          <a:p>
            <a:pPr lvl="1"/>
            <a:r>
              <a:rPr lang="en-US" dirty="0"/>
              <a:t>Tax reporting uses mostly traditional channels for reporting (portals, paper, uploads)</a:t>
            </a:r>
          </a:p>
          <a:p>
            <a:pPr lvl="1"/>
            <a:r>
              <a:rPr lang="en-US" dirty="0"/>
              <a:t>Statistical reporting relies mostly on other officials for information gathering (~95 % of data) but the direct information requests from businesses are performed through portals</a:t>
            </a:r>
          </a:p>
          <a:p>
            <a:r>
              <a:rPr lang="en-US" dirty="0"/>
              <a:t>Current strengths</a:t>
            </a:r>
          </a:p>
          <a:p>
            <a:pPr lvl="1"/>
            <a:r>
              <a:rPr lang="en-US" dirty="0"/>
              <a:t>Iceland has certain critical functions concentrated in one administration, compared to other Nordics this will probably help implementations and legal changes</a:t>
            </a:r>
          </a:p>
          <a:p>
            <a:r>
              <a:rPr lang="en-US" dirty="0"/>
              <a:t>Opportunities</a:t>
            </a:r>
          </a:p>
          <a:p>
            <a:pPr lvl="1"/>
            <a:r>
              <a:rPr lang="en-US" dirty="0"/>
              <a:t>Iceland has a good opportunity to benchmark the best practices from across the Nordics and implement solutions that suit them the best</a:t>
            </a:r>
          </a:p>
        </p:txBody>
      </p:sp>
      <p:sp>
        <p:nvSpPr>
          <p:cNvPr id="3" name="Otsikko 2">
            <a:extLst>
              <a:ext uri="{FF2B5EF4-FFF2-40B4-BE49-F238E27FC236}">
                <a16:creationId xmlns:a16="http://schemas.microsoft.com/office/drawing/2014/main" id="{30093417-F52F-1C83-38B8-5BF5637D78D2}"/>
              </a:ext>
            </a:extLst>
          </p:cNvPr>
          <p:cNvSpPr>
            <a:spLocks noGrp="1"/>
          </p:cNvSpPr>
          <p:nvPr>
            <p:ph type="title"/>
          </p:nvPr>
        </p:nvSpPr>
        <p:spPr/>
        <p:txBody>
          <a:bodyPr/>
          <a:lstStyle/>
          <a:p>
            <a:r>
              <a:rPr lang="en-US" dirty="0"/>
              <a:t>Country profile - Iceland</a:t>
            </a:r>
          </a:p>
        </p:txBody>
      </p:sp>
    </p:spTree>
    <p:extLst>
      <p:ext uri="{BB962C8B-B14F-4D97-AF65-F5344CB8AC3E}">
        <p14:creationId xmlns:p14="http://schemas.microsoft.com/office/powerpoint/2010/main" val="165597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1A7232-452C-EE18-B092-1CD366B4D734}"/>
              </a:ext>
            </a:extLst>
          </p:cNvPr>
          <p:cNvSpPr>
            <a:spLocks noGrp="1"/>
          </p:cNvSpPr>
          <p:nvPr>
            <p:ph type="body" idx="1"/>
          </p:nvPr>
        </p:nvSpPr>
        <p:spPr/>
        <p:txBody>
          <a:bodyPr>
            <a:normAutofit fontScale="85000" lnSpcReduction="20000"/>
          </a:bodyPr>
          <a:lstStyle/>
          <a:p>
            <a:r>
              <a:rPr lang="en-US" dirty="0"/>
              <a:t>Ongoing development</a:t>
            </a:r>
          </a:p>
          <a:p>
            <a:pPr lvl="1"/>
            <a:r>
              <a:rPr lang="en-US" dirty="0"/>
              <a:t>Norway develops the SAF-T (NO) format for official reporting and is considering legislative actions that would help uptake of digital business documents and business systems</a:t>
            </a:r>
          </a:p>
          <a:p>
            <a:pPr lvl="1"/>
            <a:r>
              <a:rPr lang="en-US" dirty="0"/>
              <a:t>Norwegian authorities are running pilots to facilitate the use of SAF-T and improve reporting processes</a:t>
            </a:r>
          </a:p>
          <a:p>
            <a:r>
              <a:rPr lang="en-US" dirty="0"/>
              <a:t>Decree of structural reporting</a:t>
            </a:r>
          </a:p>
          <a:p>
            <a:pPr lvl="1"/>
            <a:r>
              <a:rPr lang="en-US" dirty="0"/>
              <a:t>Most of the reporting in Norway is done through the common portal </a:t>
            </a:r>
            <a:r>
              <a:rPr lang="en-US" dirty="0" err="1"/>
              <a:t>Altinn</a:t>
            </a:r>
            <a:r>
              <a:rPr lang="en-US" dirty="0"/>
              <a:t>, which helps save costs for both private and public actors</a:t>
            </a:r>
          </a:p>
          <a:p>
            <a:pPr lvl="1"/>
            <a:r>
              <a:rPr lang="en-US" dirty="0"/>
              <a:t>Financial statement reporting is done over an XML schema and the coverage is high</a:t>
            </a:r>
          </a:p>
          <a:p>
            <a:pPr lvl="1"/>
            <a:r>
              <a:rPr lang="en-US" dirty="0"/>
              <a:t>Tax reporting utilizes SAF-T in VAT reporting and </a:t>
            </a:r>
            <a:r>
              <a:rPr lang="en-US" dirty="0" err="1"/>
              <a:t>Altinn</a:t>
            </a:r>
            <a:r>
              <a:rPr lang="en-US" dirty="0"/>
              <a:t> is used in other tax reports</a:t>
            </a:r>
            <a:endParaRPr lang="en-US" b="1" dirty="0"/>
          </a:p>
          <a:p>
            <a:pPr lvl="1"/>
            <a:r>
              <a:rPr lang="en-US" dirty="0"/>
              <a:t>Statistical reporting relies mostly on other officials for information gathering (~95 % of data) but the direct information requests from businesses are performed through portals. SAF-T is being explored as a data source.</a:t>
            </a:r>
          </a:p>
          <a:p>
            <a:r>
              <a:rPr lang="en-US" dirty="0"/>
              <a:t>Current strengths</a:t>
            </a:r>
          </a:p>
          <a:p>
            <a:pPr lvl="1"/>
            <a:r>
              <a:rPr lang="en-US" dirty="0"/>
              <a:t>Structural format for bookkeeping exists already</a:t>
            </a:r>
          </a:p>
          <a:p>
            <a:pPr lvl="1"/>
            <a:r>
              <a:rPr lang="en-US" dirty="0"/>
              <a:t>Financial statements are in a structural format</a:t>
            </a:r>
          </a:p>
          <a:p>
            <a:r>
              <a:rPr lang="en-US" dirty="0"/>
              <a:t>Opportunities</a:t>
            </a:r>
          </a:p>
          <a:p>
            <a:pPr lvl="1"/>
            <a:r>
              <a:rPr lang="en-US" dirty="0"/>
              <a:t>Norway has good chance to develop SAF-T format to better suit ecosystem needs</a:t>
            </a:r>
          </a:p>
        </p:txBody>
      </p:sp>
      <p:sp>
        <p:nvSpPr>
          <p:cNvPr id="3" name="Otsikko 2">
            <a:extLst>
              <a:ext uri="{FF2B5EF4-FFF2-40B4-BE49-F238E27FC236}">
                <a16:creationId xmlns:a16="http://schemas.microsoft.com/office/drawing/2014/main" id="{30093417-F52F-1C83-38B8-5BF5637D78D2}"/>
              </a:ext>
            </a:extLst>
          </p:cNvPr>
          <p:cNvSpPr>
            <a:spLocks noGrp="1"/>
          </p:cNvSpPr>
          <p:nvPr>
            <p:ph type="title"/>
          </p:nvPr>
        </p:nvSpPr>
        <p:spPr/>
        <p:txBody>
          <a:bodyPr/>
          <a:lstStyle/>
          <a:p>
            <a:r>
              <a:rPr lang="en-US" dirty="0"/>
              <a:t>Country profile - Norway</a:t>
            </a:r>
          </a:p>
        </p:txBody>
      </p:sp>
    </p:spTree>
    <p:extLst>
      <p:ext uri="{BB962C8B-B14F-4D97-AF65-F5344CB8AC3E}">
        <p14:creationId xmlns:p14="http://schemas.microsoft.com/office/powerpoint/2010/main" val="1646171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1A7232-452C-EE18-B092-1CD366B4D734}"/>
              </a:ext>
            </a:extLst>
          </p:cNvPr>
          <p:cNvSpPr>
            <a:spLocks noGrp="1"/>
          </p:cNvSpPr>
          <p:nvPr>
            <p:ph type="body" idx="1"/>
          </p:nvPr>
        </p:nvSpPr>
        <p:spPr>
          <a:xfrm>
            <a:off x="838200" y="1825625"/>
            <a:ext cx="10515600" cy="4079875"/>
          </a:xfrm>
        </p:spPr>
        <p:txBody>
          <a:bodyPr>
            <a:normAutofit fontScale="85000" lnSpcReduction="10000"/>
          </a:bodyPr>
          <a:lstStyle/>
          <a:p>
            <a:r>
              <a:rPr lang="en-US" dirty="0"/>
              <a:t>Ongoing development</a:t>
            </a:r>
          </a:p>
          <a:p>
            <a:pPr lvl="1"/>
            <a:r>
              <a:rPr lang="en-US" dirty="0"/>
              <a:t>The voluntary SBR assignment is a major driver for simplifying reporting in Sweden. Taxonomy-driven reporting is being pursued actively. SBR aims to cooperate with system vendors in their system development to facilitate simplified and automated reporting to authorities</a:t>
            </a:r>
          </a:p>
          <a:p>
            <a:pPr lvl="1"/>
            <a:r>
              <a:rPr lang="en-US" dirty="0"/>
              <a:t>Swedish tax is actively participating development initiatives both national and international</a:t>
            </a:r>
          </a:p>
          <a:p>
            <a:r>
              <a:rPr lang="en-US" dirty="0"/>
              <a:t>Decree of structural reporting</a:t>
            </a:r>
          </a:p>
          <a:p>
            <a:pPr lvl="1"/>
            <a:r>
              <a:rPr lang="en-US" dirty="0"/>
              <a:t>For certain types of companies (mainly limited companies), it is possible to submit their digital annual report with the support of the iXBRL format. Approx. &gt; 50 % of them uses the possibility to do so.</a:t>
            </a:r>
          </a:p>
          <a:p>
            <a:pPr lvl="1"/>
            <a:r>
              <a:rPr lang="en-US" dirty="0"/>
              <a:t>Tax reporting has a few taxonomy driven reports and API use is increasing besides older traditional channels</a:t>
            </a:r>
          </a:p>
          <a:p>
            <a:pPr lvl="1"/>
            <a:r>
              <a:rPr lang="en-US" dirty="0"/>
              <a:t>Statistical reporting relies mostly on other officials for information gathering (~95 % of data) but the direct information requests from businesses are performed through portals</a:t>
            </a:r>
          </a:p>
          <a:p>
            <a:r>
              <a:rPr lang="en-US" dirty="0"/>
              <a:t>Current strengths</a:t>
            </a:r>
          </a:p>
          <a:p>
            <a:pPr lvl="1"/>
            <a:r>
              <a:rPr lang="en-US" dirty="0"/>
              <a:t>SBR is established in Sweden and active cooperation with the private sector is pursued</a:t>
            </a:r>
          </a:p>
          <a:p>
            <a:r>
              <a:rPr lang="en-US" dirty="0"/>
              <a:t>Opportunities</a:t>
            </a:r>
          </a:p>
          <a:p>
            <a:pPr lvl="1"/>
            <a:r>
              <a:rPr lang="en-US" dirty="0"/>
              <a:t>Sweden has a good possibility to implement lasting reporting solutions together with the private sector through co-development</a:t>
            </a:r>
          </a:p>
        </p:txBody>
      </p:sp>
      <p:sp>
        <p:nvSpPr>
          <p:cNvPr id="3" name="Otsikko 2">
            <a:extLst>
              <a:ext uri="{FF2B5EF4-FFF2-40B4-BE49-F238E27FC236}">
                <a16:creationId xmlns:a16="http://schemas.microsoft.com/office/drawing/2014/main" id="{30093417-F52F-1C83-38B8-5BF5637D78D2}"/>
              </a:ext>
            </a:extLst>
          </p:cNvPr>
          <p:cNvSpPr>
            <a:spLocks noGrp="1"/>
          </p:cNvSpPr>
          <p:nvPr>
            <p:ph type="title"/>
          </p:nvPr>
        </p:nvSpPr>
        <p:spPr/>
        <p:txBody>
          <a:bodyPr/>
          <a:lstStyle/>
          <a:p>
            <a:r>
              <a:rPr lang="en-US" dirty="0"/>
              <a:t>Country profile - Sweden</a:t>
            </a:r>
          </a:p>
        </p:txBody>
      </p:sp>
    </p:spTree>
    <p:extLst>
      <p:ext uri="{BB962C8B-B14F-4D97-AF65-F5344CB8AC3E}">
        <p14:creationId xmlns:p14="http://schemas.microsoft.com/office/powerpoint/2010/main" val="345621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1A7232-452C-EE18-B092-1CD366B4D734}"/>
              </a:ext>
            </a:extLst>
          </p:cNvPr>
          <p:cNvSpPr>
            <a:spLocks noGrp="1"/>
          </p:cNvSpPr>
          <p:nvPr>
            <p:ph type="body" idx="1"/>
          </p:nvPr>
        </p:nvSpPr>
        <p:spPr>
          <a:xfrm>
            <a:off x="838200" y="1825625"/>
            <a:ext cx="10515600" cy="4079875"/>
          </a:xfrm>
        </p:spPr>
        <p:txBody>
          <a:bodyPr>
            <a:normAutofit fontScale="92500" lnSpcReduction="20000"/>
          </a:bodyPr>
          <a:lstStyle/>
          <a:p>
            <a:r>
              <a:rPr lang="en-US" dirty="0"/>
              <a:t>A harmonized (and automated) submission process</a:t>
            </a:r>
          </a:p>
          <a:p>
            <a:pPr lvl="1"/>
            <a:r>
              <a:rPr lang="en-US" dirty="0"/>
              <a:t>To further simplify the business’ internal accounting and bookkeeping processes the authorities within SBR are planning to harmonize the submission processes so that it will be possible for the system vendors to adapt their services. The vision is to make it possible for the business’ to produce, aggregate and submit all three reports at the same time.</a:t>
            </a:r>
          </a:p>
          <a:p>
            <a:r>
              <a:rPr lang="en-US" dirty="0"/>
              <a:t>Digital consulting (easy to make it right from the beginning)</a:t>
            </a:r>
          </a:p>
          <a:p>
            <a:pPr lvl="1"/>
            <a:r>
              <a:rPr lang="en-US" dirty="0"/>
              <a:t>A prioritized area for future development are digital and automated consulting services with the support of enhanced taxonomies (rules as code), Rules as a code-technology in general, chatbots, AI and headless CMS technologies. Automated and voluntary controls through the system vendors will increase quality and correctness when the reports are submitted.</a:t>
            </a:r>
          </a:p>
          <a:p>
            <a:r>
              <a:rPr lang="en-US" dirty="0"/>
              <a:t>Making historical and register data available</a:t>
            </a:r>
          </a:p>
          <a:p>
            <a:pPr lvl="1"/>
            <a:r>
              <a:rPr lang="en-US" dirty="0"/>
              <a:t>Historical annual reports will be digital accessible through API on both granulated and aggregated levels on a national and a Nordic level.</a:t>
            </a:r>
          </a:p>
          <a:p>
            <a:pPr lvl="1"/>
            <a:r>
              <a:rPr lang="en-US" dirty="0"/>
              <a:t>Financial information and basic company information will be accessible through API and composite basic services making it possible for agencies to reuse registered company information within their services. </a:t>
            </a:r>
          </a:p>
        </p:txBody>
      </p:sp>
      <p:sp>
        <p:nvSpPr>
          <p:cNvPr id="3" name="Otsikko 2">
            <a:extLst>
              <a:ext uri="{FF2B5EF4-FFF2-40B4-BE49-F238E27FC236}">
                <a16:creationId xmlns:a16="http://schemas.microsoft.com/office/drawing/2014/main" id="{30093417-F52F-1C83-38B8-5BF5637D78D2}"/>
              </a:ext>
            </a:extLst>
          </p:cNvPr>
          <p:cNvSpPr>
            <a:spLocks noGrp="1"/>
          </p:cNvSpPr>
          <p:nvPr>
            <p:ph type="title"/>
          </p:nvPr>
        </p:nvSpPr>
        <p:spPr/>
        <p:txBody>
          <a:bodyPr/>
          <a:lstStyle/>
          <a:p>
            <a:r>
              <a:rPr lang="en-US" dirty="0"/>
              <a:t>Case example of future national development: </a:t>
            </a:r>
            <a:r>
              <a:rPr lang="en-US" i="1" dirty="0"/>
              <a:t>Sweden - Future development steps</a:t>
            </a:r>
          </a:p>
        </p:txBody>
      </p:sp>
    </p:spTree>
    <p:extLst>
      <p:ext uri="{BB962C8B-B14F-4D97-AF65-F5344CB8AC3E}">
        <p14:creationId xmlns:p14="http://schemas.microsoft.com/office/powerpoint/2010/main" val="225549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4D5A3D7-BC3C-8EBC-0DE3-CD4F574AD268}"/>
              </a:ext>
            </a:extLst>
          </p:cNvPr>
          <p:cNvSpPr>
            <a:spLocks noGrp="1"/>
          </p:cNvSpPr>
          <p:nvPr>
            <p:ph type="body" idx="1"/>
          </p:nvPr>
        </p:nvSpPr>
        <p:spPr>
          <a:xfrm>
            <a:off x="838200" y="1825625"/>
            <a:ext cx="4603750" cy="4019121"/>
          </a:xfrm>
        </p:spPr>
        <p:txBody>
          <a:bodyPr>
            <a:normAutofit fontScale="77500" lnSpcReduction="20000"/>
          </a:bodyPr>
          <a:lstStyle/>
          <a:p>
            <a:r>
              <a:rPr lang="en-US" dirty="0">
                <a:solidFill>
                  <a:schemeClr val="accent1"/>
                </a:solidFill>
              </a:rPr>
              <a:t>Fact sheet of the solution area</a:t>
            </a:r>
          </a:p>
          <a:p>
            <a:r>
              <a:rPr lang="en-US" dirty="0">
                <a:solidFill>
                  <a:schemeClr val="accent1"/>
                </a:solidFill>
              </a:rPr>
              <a:t>Reflecting the milestones of the application</a:t>
            </a:r>
          </a:p>
          <a:p>
            <a:r>
              <a:rPr lang="en-US" b="1" dirty="0">
                <a:solidFill>
                  <a:schemeClr val="accent1"/>
                </a:solidFill>
              </a:rPr>
              <a:t>Highlight: </a:t>
            </a:r>
            <a:r>
              <a:rPr lang="en-US" i="1" dirty="0">
                <a:solidFill>
                  <a:schemeClr val="accent1"/>
                </a:solidFill>
              </a:rPr>
              <a:t>For authorities, knowledge sharing is vital</a:t>
            </a:r>
          </a:p>
          <a:p>
            <a:r>
              <a:rPr lang="en-US" b="1" dirty="0">
                <a:solidFill>
                  <a:schemeClr val="accent1"/>
                </a:solidFill>
              </a:rPr>
              <a:t>Highlight: </a:t>
            </a:r>
            <a:r>
              <a:rPr lang="en-US" i="1" dirty="0">
                <a:solidFill>
                  <a:schemeClr val="accent1"/>
                </a:solidFill>
              </a:rPr>
              <a:t>The business case and use cases for improving accounting and reporting in the Nordics</a:t>
            </a:r>
          </a:p>
          <a:p>
            <a:r>
              <a:rPr lang="en-US" b="1" dirty="0">
                <a:solidFill>
                  <a:schemeClr val="accent1"/>
                </a:solidFill>
              </a:rPr>
              <a:t>Highlight: </a:t>
            </a:r>
            <a:r>
              <a:rPr lang="en-US" i="1" dirty="0">
                <a:solidFill>
                  <a:schemeClr val="accent1"/>
                </a:solidFill>
              </a:rPr>
              <a:t>Analysis of the different Nordic countries - Understanding our differences and overcoming them</a:t>
            </a:r>
          </a:p>
          <a:p>
            <a:r>
              <a:rPr lang="en-US" b="1" dirty="0">
                <a:solidFill>
                  <a:schemeClr val="accent1"/>
                </a:solidFill>
              </a:rPr>
              <a:t>Highlight: </a:t>
            </a:r>
            <a:r>
              <a:rPr lang="en-US" i="1" dirty="0">
                <a:solidFill>
                  <a:schemeClr val="accent1"/>
                </a:solidFill>
              </a:rPr>
              <a:t>The common minimum baseline for the Nordics in the future regarding reporting and accounting</a:t>
            </a:r>
          </a:p>
          <a:p>
            <a:r>
              <a:rPr lang="en-US" b="1" dirty="0">
                <a:solidFill>
                  <a:schemeClr val="accent1"/>
                </a:solidFill>
              </a:rPr>
              <a:t>Highlight: </a:t>
            </a:r>
            <a:r>
              <a:rPr lang="en-US" i="1" dirty="0">
                <a:solidFill>
                  <a:schemeClr val="accent1"/>
                </a:solidFill>
              </a:rPr>
              <a:t>Legislation and EU initiatives will change the playing field</a:t>
            </a:r>
          </a:p>
          <a:p>
            <a:r>
              <a:rPr lang="en-US" b="1" dirty="0">
                <a:solidFill>
                  <a:schemeClr val="accent1"/>
                </a:solidFill>
              </a:rPr>
              <a:t>Highlight: </a:t>
            </a:r>
            <a:r>
              <a:rPr lang="en-US" i="1" dirty="0">
                <a:solidFill>
                  <a:schemeClr val="accent1"/>
                </a:solidFill>
              </a:rPr>
              <a:t>Engaging stakeholders and understanding their expectations</a:t>
            </a:r>
          </a:p>
          <a:p>
            <a:pPr marL="114300" indent="0">
              <a:buNone/>
            </a:pPr>
            <a:endParaRPr lang="en-US" dirty="0"/>
          </a:p>
        </p:txBody>
      </p:sp>
      <p:sp>
        <p:nvSpPr>
          <p:cNvPr id="3" name="Otsikko 2">
            <a:extLst>
              <a:ext uri="{FF2B5EF4-FFF2-40B4-BE49-F238E27FC236}">
                <a16:creationId xmlns:a16="http://schemas.microsoft.com/office/drawing/2014/main" id="{4F76C1B9-A54E-DD8A-CF7C-EE2252B93963}"/>
              </a:ext>
            </a:extLst>
          </p:cNvPr>
          <p:cNvSpPr>
            <a:spLocks noGrp="1"/>
          </p:cNvSpPr>
          <p:nvPr>
            <p:ph type="title"/>
          </p:nvPr>
        </p:nvSpPr>
        <p:spPr/>
        <p:txBody>
          <a:bodyPr/>
          <a:lstStyle/>
          <a:p>
            <a:r>
              <a:rPr lang="en-US"/>
              <a:t>List of contents</a:t>
            </a:r>
          </a:p>
        </p:txBody>
      </p:sp>
      <p:sp>
        <p:nvSpPr>
          <p:cNvPr id="4" name="Tekstin paikkamerkki 1">
            <a:extLst>
              <a:ext uri="{FF2B5EF4-FFF2-40B4-BE49-F238E27FC236}">
                <a16:creationId xmlns:a16="http://schemas.microsoft.com/office/drawing/2014/main" id="{16D477E2-B97D-4C89-2191-65762F0F22B5}"/>
              </a:ext>
            </a:extLst>
          </p:cNvPr>
          <p:cNvSpPr txBox="1">
            <a:spLocks/>
          </p:cNvSpPr>
          <p:nvPr/>
        </p:nvSpPr>
        <p:spPr>
          <a:xfrm>
            <a:off x="6096000" y="1825625"/>
            <a:ext cx="4603750" cy="435927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2C286C"/>
              </a:buClr>
              <a:buSzPts val="1800"/>
              <a:buFont typeface="Arial"/>
              <a:buChar char="•"/>
              <a:defRPr sz="2000" b="0" i="0" u="none" strike="noStrike" cap="none">
                <a:solidFill>
                  <a:srgbClr val="2C286C"/>
                </a:solidFill>
                <a:latin typeface="+mn-lt"/>
                <a:ea typeface="Calibri"/>
                <a:cs typeface="Calibri"/>
                <a:sym typeface="Calibri"/>
              </a:defRPr>
            </a:lvl1pPr>
            <a:lvl2pPr marL="914400" marR="0" lvl="1" indent="-342900" algn="l" rtl="0">
              <a:lnSpc>
                <a:spcPct val="90000"/>
              </a:lnSpc>
              <a:spcBef>
                <a:spcPts val="500"/>
              </a:spcBef>
              <a:spcAft>
                <a:spcPts val="0"/>
              </a:spcAft>
              <a:buClr>
                <a:srgbClr val="2C286C"/>
              </a:buClr>
              <a:buSzPts val="1800"/>
              <a:buFont typeface="Arial"/>
              <a:buChar char="•"/>
              <a:defRPr sz="1800" b="0" i="0" u="none" strike="noStrike" cap="none">
                <a:solidFill>
                  <a:srgbClr val="2C286C"/>
                </a:solidFill>
                <a:latin typeface="+mn-lt"/>
                <a:ea typeface="Libre Franklin"/>
                <a:cs typeface="Libre Franklin"/>
                <a:sym typeface="Libre Franklin"/>
              </a:defRPr>
            </a:lvl2pPr>
            <a:lvl3pPr marL="1371600" marR="0" lvl="2" indent="-342900" algn="l" rtl="0">
              <a:lnSpc>
                <a:spcPct val="90000"/>
              </a:lnSpc>
              <a:spcBef>
                <a:spcPts val="500"/>
              </a:spcBef>
              <a:spcAft>
                <a:spcPts val="0"/>
              </a:spcAft>
              <a:buClr>
                <a:srgbClr val="2C286C"/>
              </a:buClr>
              <a:buSzPts val="1800"/>
              <a:buFont typeface="Arial"/>
              <a:buChar char="•"/>
              <a:defRPr sz="1600" b="0" i="0" u="none" strike="noStrike" cap="none">
                <a:solidFill>
                  <a:srgbClr val="2C286C"/>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2C286C"/>
              </a:buClr>
              <a:buSzPts val="1800"/>
              <a:buFont typeface="Arial"/>
              <a:buChar char="•"/>
              <a:defRPr sz="1600" b="0" i="0" u="none" strike="noStrike" cap="none">
                <a:solidFill>
                  <a:srgbClr val="2C286C"/>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2C286C"/>
              </a:buClr>
              <a:buSzPts val="1800"/>
              <a:buFont typeface="Arial"/>
              <a:buChar char="•"/>
              <a:defRPr sz="1600" b="0" i="0" u="none" strike="noStrike" cap="none">
                <a:solidFill>
                  <a:srgbClr val="2C286C"/>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1600" b="1" dirty="0">
                <a:solidFill>
                  <a:schemeClr val="accent1"/>
                </a:solidFill>
              </a:rPr>
              <a:t>Highlight: </a:t>
            </a:r>
            <a:r>
              <a:rPr lang="en-US" sz="1600" i="1" dirty="0">
                <a:solidFill>
                  <a:schemeClr val="accent1"/>
                </a:solidFill>
              </a:rPr>
              <a:t>Reverse charge VAT study - summary</a:t>
            </a:r>
          </a:p>
          <a:p>
            <a:r>
              <a:rPr lang="en-US" sz="1600" b="1" dirty="0">
                <a:solidFill>
                  <a:schemeClr val="accent1"/>
                </a:solidFill>
              </a:rPr>
              <a:t>Highlight: </a:t>
            </a:r>
            <a:r>
              <a:rPr lang="en-US" sz="1600" i="1" dirty="0">
                <a:solidFill>
                  <a:schemeClr val="accent1"/>
                </a:solidFill>
              </a:rPr>
              <a:t>Semantical model for financial statements - summary</a:t>
            </a:r>
          </a:p>
          <a:p>
            <a:r>
              <a:rPr lang="en-US" sz="1600" b="1" dirty="0">
                <a:solidFill>
                  <a:schemeClr val="accent1"/>
                </a:solidFill>
              </a:rPr>
              <a:t>Highlight: </a:t>
            </a:r>
            <a:r>
              <a:rPr lang="en-US" sz="1600" i="1" dirty="0">
                <a:solidFill>
                  <a:schemeClr val="accent1"/>
                </a:solidFill>
              </a:rPr>
              <a:t>Bookkeeping and reporting study - summary</a:t>
            </a:r>
          </a:p>
          <a:p>
            <a:r>
              <a:rPr lang="en-US" sz="1600" b="1" dirty="0">
                <a:solidFill>
                  <a:schemeClr val="accent1"/>
                </a:solidFill>
              </a:rPr>
              <a:t>Highlight: </a:t>
            </a:r>
            <a:r>
              <a:rPr lang="en-US" sz="1600" i="1" dirty="0">
                <a:solidFill>
                  <a:schemeClr val="accent1"/>
                </a:solidFill>
              </a:rPr>
              <a:t>Interoperability and standardization are key drivers in this area</a:t>
            </a:r>
          </a:p>
          <a:p>
            <a:r>
              <a:rPr lang="en-US" sz="1600" b="1" dirty="0">
                <a:solidFill>
                  <a:schemeClr val="accent1"/>
                </a:solidFill>
              </a:rPr>
              <a:t>Highlight: </a:t>
            </a:r>
            <a:r>
              <a:rPr lang="en-US" sz="1600" i="1" dirty="0">
                <a:solidFill>
                  <a:schemeClr val="accent1"/>
                </a:solidFill>
              </a:rPr>
              <a:t>Reflection on the working methods</a:t>
            </a:r>
          </a:p>
          <a:p>
            <a:r>
              <a:rPr lang="en-US" sz="1600" b="1" dirty="0">
                <a:solidFill>
                  <a:schemeClr val="accent1"/>
                </a:solidFill>
              </a:rPr>
              <a:t>Highlight: </a:t>
            </a:r>
            <a:r>
              <a:rPr lang="en-US" sz="1600" i="1" dirty="0">
                <a:solidFill>
                  <a:schemeClr val="accent1"/>
                </a:solidFill>
              </a:rPr>
              <a:t>Key takeaways for success in the future</a:t>
            </a:r>
          </a:p>
          <a:p>
            <a:r>
              <a:rPr lang="en-US" sz="1600" b="1" dirty="0">
                <a:solidFill>
                  <a:schemeClr val="accent1"/>
                </a:solidFill>
              </a:rPr>
              <a:t>Highlight: </a:t>
            </a:r>
            <a:r>
              <a:rPr lang="en-US" sz="1600" i="1" dirty="0">
                <a:solidFill>
                  <a:schemeClr val="accent1"/>
                </a:solidFill>
              </a:rPr>
              <a:t>Addressing future challenges in advance</a:t>
            </a:r>
          </a:p>
          <a:p>
            <a:r>
              <a:rPr lang="en-US" sz="1600" b="1" dirty="0">
                <a:solidFill>
                  <a:schemeClr val="accent1"/>
                </a:solidFill>
              </a:rPr>
              <a:t>Final Highlight: </a:t>
            </a:r>
            <a:r>
              <a:rPr lang="en-US" sz="1600" i="1" dirty="0">
                <a:solidFill>
                  <a:schemeClr val="accent1"/>
                </a:solidFill>
              </a:rPr>
              <a:t>We are stronger together</a:t>
            </a:r>
          </a:p>
          <a:p>
            <a:r>
              <a:rPr lang="en-US" sz="1600" dirty="0">
                <a:solidFill>
                  <a:schemeClr val="accent1"/>
                </a:solidFill>
              </a:rPr>
              <a:t>Acknowledgements</a:t>
            </a:r>
            <a:endParaRPr lang="en-US" sz="1600" i="1" dirty="0"/>
          </a:p>
          <a:p>
            <a:endParaRPr lang="en-US" sz="1600" kern="0" dirty="0"/>
          </a:p>
        </p:txBody>
      </p:sp>
    </p:spTree>
    <p:extLst>
      <p:ext uri="{BB962C8B-B14F-4D97-AF65-F5344CB8AC3E}">
        <p14:creationId xmlns:p14="http://schemas.microsoft.com/office/powerpoint/2010/main" val="4030496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1A7232-452C-EE18-B092-1CD366B4D734}"/>
              </a:ext>
            </a:extLst>
          </p:cNvPr>
          <p:cNvSpPr>
            <a:spLocks noGrp="1"/>
          </p:cNvSpPr>
          <p:nvPr>
            <p:ph type="body" idx="1"/>
          </p:nvPr>
        </p:nvSpPr>
        <p:spPr>
          <a:xfrm>
            <a:off x="838200" y="1825625"/>
            <a:ext cx="10712450" cy="4213225"/>
          </a:xfrm>
        </p:spPr>
        <p:txBody>
          <a:bodyPr>
            <a:normAutofit fontScale="85000" lnSpcReduction="10000"/>
          </a:bodyPr>
          <a:lstStyle/>
          <a:p>
            <a:r>
              <a:rPr lang="en-US" dirty="0"/>
              <a:t>The main differences from Nordic countries stem mostly from our approaches to development, our choice of standards and how we interact with our ecosystem. None of these differences are something that would absolutely prevent cross-border interoperability. </a:t>
            </a:r>
          </a:p>
          <a:p>
            <a:r>
              <a:rPr lang="en-US" dirty="0"/>
              <a:t>Overall, the Nordics as front-runners of digitalisation can share their experiences and finings into EU community and try to affect the common economic area</a:t>
            </a:r>
          </a:p>
          <a:p>
            <a:r>
              <a:rPr lang="en-US" dirty="0"/>
              <a:t>Cross-border data transfers are most valuable for tax, not so much for annual reporting and statistics</a:t>
            </a:r>
          </a:p>
          <a:p>
            <a:r>
              <a:rPr lang="en-US" dirty="0"/>
              <a:t>Legislation harmonization from EU is easier, it is harder to harmonize legislation on a Nordic level, </a:t>
            </a:r>
          </a:p>
          <a:p>
            <a:pPr lvl="1"/>
            <a:r>
              <a:rPr lang="en-US" dirty="0"/>
              <a:t>Even if it comes from EU, the legislation is not harmonized (For example; the use of reverse charge is not aligned)</a:t>
            </a:r>
          </a:p>
          <a:p>
            <a:pPr lvl="1"/>
            <a:r>
              <a:rPr lang="en-US" dirty="0"/>
              <a:t>The Nordic countries should set objectives that each county should reach and sub-objectives on semantical level that each country should fulfill, align these objectives down into the semantical level</a:t>
            </a:r>
          </a:p>
          <a:p>
            <a:pPr lvl="1"/>
            <a:r>
              <a:rPr lang="en-US" dirty="0"/>
              <a:t>In order to become the most integrated region in the world, political commitment and legislative action is needed</a:t>
            </a:r>
          </a:p>
          <a:p>
            <a:r>
              <a:rPr lang="en-US" dirty="0"/>
              <a:t>When setting up future working groups, the Nordic countries need to be clear on their target: Legislation, standardization or interoperability work. For each area it is crucial to consider which organization can advance the area most efficiently. For example; tax administrations are the correct bodies if we want to improve the interoperability of tax semantics in the Nordics.</a:t>
            </a:r>
          </a:p>
        </p:txBody>
      </p:sp>
      <p:sp>
        <p:nvSpPr>
          <p:cNvPr id="3" name="Otsikko 2">
            <a:extLst>
              <a:ext uri="{FF2B5EF4-FFF2-40B4-BE49-F238E27FC236}">
                <a16:creationId xmlns:a16="http://schemas.microsoft.com/office/drawing/2014/main" id="{30093417-F52F-1C83-38B8-5BF5637D78D2}"/>
              </a:ext>
            </a:extLst>
          </p:cNvPr>
          <p:cNvSpPr>
            <a:spLocks noGrp="1"/>
          </p:cNvSpPr>
          <p:nvPr>
            <p:ph type="title"/>
          </p:nvPr>
        </p:nvSpPr>
        <p:spPr/>
        <p:txBody>
          <a:bodyPr/>
          <a:lstStyle/>
          <a:p>
            <a:r>
              <a:rPr lang="en-US" dirty="0"/>
              <a:t>Summary of the Nordic countries and their main differences and how to overcome them</a:t>
            </a:r>
          </a:p>
        </p:txBody>
      </p:sp>
    </p:spTree>
    <p:extLst>
      <p:ext uri="{BB962C8B-B14F-4D97-AF65-F5344CB8AC3E}">
        <p14:creationId xmlns:p14="http://schemas.microsoft.com/office/powerpoint/2010/main" val="3748205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EC0399-080A-93BC-7F1F-604A4F89C634}"/>
              </a:ext>
            </a:extLst>
          </p:cNvPr>
          <p:cNvSpPr>
            <a:spLocks noGrp="1"/>
          </p:cNvSpPr>
          <p:nvPr>
            <p:ph type="title"/>
          </p:nvPr>
        </p:nvSpPr>
        <p:spPr/>
        <p:txBody>
          <a:bodyPr/>
          <a:lstStyle/>
          <a:p>
            <a:r>
              <a:rPr lang="en-US"/>
              <a:t>Highlight</a:t>
            </a:r>
            <a:br>
              <a:rPr lang="en-US"/>
            </a:br>
            <a:r>
              <a:rPr lang="en-US" i="1"/>
              <a:t>The common minimum baseline for the Nordics in the future regarding reporting and accounting</a:t>
            </a:r>
            <a:br>
              <a:rPr lang="en-US"/>
            </a:br>
            <a:endParaRPr lang="en-US"/>
          </a:p>
        </p:txBody>
      </p:sp>
    </p:spTree>
    <p:extLst>
      <p:ext uri="{BB962C8B-B14F-4D97-AF65-F5344CB8AC3E}">
        <p14:creationId xmlns:p14="http://schemas.microsoft.com/office/powerpoint/2010/main" val="1430476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53475FE-8AD3-DF5C-04A2-56529AE0909E}"/>
              </a:ext>
            </a:extLst>
          </p:cNvPr>
          <p:cNvSpPr>
            <a:spLocks noGrp="1"/>
          </p:cNvSpPr>
          <p:nvPr>
            <p:ph type="body" idx="1"/>
          </p:nvPr>
        </p:nvSpPr>
        <p:spPr>
          <a:xfrm>
            <a:off x="838200" y="1825625"/>
            <a:ext cx="10515600" cy="4130675"/>
          </a:xfrm>
        </p:spPr>
        <p:txBody>
          <a:bodyPr>
            <a:normAutofit/>
          </a:bodyPr>
          <a:lstStyle/>
          <a:p>
            <a:pPr marL="114300" indent="0" algn="ctr">
              <a:buNone/>
            </a:pPr>
            <a:r>
              <a:rPr lang="en-US" i="1" dirty="0"/>
              <a:t>The corporate entity will be able to report in a digitalized and structured way without human interference. Financial data can be exchanged seamless and without technical obstacles. The Nordic countries are free to choose technical standards and formats (national interoperability) if Nordic interoperability can be achieved at a common decided level within the designated scope.  </a:t>
            </a:r>
          </a:p>
          <a:p>
            <a:r>
              <a:rPr lang="en-US" dirty="0"/>
              <a:t>This vision means that Nordic authorities must strive to implement a system where corporate entities can report financial data digitally and autonomously, eliminating the need for manual intervention but retaining necessary level of control of reporting. </a:t>
            </a:r>
          </a:p>
          <a:p>
            <a:r>
              <a:rPr lang="en-US" dirty="0"/>
              <a:t>This would enable seamless and obstacle-free data exchange across the region. While each Nordic country can select its own technical standards and formats, they must ensure that these choices support a collectively agreed-upon level of interoperability across the Nordic countries. This approach promotes efficiency, consistency, and regional cohesion in financial reporting.</a:t>
            </a:r>
          </a:p>
        </p:txBody>
      </p:sp>
      <p:sp>
        <p:nvSpPr>
          <p:cNvPr id="3" name="Otsikko 2">
            <a:extLst>
              <a:ext uri="{FF2B5EF4-FFF2-40B4-BE49-F238E27FC236}">
                <a16:creationId xmlns:a16="http://schemas.microsoft.com/office/drawing/2014/main" id="{22207E90-D322-F55D-C234-34281329C7DD}"/>
              </a:ext>
            </a:extLst>
          </p:cNvPr>
          <p:cNvSpPr>
            <a:spLocks noGrp="1"/>
          </p:cNvSpPr>
          <p:nvPr>
            <p:ph type="title"/>
          </p:nvPr>
        </p:nvSpPr>
        <p:spPr/>
        <p:txBody>
          <a:bodyPr/>
          <a:lstStyle/>
          <a:p>
            <a:r>
              <a:rPr lang="en-US"/>
              <a:t>Vision of simplified reporting</a:t>
            </a:r>
          </a:p>
        </p:txBody>
      </p:sp>
    </p:spTree>
    <p:extLst>
      <p:ext uri="{BB962C8B-B14F-4D97-AF65-F5344CB8AC3E}">
        <p14:creationId xmlns:p14="http://schemas.microsoft.com/office/powerpoint/2010/main" val="79061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1975146-C328-930E-6813-C96C55540C21}"/>
              </a:ext>
            </a:extLst>
          </p:cNvPr>
          <p:cNvSpPr>
            <a:spLocks noGrp="1"/>
          </p:cNvSpPr>
          <p:nvPr>
            <p:ph type="title"/>
          </p:nvPr>
        </p:nvSpPr>
        <p:spPr/>
        <p:txBody>
          <a:bodyPr/>
          <a:lstStyle/>
          <a:p>
            <a:r>
              <a:rPr lang="en-US" dirty="0"/>
              <a:t>Our starting points</a:t>
            </a:r>
          </a:p>
        </p:txBody>
      </p:sp>
      <p:graphicFrame>
        <p:nvGraphicFramePr>
          <p:cNvPr id="2" name="Kaaviokuva 1">
            <a:extLst>
              <a:ext uri="{FF2B5EF4-FFF2-40B4-BE49-F238E27FC236}">
                <a16:creationId xmlns:a16="http://schemas.microsoft.com/office/drawing/2014/main" id="{DCA7D62B-EF93-83D0-5BE4-6A2E78CA6DEC}"/>
              </a:ext>
            </a:extLst>
          </p:cNvPr>
          <p:cNvGraphicFramePr/>
          <p:nvPr>
            <p:extLst>
              <p:ext uri="{D42A27DB-BD31-4B8C-83A1-F6EECF244321}">
                <p14:modId xmlns:p14="http://schemas.microsoft.com/office/powerpoint/2010/main" val="3649725139"/>
              </p:ext>
            </p:extLst>
          </p:nvPr>
        </p:nvGraphicFramePr>
        <p:xfrm>
          <a:off x="336550" y="1504950"/>
          <a:ext cx="1137285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03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264BFFF-EDE3-A121-5742-80E477384E73}"/>
              </a:ext>
            </a:extLst>
          </p:cNvPr>
          <p:cNvSpPr>
            <a:spLocks noGrp="1"/>
          </p:cNvSpPr>
          <p:nvPr>
            <p:ph type="title"/>
          </p:nvPr>
        </p:nvSpPr>
        <p:spPr/>
        <p:txBody>
          <a:bodyPr/>
          <a:lstStyle/>
          <a:p>
            <a:r>
              <a:rPr lang="en-US"/>
              <a:t>Key words that enable the vision</a:t>
            </a:r>
          </a:p>
        </p:txBody>
      </p:sp>
      <p:sp>
        <p:nvSpPr>
          <p:cNvPr id="5" name="Tekstiruutu 4">
            <a:extLst>
              <a:ext uri="{FF2B5EF4-FFF2-40B4-BE49-F238E27FC236}">
                <a16:creationId xmlns:a16="http://schemas.microsoft.com/office/drawing/2014/main" id="{8CEAE11F-5274-AE23-AE9B-961102BF7D3A}"/>
              </a:ext>
            </a:extLst>
          </p:cNvPr>
          <p:cNvSpPr txBox="1"/>
          <p:nvPr/>
        </p:nvSpPr>
        <p:spPr>
          <a:xfrm>
            <a:off x="6235732" y="1641935"/>
            <a:ext cx="5352747" cy="369332"/>
          </a:xfrm>
          <a:prstGeom prst="rect">
            <a:avLst/>
          </a:prstGeom>
          <a:noFill/>
        </p:spPr>
        <p:txBody>
          <a:bodyPr wrap="none" rtlCol="0">
            <a:spAutoFit/>
          </a:bodyPr>
          <a:lstStyle/>
          <a:p>
            <a:r>
              <a:rPr lang="en-US" b="1" dirty="0">
                <a:solidFill>
                  <a:schemeClr val="accent1"/>
                </a:solidFill>
              </a:rPr>
              <a:t>External and internal stakeholder co-operation</a:t>
            </a:r>
          </a:p>
        </p:txBody>
      </p:sp>
      <p:sp>
        <p:nvSpPr>
          <p:cNvPr id="6" name="Tekstiruutu 5">
            <a:extLst>
              <a:ext uri="{FF2B5EF4-FFF2-40B4-BE49-F238E27FC236}">
                <a16:creationId xmlns:a16="http://schemas.microsoft.com/office/drawing/2014/main" id="{2DB96582-055A-4470-0595-022E829FB0F5}"/>
              </a:ext>
            </a:extLst>
          </p:cNvPr>
          <p:cNvSpPr txBox="1"/>
          <p:nvPr/>
        </p:nvSpPr>
        <p:spPr>
          <a:xfrm>
            <a:off x="3926175" y="2853036"/>
            <a:ext cx="4339650" cy="369332"/>
          </a:xfrm>
          <a:prstGeom prst="rect">
            <a:avLst/>
          </a:prstGeom>
          <a:noFill/>
        </p:spPr>
        <p:txBody>
          <a:bodyPr wrap="none" rtlCol="0">
            <a:spAutoFit/>
          </a:bodyPr>
          <a:lstStyle/>
          <a:p>
            <a:r>
              <a:rPr lang="en-US" b="1" dirty="0">
                <a:solidFill>
                  <a:schemeClr val="accent1"/>
                </a:solidFill>
              </a:rPr>
              <a:t>High quality structural data in and out</a:t>
            </a:r>
          </a:p>
        </p:txBody>
      </p:sp>
      <p:sp>
        <p:nvSpPr>
          <p:cNvPr id="7" name="Tekstiruutu 6">
            <a:extLst>
              <a:ext uri="{FF2B5EF4-FFF2-40B4-BE49-F238E27FC236}">
                <a16:creationId xmlns:a16="http://schemas.microsoft.com/office/drawing/2014/main" id="{6EEAAC94-4689-CD35-A992-BA7725B45E1C}"/>
              </a:ext>
            </a:extLst>
          </p:cNvPr>
          <p:cNvSpPr txBox="1"/>
          <p:nvPr/>
        </p:nvSpPr>
        <p:spPr>
          <a:xfrm>
            <a:off x="8667750" y="2393219"/>
            <a:ext cx="2351926" cy="369332"/>
          </a:xfrm>
          <a:prstGeom prst="rect">
            <a:avLst/>
          </a:prstGeom>
          <a:noFill/>
        </p:spPr>
        <p:txBody>
          <a:bodyPr wrap="none" rtlCol="0">
            <a:spAutoFit/>
          </a:bodyPr>
          <a:lstStyle/>
          <a:p>
            <a:r>
              <a:rPr lang="en-US" b="1" dirty="0">
                <a:solidFill>
                  <a:schemeClr val="accent1"/>
                </a:solidFill>
              </a:rPr>
              <a:t>Control of business</a:t>
            </a:r>
          </a:p>
        </p:txBody>
      </p:sp>
      <p:sp>
        <p:nvSpPr>
          <p:cNvPr id="8" name="Tekstiruutu 7">
            <a:extLst>
              <a:ext uri="{FF2B5EF4-FFF2-40B4-BE49-F238E27FC236}">
                <a16:creationId xmlns:a16="http://schemas.microsoft.com/office/drawing/2014/main" id="{8846274E-880B-B7A0-CD0C-2A97E6FEE091}"/>
              </a:ext>
            </a:extLst>
          </p:cNvPr>
          <p:cNvSpPr txBox="1"/>
          <p:nvPr/>
        </p:nvSpPr>
        <p:spPr>
          <a:xfrm>
            <a:off x="4517807" y="4391628"/>
            <a:ext cx="2634054" cy="369332"/>
          </a:xfrm>
          <a:prstGeom prst="rect">
            <a:avLst/>
          </a:prstGeom>
          <a:noFill/>
        </p:spPr>
        <p:txBody>
          <a:bodyPr wrap="none" rtlCol="0">
            <a:spAutoFit/>
          </a:bodyPr>
          <a:lstStyle/>
          <a:p>
            <a:r>
              <a:rPr lang="en-US" b="1" dirty="0">
                <a:solidFill>
                  <a:schemeClr val="accent1"/>
                </a:solidFill>
              </a:rPr>
              <a:t>Compliance by design</a:t>
            </a:r>
          </a:p>
        </p:txBody>
      </p:sp>
      <p:sp>
        <p:nvSpPr>
          <p:cNvPr id="9" name="Tekstiruutu 8">
            <a:extLst>
              <a:ext uri="{FF2B5EF4-FFF2-40B4-BE49-F238E27FC236}">
                <a16:creationId xmlns:a16="http://schemas.microsoft.com/office/drawing/2014/main" id="{46D5C670-81E3-106C-F27E-C42C6B663582}"/>
              </a:ext>
            </a:extLst>
          </p:cNvPr>
          <p:cNvSpPr txBox="1"/>
          <p:nvPr/>
        </p:nvSpPr>
        <p:spPr>
          <a:xfrm>
            <a:off x="8912106" y="3095068"/>
            <a:ext cx="2441694" cy="369332"/>
          </a:xfrm>
          <a:prstGeom prst="rect">
            <a:avLst/>
          </a:prstGeom>
          <a:noFill/>
        </p:spPr>
        <p:txBody>
          <a:bodyPr wrap="none" rtlCol="0">
            <a:spAutoFit/>
          </a:bodyPr>
          <a:lstStyle/>
          <a:p>
            <a:r>
              <a:rPr lang="en-US" b="1" dirty="0">
                <a:solidFill>
                  <a:schemeClr val="accent1"/>
                </a:solidFill>
              </a:rPr>
              <a:t>Easy to make it right</a:t>
            </a:r>
          </a:p>
        </p:txBody>
      </p:sp>
      <p:sp>
        <p:nvSpPr>
          <p:cNvPr id="10" name="Tekstiruutu 9">
            <a:extLst>
              <a:ext uri="{FF2B5EF4-FFF2-40B4-BE49-F238E27FC236}">
                <a16:creationId xmlns:a16="http://schemas.microsoft.com/office/drawing/2014/main" id="{8F28D2B5-D661-21DF-7CD9-6FC2C98A76D6}"/>
              </a:ext>
            </a:extLst>
          </p:cNvPr>
          <p:cNvSpPr txBox="1"/>
          <p:nvPr/>
        </p:nvSpPr>
        <p:spPr>
          <a:xfrm>
            <a:off x="6813550" y="5605803"/>
            <a:ext cx="2710999" cy="369332"/>
          </a:xfrm>
          <a:prstGeom prst="rect">
            <a:avLst/>
          </a:prstGeom>
          <a:noFill/>
        </p:spPr>
        <p:txBody>
          <a:bodyPr wrap="none" rtlCol="0">
            <a:spAutoFit/>
          </a:bodyPr>
          <a:lstStyle/>
          <a:p>
            <a:r>
              <a:rPr lang="en-US" b="1" dirty="0">
                <a:solidFill>
                  <a:schemeClr val="accent1"/>
                </a:solidFill>
              </a:rPr>
              <a:t>Seamless data transfer</a:t>
            </a:r>
          </a:p>
        </p:txBody>
      </p:sp>
      <p:sp>
        <p:nvSpPr>
          <p:cNvPr id="11" name="Tekstiruutu 10">
            <a:extLst>
              <a:ext uri="{FF2B5EF4-FFF2-40B4-BE49-F238E27FC236}">
                <a16:creationId xmlns:a16="http://schemas.microsoft.com/office/drawing/2014/main" id="{578307F0-BC73-A298-030F-817F5F3CB94B}"/>
              </a:ext>
            </a:extLst>
          </p:cNvPr>
          <p:cNvSpPr txBox="1"/>
          <p:nvPr/>
        </p:nvSpPr>
        <p:spPr>
          <a:xfrm>
            <a:off x="8125271" y="4606574"/>
            <a:ext cx="1274773" cy="369332"/>
          </a:xfrm>
          <a:prstGeom prst="rect">
            <a:avLst/>
          </a:prstGeom>
          <a:noFill/>
        </p:spPr>
        <p:txBody>
          <a:bodyPr wrap="none" rtlCol="0">
            <a:spAutoFit/>
          </a:bodyPr>
          <a:lstStyle/>
          <a:p>
            <a:r>
              <a:rPr lang="en-US" b="1" dirty="0">
                <a:solidFill>
                  <a:schemeClr val="accent1"/>
                </a:solidFill>
              </a:rPr>
              <a:t>Validation</a:t>
            </a:r>
          </a:p>
        </p:txBody>
      </p:sp>
      <p:sp>
        <p:nvSpPr>
          <p:cNvPr id="12" name="Tekstiruutu 11">
            <a:extLst>
              <a:ext uri="{FF2B5EF4-FFF2-40B4-BE49-F238E27FC236}">
                <a16:creationId xmlns:a16="http://schemas.microsoft.com/office/drawing/2014/main" id="{BB0839A3-AC20-E7CE-20C3-7069A034C034}"/>
              </a:ext>
            </a:extLst>
          </p:cNvPr>
          <p:cNvSpPr txBox="1"/>
          <p:nvPr/>
        </p:nvSpPr>
        <p:spPr>
          <a:xfrm>
            <a:off x="5124450" y="3598903"/>
            <a:ext cx="4147289" cy="369332"/>
          </a:xfrm>
          <a:prstGeom prst="rect">
            <a:avLst/>
          </a:prstGeom>
          <a:noFill/>
        </p:spPr>
        <p:txBody>
          <a:bodyPr wrap="none" rtlCol="0">
            <a:spAutoFit/>
          </a:bodyPr>
          <a:lstStyle/>
          <a:p>
            <a:r>
              <a:rPr lang="en-US" b="1" dirty="0">
                <a:solidFill>
                  <a:schemeClr val="accent1"/>
                </a:solidFill>
              </a:rPr>
              <a:t>I as a company want to have control</a:t>
            </a:r>
          </a:p>
        </p:txBody>
      </p:sp>
      <p:sp>
        <p:nvSpPr>
          <p:cNvPr id="13" name="Tekstiruutu 12">
            <a:extLst>
              <a:ext uri="{FF2B5EF4-FFF2-40B4-BE49-F238E27FC236}">
                <a16:creationId xmlns:a16="http://schemas.microsoft.com/office/drawing/2014/main" id="{6F7BCB66-F81E-7548-EA10-FE7D19979923}"/>
              </a:ext>
            </a:extLst>
          </p:cNvPr>
          <p:cNvSpPr txBox="1"/>
          <p:nvPr/>
        </p:nvSpPr>
        <p:spPr>
          <a:xfrm>
            <a:off x="1409058" y="2436892"/>
            <a:ext cx="1749261" cy="369332"/>
          </a:xfrm>
          <a:prstGeom prst="rect">
            <a:avLst/>
          </a:prstGeom>
          <a:noFill/>
        </p:spPr>
        <p:txBody>
          <a:bodyPr wrap="none" rtlCol="0">
            <a:spAutoFit/>
          </a:bodyPr>
          <a:lstStyle/>
          <a:p>
            <a:r>
              <a:rPr lang="en-US" b="1" dirty="0">
                <a:solidFill>
                  <a:schemeClr val="accent1"/>
                </a:solidFill>
              </a:rPr>
              <a:t>Transparency </a:t>
            </a:r>
          </a:p>
        </p:txBody>
      </p:sp>
      <p:sp>
        <p:nvSpPr>
          <p:cNvPr id="14" name="Tekstiruutu 13">
            <a:extLst>
              <a:ext uri="{FF2B5EF4-FFF2-40B4-BE49-F238E27FC236}">
                <a16:creationId xmlns:a16="http://schemas.microsoft.com/office/drawing/2014/main" id="{7CC52600-5984-6165-A503-3A6A6D2A6A25}"/>
              </a:ext>
            </a:extLst>
          </p:cNvPr>
          <p:cNvSpPr txBox="1"/>
          <p:nvPr/>
        </p:nvSpPr>
        <p:spPr>
          <a:xfrm>
            <a:off x="8994918" y="5142324"/>
            <a:ext cx="1967205" cy="369332"/>
          </a:xfrm>
          <a:prstGeom prst="rect">
            <a:avLst/>
          </a:prstGeom>
          <a:noFill/>
        </p:spPr>
        <p:txBody>
          <a:bodyPr wrap="none" rtlCol="0">
            <a:spAutoFit/>
          </a:bodyPr>
          <a:lstStyle/>
          <a:p>
            <a:r>
              <a:rPr lang="en-US" b="1" dirty="0">
                <a:solidFill>
                  <a:schemeClr val="accent1"/>
                </a:solidFill>
              </a:rPr>
              <a:t>Different drivers</a:t>
            </a:r>
          </a:p>
        </p:txBody>
      </p:sp>
      <p:sp>
        <p:nvSpPr>
          <p:cNvPr id="15" name="Tekstiruutu 14">
            <a:extLst>
              <a:ext uri="{FF2B5EF4-FFF2-40B4-BE49-F238E27FC236}">
                <a16:creationId xmlns:a16="http://schemas.microsoft.com/office/drawing/2014/main" id="{3854028D-A2A3-4214-DD4B-5B0645E9853E}"/>
              </a:ext>
            </a:extLst>
          </p:cNvPr>
          <p:cNvSpPr txBox="1"/>
          <p:nvPr/>
        </p:nvSpPr>
        <p:spPr>
          <a:xfrm>
            <a:off x="4957834" y="5184353"/>
            <a:ext cx="2839239" cy="369332"/>
          </a:xfrm>
          <a:prstGeom prst="rect">
            <a:avLst/>
          </a:prstGeom>
          <a:noFill/>
        </p:spPr>
        <p:txBody>
          <a:bodyPr wrap="none" rtlCol="0">
            <a:spAutoFit/>
          </a:bodyPr>
          <a:lstStyle/>
          <a:p>
            <a:r>
              <a:rPr lang="en-US" b="1" dirty="0">
                <a:solidFill>
                  <a:schemeClr val="accent1"/>
                </a:solidFill>
              </a:rPr>
              <a:t>Consent interoperability</a:t>
            </a:r>
          </a:p>
        </p:txBody>
      </p:sp>
      <p:sp>
        <p:nvSpPr>
          <p:cNvPr id="16" name="Tekstiruutu 15">
            <a:extLst>
              <a:ext uri="{FF2B5EF4-FFF2-40B4-BE49-F238E27FC236}">
                <a16:creationId xmlns:a16="http://schemas.microsoft.com/office/drawing/2014/main" id="{AB1951BA-A637-438F-B89F-97155A3EDF2D}"/>
              </a:ext>
            </a:extLst>
          </p:cNvPr>
          <p:cNvSpPr txBox="1"/>
          <p:nvPr/>
        </p:nvSpPr>
        <p:spPr>
          <a:xfrm>
            <a:off x="3714641" y="5851733"/>
            <a:ext cx="1467068" cy="369332"/>
          </a:xfrm>
          <a:prstGeom prst="rect">
            <a:avLst/>
          </a:prstGeom>
          <a:noFill/>
        </p:spPr>
        <p:txBody>
          <a:bodyPr wrap="none" rtlCol="0">
            <a:spAutoFit/>
          </a:bodyPr>
          <a:lstStyle/>
          <a:p>
            <a:r>
              <a:rPr lang="en-US" b="1" dirty="0">
                <a:solidFill>
                  <a:schemeClr val="accent1"/>
                </a:solidFill>
              </a:rPr>
              <a:t>Automation</a:t>
            </a:r>
          </a:p>
        </p:txBody>
      </p:sp>
      <p:sp>
        <p:nvSpPr>
          <p:cNvPr id="17" name="Tekstiruutu 16">
            <a:extLst>
              <a:ext uri="{FF2B5EF4-FFF2-40B4-BE49-F238E27FC236}">
                <a16:creationId xmlns:a16="http://schemas.microsoft.com/office/drawing/2014/main" id="{8FABCF88-99F4-EAA5-FDE5-EC212927EB4A}"/>
              </a:ext>
            </a:extLst>
          </p:cNvPr>
          <p:cNvSpPr txBox="1"/>
          <p:nvPr/>
        </p:nvSpPr>
        <p:spPr>
          <a:xfrm>
            <a:off x="9399419" y="4255490"/>
            <a:ext cx="1774845" cy="369332"/>
          </a:xfrm>
          <a:prstGeom prst="rect">
            <a:avLst/>
          </a:prstGeom>
          <a:noFill/>
        </p:spPr>
        <p:txBody>
          <a:bodyPr wrap="none" rtlCol="0">
            <a:spAutoFit/>
          </a:bodyPr>
          <a:lstStyle/>
          <a:p>
            <a:r>
              <a:rPr lang="en-US" b="1" dirty="0">
                <a:solidFill>
                  <a:schemeClr val="accent1"/>
                </a:solidFill>
              </a:rPr>
              <a:t>Digital identity</a:t>
            </a:r>
          </a:p>
        </p:txBody>
      </p:sp>
      <p:sp>
        <p:nvSpPr>
          <p:cNvPr id="18" name="Tekstiruutu 17">
            <a:extLst>
              <a:ext uri="{FF2B5EF4-FFF2-40B4-BE49-F238E27FC236}">
                <a16:creationId xmlns:a16="http://schemas.microsoft.com/office/drawing/2014/main" id="{7C07FF36-8610-8FBD-514A-EBB2142DD630}"/>
              </a:ext>
            </a:extLst>
          </p:cNvPr>
          <p:cNvSpPr txBox="1"/>
          <p:nvPr/>
        </p:nvSpPr>
        <p:spPr>
          <a:xfrm>
            <a:off x="533400" y="5268504"/>
            <a:ext cx="3360792" cy="369332"/>
          </a:xfrm>
          <a:prstGeom prst="rect">
            <a:avLst/>
          </a:prstGeom>
          <a:noFill/>
        </p:spPr>
        <p:txBody>
          <a:bodyPr wrap="none" rtlCol="0">
            <a:spAutoFit/>
          </a:bodyPr>
          <a:lstStyle/>
          <a:p>
            <a:r>
              <a:rPr lang="en-US" b="1" dirty="0">
                <a:solidFill>
                  <a:schemeClr val="accent1"/>
                </a:solidFill>
              </a:rPr>
              <a:t>Trustworthy, safe and secure</a:t>
            </a:r>
          </a:p>
        </p:txBody>
      </p:sp>
      <p:sp>
        <p:nvSpPr>
          <p:cNvPr id="19" name="Tekstiruutu 18">
            <a:extLst>
              <a:ext uri="{FF2B5EF4-FFF2-40B4-BE49-F238E27FC236}">
                <a16:creationId xmlns:a16="http://schemas.microsoft.com/office/drawing/2014/main" id="{5DB78323-5846-B166-62E0-54475AE3D223}"/>
              </a:ext>
            </a:extLst>
          </p:cNvPr>
          <p:cNvSpPr txBox="1"/>
          <p:nvPr/>
        </p:nvSpPr>
        <p:spPr>
          <a:xfrm>
            <a:off x="660400" y="3484859"/>
            <a:ext cx="3801041" cy="369332"/>
          </a:xfrm>
          <a:prstGeom prst="rect">
            <a:avLst/>
          </a:prstGeom>
          <a:noFill/>
        </p:spPr>
        <p:txBody>
          <a:bodyPr wrap="none" rtlCol="0">
            <a:spAutoFit/>
          </a:bodyPr>
          <a:lstStyle/>
          <a:p>
            <a:r>
              <a:rPr lang="en-US" b="1" dirty="0">
                <a:solidFill>
                  <a:schemeClr val="accent1"/>
                </a:solidFill>
              </a:rPr>
              <a:t>Future compliance – future proof</a:t>
            </a:r>
          </a:p>
        </p:txBody>
      </p:sp>
      <p:sp>
        <p:nvSpPr>
          <p:cNvPr id="20" name="Tekstiruutu 19">
            <a:extLst>
              <a:ext uri="{FF2B5EF4-FFF2-40B4-BE49-F238E27FC236}">
                <a16:creationId xmlns:a16="http://schemas.microsoft.com/office/drawing/2014/main" id="{53AFD153-364D-E261-EC60-05BE2F0A27D4}"/>
              </a:ext>
            </a:extLst>
          </p:cNvPr>
          <p:cNvSpPr txBox="1"/>
          <p:nvPr/>
        </p:nvSpPr>
        <p:spPr>
          <a:xfrm>
            <a:off x="660400" y="1652398"/>
            <a:ext cx="3121367" cy="369332"/>
          </a:xfrm>
          <a:prstGeom prst="rect">
            <a:avLst/>
          </a:prstGeom>
          <a:noFill/>
        </p:spPr>
        <p:txBody>
          <a:bodyPr wrap="none" rtlCol="0">
            <a:spAutoFit/>
          </a:bodyPr>
          <a:lstStyle/>
          <a:p>
            <a:r>
              <a:rPr lang="en-US" b="1" dirty="0">
                <a:solidFill>
                  <a:schemeClr val="accent1"/>
                </a:solidFill>
              </a:rPr>
              <a:t>Interoperability of systems</a:t>
            </a:r>
          </a:p>
        </p:txBody>
      </p:sp>
      <p:sp>
        <p:nvSpPr>
          <p:cNvPr id="21" name="Tekstiruutu 20">
            <a:extLst>
              <a:ext uri="{FF2B5EF4-FFF2-40B4-BE49-F238E27FC236}">
                <a16:creationId xmlns:a16="http://schemas.microsoft.com/office/drawing/2014/main" id="{9108D2A5-5827-8CF3-831D-5158796D83A1}"/>
              </a:ext>
            </a:extLst>
          </p:cNvPr>
          <p:cNvSpPr txBox="1"/>
          <p:nvPr/>
        </p:nvSpPr>
        <p:spPr>
          <a:xfrm>
            <a:off x="4517807" y="2167793"/>
            <a:ext cx="2941831" cy="369332"/>
          </a:xfrm>
          <a:prstGeom prst="rect">
            <a:avLst/>
          </a:prstGeom>
          <a:noFill/>
        </p:spPr>
        <p:txBody>
          <a:bodyPr wrap="none" rtlCol="0">
            <a:spAutoFit/>
          </a:bodyPr>
          <a:lstStyle/>
          <a:p>
            <a:r>
              <a:rPr lang="en-US" b="1" dirty="0">
                <a:solidFill>
                  <a:schemeClr val="accent1"/>
                </a:solidFill>
              </a:rPr>
              <a:t>Semantic interoperability</a:t>
            </a:r>
          </a:p>
        </p:txBody>
      </p:sp>
      <p:sp>
        <p:nvSpPr>
          <p:cNvPr id="22" name="Tekstiruutu 21">
            <a:extLst>
              <a:ext uri="{FF2B5EF4-FFF2-40B4-BE49-F238E27FC236}">
                <a16:creationId xmlns:a16="http://schemas.microsoft.com/office/drawing/2014/main" id="{CD75D9E2-C13C-8DA0-4D39-DA861BFA5C80}"/>
              </a:ext>
            </a:extLst>
          </p:cNvPr>
          <p:cNvSpPr txBox="1"/>
          <p:nvPr/>
        </p:nvSpPr>
        <p:spPr>
          <a:xfrm>
            <a:off x="2156963" y="4255490"/>
            <a:ext cx="1685077" cy="369332"/>
          </a:xfrm>
          <a:prstGeom prst="rect">
            <a:avLst/>
          </a:prstGeom>
          <a:noFill/>
        </p:spPr>
        <p:txBody>
          <a:bodyPr wrap="none" rtlCol="0">
            <a:spAutoFit/>
          </a:bodyPr>
          <a:lstStyle/>
          <a:p>
            <a:r>
              <a:rPr lang="en-US" b="1" dirty="0">
                <a:solidFill>
                  <a:schemeClr val="accent1"/>
                </a:solidFill>
              </a:rPr>
              <a:t>Authorization</a:t>
            </a:r>
          </a:p>
        </p:txBody>
      </p:sp>
    </p:spTree>
    <p:extLst>
      <p:ext uri="{BB962C8B-B14F-4D97-AF65-F5344CB8AC3E}">
        <p14:creationId xmlns:p14="http://schemas.microsoft.com/office/powerpoint/2010/main" val="71613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80A74A-702E-79B1-51CF-BD782C2D7922}"/>
              </a:ext>
            </a:extLst>
          </p:cNvPr>
          <p:cNvSpPr>
            <a:spLocks noGrp="1"/>
          </p:cNvSpPr>
          <p:nvPr>
            <p:ph type="title"/>
          </p:nvPr>
        </p:nvSpPr>
        <p:spPr/>
        <p:txBody>
          <a:bodyPr/>
          <a:lstStyle/>
          <a:p>
            <a:r>
              <a:rPr lang="en-US"/>
              <a:t>Highlight</a:t>
            </a:r>
            <a:br>
              <a:rPr lang="en-US"/>
            </a:br>
            <a:r>
              <a:rPr lang="en-US" i="1"/>
              <a:t>Legislation and EU initiatives will change the playing field</a:t>
            </a:r>
            <a:endParaRPr lang="en-US"/>
          </a:p>
        </p:txBody>
      </p:sp>
    </p:spTree>
    <p:extLst>
      <p:ext uri="{BB962C8B-B14F-4D97-AF65-F5344CB8AC3E}">
        <p14:creationId xmlns:p14="http://schemas.microsoft.com/office/powerpoint/2010/main" val="252179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6803A7A-D342-8718-C439-84185967D078}"/>
              </a:ext>
            </a:extLst>
          </p:cNvPr>
          <p:cNvSpPr>
            <a:spLocks noGrp="1"/>
          </p:cNvSpPr>
          <p:nvPr>
            <p:ph type="body" idx="1"/>
          </p:nvPr>
        </p:nvSpPr>
        <p:spPr>
          <a:xfrm>
            <a:off x="838200" y="1825625"/>
            <a:ext cx="6083300" cy="4086225"/>
          </a:xfrm>
        </p:spPr>
        <p:txBody>
          <a:bodyPr>
            <a:normAutofit fontScale="85000" lnSpcReduction="10000"/>
          </a:bodyPr>
          <a:lstStyle/>
          <a:p>
            <a:r>
              <a:rPr lang="en-US" dirty="0"/>
              <a:t>In the following slides, a significant number of upcoming EU regulation and major EU initiatives is summarized. These are the major initiatives that will influence the reporting and accounting landscape in the Nordics.</a:t>
            </a:r>
          </a:p>
          <a:p>
            <a:pPr lvl="1"/>
            <a:r>
              <a:rPr lang="en-US" dirty="0"/>
              <a:t>A case example of Data Act is included more in-depth, since this regulation will affect accounting sector significantly</a:t>
            </a:r>
          </a:p>
          <a:p>
            <a:r>
              <a:rPr lang="en-US" dirty="0"/>
              <a:t>National legislation is also a major driving factor and has traditionally been the most implemented measure to affect businesses and their way of conducting business.</a:t>
            </a:r>
          </a:p>
          <a:p>
            <a:pPr lvl="1"/>
            <a:r>
              <a:rPr lang="en-US" dirty="0"/>
              <a:t>A case example of Danish Bookkeeping law is included more in-depth, since this regulation will affect the Danish ecosystem significantly</a:t>
            </a:r>
          </a:p>
          <a:p>
            <a:r>
              <a:rPr lang="en-US" dirty="0"/>
              <a:t>From the case examples it is evident that legislation can be a powerful driving factor in this area. When considering legislation, it is important to determine the appropriate level of regulation in relation to the goal.</a:t>
            </a:r>
          </a:p>
        </p:txBody>
      </p:sp>
      <p:sp>
        <p:nvSpPr>
          <p:cNvPr id="3" name="Otsikko 2">
            <a:extLst>
              <a:ext uri="{FF2B5EF4-FFF2-40B4-BE49-F238E27FC236}">
                <a16:creationId xmlns:a16="http://schemas.microsoft.com/office/drawing/2014/main" id="{E059235F-BD91-E3B2-60E6-9E1A74F31BDB}"/>
              </a:ext>
            </a:extLst>
          </p:cNvPr>
          <p:cNvSpPr>
            <a:spLocks noGrp="1"/>
          </p:cNvSpPr>
          <p:nvPr>
            <p:ph type="title"/>
          </p:nvPr>
        </p:nvSpPr>
        <p:spPr/>
        <p:txBody>
          <a:bodyPr/>
          <a:lstStyle/>
          <a:p>
            <a:r>
              <a:rPr lang="en-US"/>
              <a:t>Regulation as a driving factor</a:t>
            </a:r>
          </a:p>
        </p:txBody>
      </p:sp>
      <p:pic>
        <p:nvPicPr>
          <p:cNvPr id="5" name="Kuva 4" descr="Oikeuden vaaka tasaisella täytöllä">
            <a:extLst>
              <a:ext uri="{FF2B5EF4-FFF2-40B4-BE49-F238E27FC236}">
                <a16:creationId xmlns:a16="http://schemas.microsoft.com/office/drawing/2014/main" id="{325F145B-1600-D875-8E5C-3824CCD36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0750" y="1697041"/>
            <a:ext cx="4276288" cy="4276288"/>
          </a:xfrm>
          <a:prstGeom prst="rect">
            <a:avLst/>
          </a:prstGeom>
        </p:spPr>
      </p:pic>
    </p:spTree>
    <p:extLst>
      <p:ext uri="{BB962C8B-B14F-4D97-AF65-F5344CB8AC3E}">
        <p14:creationId xmlns:p14="http://schemas.microsoft.com/office/powerpoint/2010/main" val="862243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0129ACA-1137-6160-8C27-BB56C0EBBFDE}"/>
              </a:ext>
            </a:extLst>
          </p:cNvPr>
          <p:cNvSpPr>
            <a:spLocks noGrp="1"/>
          </p:cNvSpPr>
          <p:nvPr>
            <p:ph type="body" idx="1"/>
          </p:nvPr>
        </p:nvSpPr>
        <p:spPr/>
        <p:txBody>
          <a:bodyPr>
            <a:normAutofit fontScale="85000" lnSpcReduction="20000"/>
          </a:bodyPr>
          <a:lstStyle/>
          <a:p>
            <a:r>
              <a:rPr lang="en-US" dirty="0"/>
              <a:t>Directive 2013/34/EU</a:t>
            </a:r>
          </a:p>
          <a:p>
            <a:pPr lvl="1"/>
            <a:r>
              <a:rPr lang="en-US" dirty="0"/>
              <a:t>Purpose: Establishes rules for the annual financial statements, consolidated financial statements, and related reports of certain types of undertakings.</a:t>
            </a:r>
          </a:p>
          <a:p>
            <a:pPr lvl="1"/>
            <a:r>
              <a:rPr lang="en-US" dirty="0"/>
              <a:t>Amendments: Modifies Directive 2006/43/EC and repeals Council Directives 78/660/EEC and 83/349/EEC.</a:t>
            </a:r>
          </a:p>
          <a:p>
            <a:pPr lvl="1"/>
            <a:r>
              <a:rPr lang="en-US" dirty="0"/>
              <a:t>Key Requirements: Companies with turnover over €750 million must publish tax information, including details on employees, net sales, profit before tax, income tax, actual payments, and accumulated profits.</a:t>
            </a:r>
          </a:p>
          <a:p>
            <a:pPr lvl="1"/>
            <a:r>
              <a:rPr lang="en-US" dirty="0"/>
              <a:t>Publication: Information must be publicly available on the company's website for at least five years, using IFRS 9 standards where applicable.</a:t>
            </a:r>
          </a:p>
          <a:p>
            <a:r>
              <a:rPr lang="en-US" dirty="0"/>
              <a:t>Vat in the Digital Age (ViDA) &amp; Digital Reporting Requirements (DRR)</a:t>
            </a:r>
          </a:p>
          <a:p>
            <a:pPr lvl="1"/>
            <a:r>
              <a:rPr lang="en-US" dirty="0"/>
              <a:t>Proposal: Suggested by the EU Commission, focusing on cross-border sales within the EU (B2B).</a:t>
            </a:r>
          </a:p>
          <a:p>
            <a:pPr lvl="1"/>
            <a:r>
              <a:rPr lang="en-US" dirty="0"/>
              <a:t>Implementation: Expected to be active by 2028, involving standardized e-invoices.</a:t>
            </a:r>
          </a:p>
          <a:p>
            <a:pPr lvl="1"/>
            <a:r>
              <a:rPr lang="en-US" dirty="0"/>
              <a:t>Benefits: Pre-filled VAT returns to ease SME burdens; mixed effects for domestic-only companies.</a:t>
            </a:r>
          </a:p>
          <a:p>
            <a:pPr lvl="1"/>
            <a:r>
              <a:rPr lang="en-US" dirty="0"/>
              <a:t>Challenges: Negative impact on domestic SMEs without support for e-services or VAT return pre-filling.</a:t>
            </a:r>
          </a:p>
          <a:p>
            <a:r>
              <a:rPr lang="en-US" dirty="0"/>
              <a:t>EU Single Digital Data Access Platform (ESAP)</a:t>
            </a:r>
          </a:p>
          <a:p>
            <a:pPr lvl="1"/>
            <a:r>
              <a:rPr lang="en-US" dirty="0"/>
              <a:t>Goal: Create a platform for easy investor access to financial and business information.</a:t>
            </a:r>
          </a:p>
          <a:p>
            <a:pPr lvl="1"/>
            <a:r>
              <a:rPr lang="en-US" dirty="0"/>
              <a:t>Proposal: Initiated in mid-2021 with a three-phase plan, aiming for full implementation by 2028.</a:t>
            </a:r>
          </a:p>
        </p:txBody>
      </p:sp>
      <p:sp>
        <p:nvSpPr>
          <p:cNvPr id="3" name="Otsikko 2">
            <a:extLst>
              <a:ext uri="{FF2B5EF4-FFF2-40B4-BE49-F238E27FC236}">
                <a16:creationId xmlns:a16="http://schemas.microsoft.com/office/drawing/2014/main" id="{26A5DD49-B4C1-873F-D74E-6F1B5BF72BDE}"/>
              </a:ext>
            </a:extLst>
          </p:cNvPr>
          <p:cNvSpPr>
            <a:spLocks noGrp="1"/>
          </p:cNvSpPr>
          <p:nvPr>
            <p:ph type="title"/>
          </p:nvPr>
        </p:nvSpPr>
        <p:spPr/>
        <p:txBody>
          <a:bodyPr/>
          <a:lstStyle/>
          <a:p>
            <a:r>
              <a:rPr lang="en-US"/>
              <a:t>Current and upcoming EU regulation</a:t>
            </a:r>
          </a:p>
        </p:txBody>
      </p:sp>
    </p:spTree>
    <p:extLst>
      <p:ext uri="{BB962C8B-B14F-4D97-AF65-F5344CB8AC3E}">
        <p14:creationId xmlns:p14="http://schemas.microsoft.com/office/powerpoint/2010/main" val="412482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0129ACA-1137-6160-8C27-BB56C0EBBFDE}"/>
              </a:ext>
            </a:extLst>
          </p:cNvPr>
          <p:cNvSpPr>
            <a:spLocks noGrp="1"/>
          </p:cNvSpPr>
          <p:nvPr>
            <p:ph type="body" idx="1"/>
          </p:nvPr>
        </p:nvSpPr>
        <p:spPr>
          <a:xfrm>
            <a:off x="838200" y="1825625"/>
            <a:ext cx="10515600" cy="4302125"/>
          </a:xfrm>
        </p:spPr>
        <p:txBody>
          <a:bodyPr>
            <a:normAutofit fontScale="77500" lnSpcReduction="20000"/>
          </a:bodyPr>
          <a:lstStyle/>
          <a:p>
            <a:r>
              <a:rPr lang="en-US" dirty="0"/>
              <a:t>Open Data Directive (EU) 2019/1024</a:t>
            </a:r>
          </a:p>
          <a:p>
            <a:pPr lvl="1"/>
            <a:r>
              <a:rPr lang="en-US" dirty="0"/>
              <a:t>Purpose: Mandates release of public sector data in open formats to strengthen the EU's data economy.</a:t>
            </a:r>
          </a:p>
          <a:p>
            <a:pPr lvl="1"/>
            <a:r>
              <a:rPr lang="en-US" dirty="0"/>
              <a:t>Key Provisions: Open by default, real-time availability, new charging rules, and prevention of data lock-in.</a:t>
            </a:r>
          </a:p>
          <a:p>
            <a:pPr lvl="1"/>
            <a:r>
              <a:rPr lang="en-US" dirty="0"/>
              <a:t>Implementation: Adopted in May 2022, applicable from September 2023.</a:t>
            </a:r>
          </a:p>
          <a:p>
            <a:r>
              <a:rPr lang="en-US" dirty="0"/>
              <a:t>Data Governance Act (DGA)</a:t>
            </a:r>
          </a:p>
          <a:p>
            <a:pPr lvl="1"/>
            <a:r>
              <a:rPr lang="en-US" dirty="0"/>
              <a:t>Purpose: Facilitate reuse of protected public-sector data, increase trust in data intermediation, and foster data altruism.</a:t>
            </a:r>
          </a:p>
          <a:p>
            <a:pPr lvl="1"/>
            <a:r>
              <a:rPr lang="en-US" dirty="0"/>
              <a:t>Frameworks: Covers data reuse conditions, data intermediation services, data altruism registration, and European Data Innovation Board establishment.</a:t>
            </a:r>
          </a:p>
          <a:p>
            <a:pPr lvl="1"/>
            <a:r>
              <a:rPr lang="en-US" dirty="0"/>
              <a:t>Complement: Works alongside the 2019 Open Data Directive.</a:t>
            </a:r>
          </a:p>
          <a:p>
            <a:r>
              <a:rPr lang="en-US" dirty="0"/>
              <a:t>Data Act Proposal</a:t>
            </a:r>
          </a:p>
          <a:p>
            <a:pPr lvl="1"/>
            <a:r>
              <a:rPr lang="en-US" dirty="0"/>
              <a:t>Purpose: Enables device users to access and share data, protects SMEs in data-sharing contracts, allows public sector access to private data in emergencies.</a:t>
            </a:r>
          </a:p>
          <a:p>
            <a:pPr lvl="1"/>
            <a:r>
              <a:rPr lang="en-US" dirty="0"/>
              <a:t>Consultations: Includes feedback on expanding scope to finance and bookkeeping data.</a:t>
            </a:r>
          </a:p>
          <a:p>
            <a:r>
              <a:rPr lang="en-US" dirty="0"/>
              <a:t>AI Act</a:t>
            </a:r>
          </a:p>
          <a:p>
            <a:pPr lvl="1"/>
            <a:r>
              <a:rPr lang="en-US" dirty="0"/>
              <a:t>Purpose: AI systems classified by risk level: unacceptable (prohibited), high (regulated), limited (transparency obligations), minimal (unregulated).</a:t>
            </a:r>
          </a:p>
          <a:p>
            <a:pPr lvl="1"/>
            <a:r>
              <a:rPr lang="en-US" dirty="0"/>
              <a:t>Obligations: Focuses on high-risk AI system providers and users, with specific requirements for general-purpose AI models.</a:t>
            </a:r>
          </a:p>
          <a:p>
            <a:pPr lvl="1"/>
            <a:r>
              <a:rPr lang="en-US" dirty="0"/>
              <a:t>Application: Applies to EU-based and third-country entities deploying AI systems in the EU.</a:t>
            </a:r>
          </a:p>
        </p:txBody>
      </p:sp>
      <p:sp>
        <p:nvSpPr>
          <p:cNvPr id="3" name="Otsikko 2">
            <a:extLst>
              <a:ext uri="{FF2B5EF4-FFF2-40B4-BE49-F238E27FC236}">
                <a16:creationId xmlns:a16="http://schemas.microsoft.com/office/drawing/2014/main" id="{26A5DD49-B4C1-873F-D74E-6F1B5BF72BDE}"/>
              </a:ext>
            </a:extLst>
          </p:cNvPr>
          <p:cNvSpPr>
            <a:spLocks noGrp="1"/>
          </p:cNvSpPr>
          <p:nvPr>
            <p:ph type="title"/>
          </p:nvPr>
        </p:nvSpPr>
        <p:spPr/>
        <p:txBody>
          <a:bodyPr/>
          <a:lstStyle/>
          <a:p>
            <a:r>
              <a:rPr lang="en-US"/>
              <a:t>Current and upcoming EU regulation</a:t>
            </a:r>
          </a:p>
        </p:txBody>
      </p:sp>
    </p:spTree>
    <p:extLst>
      <p:ext uri="{BB962C8B-B14F-4D97-AF65-F5344CB8AC3E}">
        <p14:creationId xmlns:p14="http://schemas.microsoft.com/office/powerpoint/2010/main" val="70249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3CA015D-1E34-97E3-DE5D-96B6FB11F90A}"/>
              </a:ext>
            </a:extLst>
          </p:cNvPr>
          <p:cNvSpPr>
            <a:spLocks noGrp="1"/>
          </p:cNvSpPr>
          <p:nvPr>
            <p:ph type="body" idx="1"/>
          </p:nvPr>
        </p:nvSpPr>
        <p:spPr/>
        <p:txBody>
          <a:bodyPr>
            <a:normAutofit fontScale="92500" lnSpcReduction="20000"/>
          </a:bodyPr>
          <a:lstStyle/>
          <a:p>
            <a:r>
              <a:rPr lang="en-US" dirty="0"/>
              <a:t>European Blockchain Partnership (EBP)</a:t>
            </a:r>
          </a:p>
          <a:p>
            <a:pPr lvl="1"/>
            <a:r>
              <a:rPr lang="en-US" dirty="0"/>
              <a:t>Participants: 27 EU Member States and Norway.</a:t>
            </a:r>
          </a:p>
          <a:p>
            <a:pPr lvl="1"/>
            <a:r>
              <a:rPr lang="en-US" dirty="0"/>
              <a:t>Objective: Collaboration on cross-border digital public services using blockchain technology.</a:t>
            </a:r>
          </a:p>
          <a:p>
            <a:pPr lvl="1"/>
            <a:r>
              <a:rPr lang="en-US" dirty="0"/>
              <a:t>Impact: Potential changes in data and service management (major uncertainties).</a:t>
            </a:r>
          </a:p>
          <a:p>
            <a:r>
              <a:rPr lang="en-US" dirty="0"/>
              <a:t>European Interoperability Framework (EIF)</a:t>
            </a:r>
          </a:p>
          <a:p>
            <a:pPr lvl="1"/>
            <a:r>
              <a:rPr lang="en-US" dirty="0"/>
              <a:t>Developer: ISA² in cooperation with member countries.</a:t>
            </a:r>
          </a:p>
          <a:p>
            <a:pPr lvl="1"/>
            <a:r>
              <a:rPr lang="en-US" dirty="0"/>
              <a:t>Guidance: Provides specific guidelines for developing and implementing interoperable digital public services.</a:t>
            </a:r>
          </a:p>
          <a:p>
            <a:r>
              <a:rPr lang="en-US" dirty="0"/>
              <a:t>Semantic Interoperability Community (SEMIC)</a:t>
            </a:r>
          </a:p>
          <a:p>
            <a:pPr lvl="1"/>
            <a:r>
              <a:rPr lang="en-US" dirty="0"/>
              <a:t>Purpose: Develops solutions for smooth and meaningful cross-border data exchange between European public authorities.</a:t>
            </a:r>
          </a:p>
          <a:p>
            <a:r>
              <a:rPr lang="en-US" dirty="0"/>
              <a:t>Gaia-X</a:t>
            </a:r>
          </a:p>
          <a:p>
            <a:pPr lvl="1"/>
            <a:r>
              <a:rPr lang="en-US" dirty="0"/>
              <a:t>Objective: Establish a secure European data infrastructure alternative to overseas cloud services.</a:t>
            </a:r>
          </a:p>
          <a:p>
            <a:pPr lvl="1"/>
            <a:r>
              <a:rPr lang="en-US" dirty="0"/>
              <a:t>Components: Information repositories, databases, and data interoperability development.</a:t>
            </a:r>
          </a:p>
          <a:p>
            <a:pPr lvl="1"/>
            <a:r>
              <a:rPr lang="en-US" dirty="0"/>
              <a:t>Impact: Potential changes in data and service management (major uncertainties).</a:t>
            </a:r>
          </a:p>
        </p:txBody>
      </p:sp>
      <p:sp>
        <p:nvSpPr>
          <p:cNvPr id="3" name="Otsikko 2">
            <a:extLst>
              <a:ext uri="{FF2B5EF4-FFF2-40B4-BE49-F238E27FC236}">
                <a16:creationId xmlns:a16="http://schemas.microsoft.com/office/drawing/2014/main" id="{5106FFD8-8803-9F84-BB4F-97041FF6C1A7}"/>
              </a:ext>
            </a:extLst>
          </p:cNvPr>
          <p:cNvSpPr>
            <a:spLocks noGrp="1"/>
          </p:cNvSpPr>
          <p:nvPr>
            <p:ph type="title"/>
          </p:nvPr>
        </p:nvSpPr>
        <p:spPr/>
        <p:txBody>
          <a:bodyPr/>
          <a:lstStyle/>
          <a:p>
            <a:r>
              <a:rPr lang="en-US"/>
              <a:t>Significant EU initiatives</a:t>
            </a:r>
          </a:p>
        </p:txBody>
      </p:sp>
    </p:spTree>
    <p:extLst>
      <p:ext uri="{BB962C8B-B14F-4D97-AF65-F5344CB8AC3E}">
        <p14:creationId xmlns:p14="http://schemas.microsoft.com/office/powerpoint/2010/main" val="361819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21DC419-3287-80E7-E635-24F35D9CC206}"/>
              </a:ext>
            </a:extLst>
          </p:cNvPr>
          <p:cNvSpPr>
            <a:spLocks noGrp="1"/>
          </p:cNvSpPr>
          <p:nvPr>
            <p:ph type="title"/>
          </p:nvPr>
        </p:nvSpPr>
        <p:spPr>
          <a:xfrm>
            <a:off x="838200" y="103031"/>
            <a:ext cx="10515600" cy="1166795"/>
          </a:xfrm>
        </p:spPr>
        <p:txBody>
          <a:bodyPr/>
          <a:lstStyle/>
          <a:p>
            <a:pPr algn="ctr"/>
            <a:r>
              <a:rPr lang="en-US" dirty="0"/>
              <a:t>Fact sheet of the solution area</a:t>
            </a:r>
          </a:p>
        </p:txBody>
      </p:sp>
      <p:sp>
        <p:nvSpPr>
          <p:cNvPr id="4" name="Suorakulmio 3">
            <a:extLst>
              <a:ext uri="{FF2B5EF4-FFF2-40B4-BE49-F238E27FC236}">
                <a16:creationId xmlns:a16="http://schemas.microsoft.com/office/drawing/2014/main" id="{192786FF-7943-9B15-F373-A2C7CD19D521}"/>
              </a:ext>
            </a:extLst>
          </p:cNvPr>
          <p:cNvSpPr/>
          <p:nvPr/>
        </p:nvSpPr>
        <p:spPr>
          <a:xfrm>
            <a:off x="8426450" y="1269826"/>
            <a:ext cx="3289300" cy="5035724"/>
          </a:xfrm>
          <a:prstGeom prst="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t>Authorities involved over the years</a:t>
            </a:r>
          </a:p>
        </p:txBody>
      </p:sp>
      <p:sp>
        <p:nvSpPr>
          <p:cNvPr id="5" name="Suorakulmio 4">
            <a:extLst>
              <a:ext uri="{FF2B5EF4-FFF2-40B4-BE49-F238E27FC236}">
                <a16:creationId xmlns:a16="http://schemas.microsoft.com/office/drawing/2014/main" id="{A1E0CBB1-AB94-F436-7930-21ABC272E2D9}"/>
              </a:ext>
            </a:extLst>
          </p:cNvPr>
          <p:cNvSpPr/>
          <p:nvPr/>
        </p:nvSpPr>
        <p:spPr>
          <a:xfrm>
            <a:off x="4610100" y="1269826"/>
            <a:ext cx="3289300" cy="5035724"/>
          </a:xfrm>
          <a:prstGeom prst="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t>Ways of working</a:t>
            </a:r>
          </a:p>
        </p:txBody>
      </p:sp>
      <p:sp>
        <p:nvSpPr>
          <p:cNvPr id="6" name="Suorakulmio 5">
            <a:extLst>
              <a:ext uri="{FF2B5EF4-FFF2-40B4-BE49-F238E27FC236}">
                <a16:creationId xmlns:a16="http://schemas.microsoft.com/office/drawing/2014/main" id="{AC14F470-DE27-EDCB-141E-55ACFBB0A145}"/>
              </a:ext>
            </a:extLst>
          </p:cNvPr>
          <p:cNvSpPr/>
          <p:nvPr/>
        </p:nvSpPr>
        <p:spPr>
          <a:xfrm>
            <a:off x="730250" y="1269826"/>
            <a:ext cx="3289300" cy="5035724"/>
          </a:xfrm>
          <a:prstGeom prst="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t>Topics of the area</a:t>
            </a:r>
          </a:p>
        </p:txBody>
      </p:sp>
      <p:sp>
        <p:nvSpPr>
          <p:cNvPr id="7" name="Suorakulmio: Pyöristetyt kulmat 6">
            <a:extLst>
              <a:ext uri="{FF2B5EF4-FFF2-40B4-BE49-F238E27FC236}">
                <a16:creationId xmlns:a16="http://schemas.microsoft.com/office/drawing/2014/main" id="{09703281-486A-B150-6472-2F67C321DA88}"/>
              </a:ext>
            </a:extLst>
          </p:cNvPr>
          <p:cNvSpPr/>
          <p:nvPr/>
        </p:nvSpPr>
        <p:spPr>
          <a:xfrm>
            <a:off x="4849812" y="1890626"/>
            <a:ext cx="2800350" cy="9906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First meeting 7.5.2021</a:t>
            </a:r>
          </a:p>
        </p:txBody>
      </p:sp>
      <p:sp>
        <p:nvSpPr>
          <p:cNvPr id="8" name="Suorakulmio: Pyöristetyt kulmat 7">
            <a:extLst>
              <a:ext uri="{FF2B5EF4-FFF2-40B4-BE49-F238E27FC236}">
                <a16:creationId xmlns:a16="http://schemas.microsoft.com/office/drawing/2014/main" id="{CBE8F4A5-75DF-3B49-DFDC-259CEA6043D4}"/>
              </a:ext>
            </a:extLst>
          </p:cNvPr>
          <p:cNvSpPr/>
          <p:nvPr/>
        </p:nvSpPr>
        <p:spPr>
          <a:xfrm>
            <a:off x="4849812" y="3019210"/>
            <a:ext cx="2800350" cy="9906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14 live meetings 2021-2024 &amp; First live meeting in Stockholm</a:t>
            </a:r>
          </a:p>
        </p:txBody>
      </p:sp>
      <p:sp>
        <p:nvSpPr>
          <p:cNvPr id="9" name="Suorakulmio: Pyöristetyt kulmat 8">
            <a:extLst>
              <a:ext uri="{FF2B5EF4-FFF2-40B4-BE49-F238E27FC236}">
                <a16:creationId xmlns:a16="http://schemas.microsoft.com/office/drawing/2014/main" id="{CB6B7B5F-E060-E130-457E-E41C5674E414}"/>
              </a:ext>
            </a:extLst>
          </p:cNvPr>
          <p:cNvSpPr/>
          <p:nvPr/>
        </p:nvSpPr>
        <p:spPr>
          <a:xfrm>
            <a:off x="4849812" y="4147794"/>
            <a:ext cx="2800350" cy="9906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Weekly remote check-ups</a:t>
            </a:r>
          </a:p>
        </p:txBody>
      </p:sp>
      <p:pic>
        <p:nvPicPr>
          <p:cNvPr id="13" name="Kuva 12" descr="Kokous tasaisella täytöllä">
            <a:extLst>
              <a:ext uri="{FF2B5EF4-FFF2-40B4-BE49-F238E27FC236}">
                <a16:creationId xmlns:a16="http://schemas.microsoft.com/office/drawing/2014/main" id="{75ED88C2-C7B4-78EE-D43A-48CB2BD9D2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2762" y="5060092"/>
            <a:ext cx="1314450" cy="1314450"/>
          </a:xfrm>
          <a:prstGeom prst="rect">
            <a:avLst/>
          </a:prstGeom>
        </p:spPr>
      </p:pic>
      <p:sp>
        <p:nvSpPr>
          <p:cNvPr id="14" name="Suorakulmio: Pyöristetyt kulmat 13">
            <a:extLst>
              <a:ext uri="{FF2B5EF4-FFF2-40B4-BE49-F238E27FC236}">
                <a16:creationId xmlns:a16="http://schemas.microsoft.com/office/drawing/2014/main" id="{6C54EB23-EA15-0FCB-5E7B-ACA5BB6C06DD}"/>
              </a:ext>
            </a:extLst>
          </p:cNvPr>
          <p:cNvSpPr/>
          <p:nvPr/>
        </p:nvSpPr>
        <p:spPr>
          <a:xfrm>
            <a:off x="974725" y="1890625"/>
            <a:ext cx="2800350" cy="211918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t>Open accounting</a:t>
            </a:r>
          </a:p>
          <a:p>
            <a:pPr algn="ctr"/>
            <a:r>
              <a:rPr lang="en-US" sz="1400" dirty="0"/>
              <a:t>Open accounting as a concept refers to the practice of making financial bookkeeping data more accessible and transparent, enabling easier data sharing and reporting between businesses and regulatory bodies.</a:t>
            </a:r>
          </a:p>
        </p:txBody>
      </p:sp>
      <p:sp>
        <p:nvSpPr>
          <p:cNvPr id="16" name="Suorakulmio: Pyöristetyt kulmat 15">
            <a:extLst>
              <a:ext uri="{FF2B5EF4-FFF2-40B4-BE49-F238E27FC236}">
                <a16:creationId xmlns:a16="http://schemas.microsoft.com/office/drawing/2014/main" id="{A9D52B7F-7086-65AF-C312-8A9976CFBE5E}"/>
              </a:ext>
            </a:extLst>
          </p:cNvPr>
          <p:cNvSpPr/>
          <p:nvPr/>
        </p:nvSpPr>
        <p:spPr>
          <a:xfrm>
            <a:off x="974725" y="4098087"/>
            <a:ext cx="2800350" cy="211918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t>Simplified reporting</a:t>
            </a:r>
          </a:p>
          <a:p>
            <a:pPr algn="ctr"/>
            <a:r>
              <a:rPr lang="en-US" sz="1400" dirty="0"/>
              <a:t>Simplified reporting involves streamlining the process of financial and regulatory reporting by reducing complexity and redundancy, thus making it easier for businesses to comply with governmental requirements.</a:t>
            </a:r>
          </a:p>
        </p:txBody>
      </p:sp>
      <p:sp>
        <p:nvSpPr>
          <p:cNvPr id="19" name="Suorakulmio: Pyöristetyt kulmat 18">
            <a:extLst>
              <a:ext uri="{FF2B5EF4-FFF2-40B4-BE49-F238E27FC236}">
                <a16:creationId xmlns:a16="http://schemas.microsoft.com/office/drawing/2014/main" id="{85FAB1BD-8E93-5D56-CB2B-3464069B4C76}"/>
              </a:ext>
            </a:extLst>
          </p:cNvPr>
          <p:cNvSpPr/>
          <p:nvPr/>
        </p:nvSpPr>
        <p:spPr>
          <a:xfrm>
            <a:off x="8604250" y="2011058"/>
            <a:ext cx="2800350" cy="644230"/>
          </a:xfrm>
          <a:prstGeom prst="round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orakulmio: Pyöristetyt kulmat 22">
            <a:extLst>
              <a:ext uri="{FF2B5EF4-FFF2-40B4-BE49-F238E27FC236}">
                <a16:creationId xmlns:a16="http://schemas.microsoft.com/office/drawing/2014/main" id="{08D10A77-95FB-1A0B-BC3E-145F4810920B}"/>
              </a:ext>
            </a:extLst>
          </p:cNvPr>
          <p:cNvSpPr/>
          <p:nvPr/>
        </p:nvSpPr>
        <p:spPr>
          <a:xfrm>
            <a:off x="8604250" y="2881226"/>
            <a:ext cx="2800350" cy="644230"/>
          </a:xfrm>
          <a:prstGeom prst="round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orakulmio: Pyöristetyt kulmat 23">
            <a:extLst>
              <a:ext uri="{FF2B5EF4-FFF2-40B4-BE49-F238E27FC236}">
                <a16:creationId xmlns:a16="http://schemas.microsoft.com/office/drawing/2014/main" id="{EA37BD56-744A-0392-2BE3-C8C8DC66AFA6}"/>
              </a:ext>
            </a:extLst>
          </p:cNvPr>
          <p:cNvSpPr/>
          <p:nvPr/>
        </p:nvSpPr>
        <p:spPr>
          <a:xfrm>
            <a:off x="8604250" y="3751888"/>
            <a:ext cx="2800350" cy="644230"/>
          </a:xfrm>
          <a:prstGeom prst="round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orakulmio: Pyöristetyt kulmat 24">
            <a:extLst>
              <a:ext uri="{FF2B5EF4-FFF2-40B4-BE49-F238E27FC236}">
                <a16:creationId xmlns:a16="http://schemas.microsoft.com/office/drawing/2014/main" id="{D27D56AC-EED7-FB4B-76CE-E62B0B60464F}"/>
              </a:ext>
            </a:extLst>
          </p:cNvPr>
          <p:cNvSpPr/>
          <p:nvPr/>
        </p:nvSpPr>
        <p:spPr>
          <a:xfrm>
            <a:off x="8604250" y="4622550"/>
            <a:ext cx="2800350" cy="644230"/>
          </a:xfrm>
          <a:prstGeom prst="round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orakulmio: Pyöristetyt kulmat 25">
            <a:extLst>
              <a:ext uri="{FF2B5EF4-FFF2-40B4-BE49-F238E27FC236}">
                <a16:creationId xmlns:a16="http://schemas.microsoft.com/office/drawing/2014/main" id="{F1C249CC-D2F3-E80E-419F-0A58F90F87C0}"/>
              </a:ext>
            </a:extLst>
          </p:cNvPr>
          <p:cNvSpPr/>
          <p:nvPr/>
        </p:nvSpPr>
        <p:spPr>
          <a:xfrm>
            <a:off x="8604250" y="5493212"/>
            <a:ext cx="2800350" cy="644230"/>
          </a:xfrm>
          <a:prstGeom prst="round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Kuva 27" descr="Kuva, joka sisältää kohteen symboli, Sähkönsininen&#10;&#10;Kuvaus luotu automaattisesti">
            <a:extLst>
              <a:ext uri="{FF2B5EF4-FFF2-40B4-BE49-F238E27FC236}">
                <a16:creationId xmlns:a16="http://schemas.microsoft.com/office/drawing/2014/main" id="{AB18C62B-8402-76DB-40A3-E19CF3BBB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386" y="2093395"/>
            <a:ext cx="784949" cy="479555"/>
          </a:xfrm>
          <a:prstGeom prst="rect">
            <a:avLst/>
          </a:prstGeom>
        </p:spPr>
      </p:pic>
      <p:sp>
        <p:nvSpPr>
          <p:cNvPr id="31" name="Tekstiruutu 30">
            <a:extLst>
              <a:ext uri="{FF2B5EF4-FFF2-40B4-BE49-F238E27FC236}">
                <a16:creationId xmlns:a16="http://schemas.microsoft.com/office/drawing/2014/main" id="{D1823E23-94D5-2CC1-57B8-ADAD0D24A60E}"/>
              </a:ext>
            </a:extLst>
          </p:cNvPr>
          <p:cNvSpPr txBox="1"/>
          <p:nvPr/>
        </p:nvSpPr>
        <p:spPr>
          <a:xfrm>
            <a:off x="9607471" y="2071562"/>
            <a:ext cx="1626727" cy="523220"/>
          </a:xfrm>
          <a:prstGeom prst="rect">
            <a:avLst/>
          </a:prstGeom>
          <a:noFill/>
        </p:spPr>
        <p:txBody>
          <a:bodyPr wrap="none" rtlCol="0">
            <a:spAutoFit/>
          </a:bodyPr>
          <a:lstStyle/>
          <a:p>
            <a:r>
              <a:rPr lang="en-US" sz="1400" dirty="0">
                <a:solidFill>
                  <a:schemeClr val="bg1"/>
                </a:solidFill>
              </a:rPr>
              <a:t>Tax administration</a:t>
            </a:r>
          </a:p>
          <a:p>
            <a:r>
              <a:rPr lang="en-US" sz="1400" dirty="0">
                <a:solidFill>
                  <a:schemeClr val="bg1"/>
                </a:solidFill>
              </a:rPr>
              <a:t>Business registry</a:t>
            </a:r>
          </a:p>
        </p:txBody>
      </p:sp>
      <p:sp>
        <p:nvSpPr>
          <p:cNvPr id="32" name="Tekstiruutu 31">
            <a:extLst>
              <a:ext uri="{FF2B5EF4-FFF2-40B4-BE49-F238E27FC236}">
                <a16:creationId xmlns:a16="http://schemas.microsoft.com/office/drawing/2014/main" id="{A50712D9-BFED-FCEE-00EA-F2E04F3E8977}"/>
              </a:ext>
            </a:extLst>
          </p:cNvPr>
          <p:cNvSpPr txBox="1"/>
          <p:nvPr/>
        </p:nvSpPr>
        <p:spPr>
          <a:xfrm>
            <a:off x="9607471" y="2906881"/>
            <a:ext cx="1626727" cy="523220"/>
          </a:xfrm>
          <a:prstGeom prst="rect">
            <a:avLst/>
          </a:prstGeom>
          <a:noFill/>
        </p:spPr>
        <p:txBody>
          <a:bodyPr wrap="none" rtlCol="0">
            <a:spAutoFit/>
          </a:bodyPr>
          <a:lstStyle/>
          <a:p>
            <a:r>
              <a:rPr lang="en-US" sz="1400" dirty="0">
                <a:solidFill>
                  <a:schemeClr val="bg1"/>
                </a:solidFill>
              </a:rPr>
              <a:t>Tax administration</a:t>
            </a:r>
          </a:p>
          <a:p>
            <a:r>
              <a:rPr lang="en-US" sz="1400" dirty="0">
                <a:solidFill>
                  <a:schemeClr val="bg1"/>
                </a:solidFill>
              </a:rPr>
              <a:t>Business registry</a:t>
            </a:r>
          </a:p>
        </p:txBody>
      </p:sp>
      <p:sp>
        <p:nvSpPr>
          <p:cNvPr id="33" name="Tekstiruutu 32">
            <a:extLst>
              <a:ext uri="{FF2B5EF4-FFF2-40B4-BE49-F238E27FC236}">
                <a16:creationId xmlns:a16="http://schemas.microsoft.com/office/drawing/2014/main" id="{02B62877-54F6-943B-FA6E-A28C6AF2A878}"/>
              </a:ext>
            </a:extLst>
          </p:cNvPr>
          <p:cNvSpPr txBox="1"/>
          <p:nvPr/>
        </p:nvSpPr>
        <p:spPr>
          <a:xfrm>
            <a:off x="9607471" y="3750837"/>
            <a:ext cx="1421158" cy="646331"/>
          </a:xfrm>
          <a:prstGeom prst="rect">
            <a:avLst/>
          </a:prstGeom>
          <a:noFill/>
        </p:spPr>
        <p:txBody>
          <a:bodyPr wrap="none" rtlCol="0">
            <a:spAutoFit/>
          </a:bodyPr>
          <a:lstStyle/>
          <a:p>
            <a:r>
              <a:rPr lang="en-US" sz="1200" dirty="0">
                <a:solidFill>
                  <a:schemeClr val="bg1"/>
                </a:solidFill>
              </a:rPr>
              <a:t>Tax administration</a:t>
            </a:r>
          </a:p>
          <a:p>
            <a:r>
              <a:rPr lang="en-US" sz="1200" dirty="0">
                <a:solidFill>
                  <a:schemeClr val="bg1"/>
                </a:solidFill>
              </a:rPr>
              <a:t>Business registry</a:t>
            </a:r>
          </a:p>
          <a:p>
            <a:r>
              <a:rPr lang="en-US" sz="1200" dirty="0">
                <a:solidFill>
                  <a:schemeClr val="bg1"/>
                </a:solidFill>
              </a:rPr>
              <a:t>Statistics</a:t>
            </a:r>
          </a:p>
        </p:txBody>
      </p:sp>
      <p:sp>
        <p:nvSpPr>
          <p:cNvPr id="35" name="Tekstiruutu 34">
            <a:extLst>
              <a:ext uri="{FF2B5EF4-FFF2-40B4-BE49-F238E27FC236}">
                <a16:creationId xmlns:a16="http://schemas.microsoft.com/office/drawing/2014/main" id="{1A9B37BE-4C44-85DC-492D-354859DA8BA2}"/>
              </a:ext>
            </a:extLst>
          </p:cNvPr>
          <p:cNvSpPr txBox="1"/>
          <p:nvPr/>
        </p:nvSpPr>
        <p:spPr>
          <a:xfrm>
            <a:off x="9607471" y="5550973"/>
            <a:ext cx="1626727" cy="523220"/>
          </a:xfrm>
          <a:prstGeom prst="rect">
            <a:avLst/>
          </a:prstGeom>
          <a:noFill/>
        </p:spPr>
        <p:txBody>
          <a:bodyPr wrap="none" rtlCol="0">
            <a:spAutoFit/>
          </a:bodyPr>
          <a:lstStyle/>
          <a:p>
            <a:r>
              <a:rPr lang="en-US" sz="1400" dirty="0">
                <a:solidFill>
                  <a:schemeClr val="bg1"/>
                </a:solidFill>
              </a:rPr>
              <a:t>Tax administration</a:t>
            </a:r>
          </a:p>
          <a:p>
            <a:r>
              <a:rPr lang="en-US" sz="1400" dirty="0">
                <a:solidFill>
                  <a:schemeClr val="bg1"/>
                </a:solidFill>
              </a:rPr>
              <a:t>Business registry</a:t>
            </a:r>
          </a:p>
        </p:txBody>
      </p:sp>
      <p:sp>
        <p:nvSpPr>
          <p:cNvPr id="36" name="Tekstiruutu 35">
            <a:extLst>
              <a:ext uri="{FF2B5EF4-FFF2-40B4-BE49-F238E27FC236}">
                <a16:creationId xmlns:a16="http://schemas.microsoft.com/office/drawing/2014/main" id="{A594E45B-6C61-3EF7-A328-8673C5A44823}"/>
              </a:ext>
            </a:extLst>
          </p:cNvPr>
          <p:cNvSpPr txBox="1"/>
          <p:nvPr/>
        </p:nvSpPr>
        <p:spPr>
          <a:xfrm>
            <a:off x="9607471" y="4626800"/>
            <a:ext cx="1421158" cy="646331"/>
          </a:xfrm>
          <a:prstGeom prst="rect">
            <a:avLst/>
          </a:prstGeom>
          <a:noFill/>
        </p:spPr>
        <p:txBody>
          <a:bodyPr wrap="none" rtlCol="0">
            <a:spAutoFit/>
          </a:bodyPr>
          <a:lstStyle/>
          <a:p>
            <a:r>
              <a:rPr lang="en-US" sz="1200" dirty="0">
                <a:solidFill>
                  <a:schemeClr val="bg1"/>
                </a:solidFill>
              </a:rPr>
              <a:t>Tax administration</a:t>
            </a:r>
          </a:p>
          <a:p>
            <a:r>
              <a:rPr lang="en-US" sz="1200" dirty="0">
                <a:solidFill>
                  <a:schemeClr val="bg1"/>
                </a:solidFill>
              </a:rPr>
              <a:t>Business registry</a:t>
            </a:r>
          </a:p>
          <a:p>
            <a:r>
              <a:rPr lang="en-US" sz="1200" dirty="0">
                <a:solidFill>
                  <a:schemeClr val="bg1"/>
                </a:solidFill>
              </a:rPr>
              <a:t>Statistics</a:t>
            </a:r>
          </a:p>
        </p:txBody>
      </p:sp>
      <p:pic>
        <p:nvPicPr>
          <p:cNvPr id="38" name="Kuva 37" descr="Kuva, joka sisältää kohteen keltainen, Suorakaide, kuvakaappaus, Sähkönsininen&#10;&#10;Kuvaus luotu automaattisesti">
            <a:extLst>
              <a:ext uri="{FF2B5EF4-FFF2-40B4-BE49-F238E27FC236}">
                <a16:creationId xmlns:a16="http://schemas.microsoft.com/office/drawing/2014/main" id="{48475BB2-B44F-9EA0-23B9-6346960BC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3386" y="3822083"/>
            <a:ext cx="790043" cy="482667"/>
          </a:xfrm>
          <a:prstGeom prst="rect">
            <a:avLst/>
          </a:prstGeom>
        </p:spPr>
      </p:pic>
      <p:pic>
        <p:nvPicPr>
          <p:cNvPr id="40" name="Kuva 39" descr="Kuva, joka sisältää kohteen punainen, Suorakaide, lippu, muotoilu&#10;&#10;Kuvaus luotu automaattisesti">
            <a:extLst>
              <a:ext uri="{FF2B5EF4-FFF2-40B4-BE49-F238E27FC236}">
                <a16:creationId xmlns:a16="http://schemas.microsoft.com/office/drawing/2014/main" id="{316EFE7D-9514-A454-D48F-E7EF56126C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3386" y="2957681"/>
            <a:ext cx="784949" cy="522119"/>
          </a:xfrm>
          <a:prstGeom prst="rect">
            <a:avLst/>
          </a:prstGeom>
        </p:spPr>
      </p:pic>
      <p:pic>
        <p:nvPicPr>
          <p:cNvPr id="1026" name="Picture 2" descr="Islannin lippu | Pohjoismainen yhteistyö">
            <a:extLst>
              <a:ext uri="{FF2B5EF4-FFF2-40B4-BE49-F238E27FC236}">
                <a16:creationId xmlns:a16="http://schemas.microsoft.com/office/drawing/2014/main" id="{FF17A73D-8C2E-4186-0E1B-0C0A5806F2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3387" y="5562913"/>
            <a:ext cx="784948" cy="511280"/>
          </a:xfrm>
          <a:prstGeom prst="rect">
            <a:avLst/>
          </a:prstGeom>
          <a:noFill/>
          <a:extLst>
            <a:ext uri="{909E8E84-426E-40DD-AFC4-6F175D3DCCD1}">
              <a14:hiddenFill xmlns:a14="http://schemas.microsoft.com/office/drawing/2010/main">
                <a:solidFill>
                  <a:srgbClr val="FFFFFF"/>
                </a:solidFill>
              </a14:hiddenFill>
            </a:ext>
          </a:extLst>
        </p:spPr>
      </p:pic>
      <p:pic>
        <p:nvPicPr>
          <p:cNvPr id="42" name="Kuva 41" descr="Kuva, joka sisältää kohteen symboli, Symmetria, lippu&#10;&#10;Kuvaus luotu automaattisesti">
            <a:extLst>
              <a:ext uri="{FF2B5EF4-FFF2-40B4-BE49-F238E27FC236}">
                <a16:creationId xmlns:a16="http://schemas.microsoft.com/office/drawing/2014/main" id="{61EFD8E7-3686-6F3C-10BD-24678780EA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3386" y="4692251"/>
            <a:ext cx="784949" cy="522482"/>
          </a:xfrm>
          <a:prstGeom prst="rect">
            <a:avLst/>
          </a:prstGeom>
        </p:spPr>
      </p:pic>
    </p:spTree>
    <p:extLst>
      <p:ext uri="{BB962C8B-B14F-4D97-AF65-F5344CB8AC3E}">
        <p14:creationId xmlns:p14="http://schemas.microsoft.com/office/powerpoint/2010/main" val="3828539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0129ACA-1137-6160-8C27-BB56C0EBBFDE}"/>
              </a:ext>
            </a:extLst>
          </p:cNvPr>
          <p:cNvSpPr>
            <a:spLocks noGrp="1"/>
          </p:cNvSpPr>
          <p:nvPr>
            <p:ph type="body" idx="1"/>
          </p:nvPr>
        </p:nvSpPr>
        <p:spPr/>
        <p:txBody>
          <a:bodyPr>
            <a:normAutofit fontScale="85000" lnSpcReduction="10000"/>
          </a:bodyPr>
          <a:lstStyle/>
          <a:p>
            <a:r>
              <a:rPr lang="en-US" dirty="0"/>
              <a:t>In the past 10 years in Denmark, Danish Business Authority has been working on the so-called Danish Bookkeeping Act which was adopted in 2022.</a:t>
            </a:r>
          </a:p>
          <a:p>
            <a:r>
              <a:rPr lang="en-US" dirty="0"/>
              <a:t>It aims among other things, to prevent fraud, increase security of bookkeeping data, allow for more efficient control and audit, as well as reduce administrative burdens of businesses.</a:t>
            </a:r>
          </a:p>
          <a:p>
            <a:r>
              <a:rPr lang="en-US" dirty="0"/>
              <a:t>The act requires all businesses with a turnover above EUR 40.000 per year to apply digital bookkeeping. </a:t>
            </a:r>
          </a:p>
          <a:p>
            <a:r>
              <a:rPr lang="en-US" dirty="0"/>
              <a:t>The requirements enter into force for businesses subject to annual reporting from mid-2024 and for other comprised businesses from 2026 at the earliest (still to be determined)</a:t>
            </a:r>
          </a:p>
          <a:p>
            <a:r>
              <a:rPr lang="en-US" dirty="0"/>
              <a:t>The act does this by setting </a:t>
            </a:r>
            <a:r>
              <a:rPr lang="en-US" b="1" dirty="0"/>
              <a:t>out minimum standards for digital bookkeeping and digital bookkeeping systems</a:t>
            </a:r>
            <a:r>
              <a:rPr lang="en-US" dirty="0"/>
              <a:t>, that make it easier for businesses to automate accounting and annual reporting.</a:t>
            </a:r>
          </a:p>
          <a:p>
            <a:r>
              <a:rPr lang="en-US" dirty="0"/>
              <a:t>To ensure compliance with these minimum standards, system providers must register and be notified by the Danish Business Authority. </a:t>
            </a:r>
          </a:p>
          <a:p>
            <a:r>
              <a:rPr lang="en-US" dirty="0"/>
              <a:t>Annual administrative cost savings just for Denmark are estimated to be EUR 400 million per year.</a:t>
            </a:r>
          </a:p>
        </p:txBody>
      </p:sp>
      <p:sp>
        <p:nvSpPr>
          <p:cNvPr id="3" name="Otsikko 2">
            <a:extLst>
              <a:ext uri="{FF2B5EF4-FFF2-40B4-BE49-F238E27FC236}">
                <a16:creationId xmlns:a16="http://schemas.microsoft.com/office/drawing/2014/main" id="{26A5DD49-B4C1-873F-D74E-6F1B5BF72BDE}"/>
              </a:ext>
            </a:extLst>
          </p:cNvPr>
          <p:cNvSpPr>
            <a:spLocks noGrp="1"/>
          </p:cNvSpPr>
          <p:nvPr>
            <p:ph type="title"/>
          </p:nvPr>
        </p:nvSpPr>
        <p:spPr/>
        <p:txBody>
          <a:bodyPr/>
          <a:lstStyle/>
          <a:p>
            <a:r>
              <a:rPr lang="en-US"/>
              <a:t>Case example: Danish bookkeeping law as a national driver</a:t>
            </a:r>
          </a:p>
        </p:txBody>
      </p:sp>
    </p:spTree>
    <p:extLst>
      <p:ext uri="{BB962C8B-B14F-4D97-AF65-F5344CB8AC3E}">
        <p14:creationId xmlns:p14="http://schemas.microsoft.com/office/powerpoint/2010/main" val="4140001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A7CD69-DFBA-6687-0409-146C08A1B338}"/>
              </a:ext>
            </a:extLst>
          </p:cNvPr>
          <p:cNvSpPr>
            <a:spLocks noGrp="1"/>
          </p:cNvSpPr>
          <p:nvPr>
            <p:ph type="title"/>
          </p:nvPr>
        </p:nvSpPr>
        <p:spPr/>
        <p:txBody>
          <a:bodyPr>
            <a:noAutofit/>
          </a:bodyPr>
          <a:lstStyle/>
          <a:p>
            <a:r>
              <a:rPr lang="en-US" sz="3600" dirty="0">
                <a:latin typeface="+mj-lt"/>
              </a:rPr>
              <a:t>Case example: Data Act as a driving factor of the area internationally</a:t>
            </a:r>
          </a:p>
        </p:txBody>
      </p:sp>
      <p:sp>
        <p:nvSpPr>
          <p:cNvPr id="4" name="Dian numeron paikkamerkki 3">
            <a:extLst>
              <a:ext uri="{FF2B5EF4-FFF2-40B4-BE49-F238E27FC236}">
                <a16:creationId xmlns:a16="http://schemas.microsoft.com/office/drawing/2014/main" id="{2F9C75C6-D8B3-ECA1-149F-608B3B718E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DC32CCCC-C653-421F-BB1F-FDB5B5B9DFB5}" type="slidenum">
              <a:rPr kumimoji="0" lang="en-US" sz="800" b="0" i="0" u="none" strike="noStrike" kern="0" cap="none" spc="0" normalizeH="0" baseline="0" noProof="0" smtClean="0">
                <a:ln>
                  <a:noFill/>
                </a:ln>
                <a:solidFill>
                  <a:srgbClr val="2C286C"/>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31</a:t>
            </a:fld>
            <a:endParaRPr kumimoji="0" lang="en-US" sz="800" b="0" i="0" u="none" strike="noStrike" kern="0" cap="none" spc="0" normalizeH="0" baseline="0" noProof="0" dirty="0">
              <a:ln>
                <a:noFill/>
              </a:ln>
              <a:solidFill>
                <a:srgbClr val="2C286C"/>
              </a:solidFill>
              <a:effectLst/>
              <a:uLnTx/>
              <a:uFillTx/>
              <a:latin typeface="Calibri"/>
              <a:ea typeface="Calibri"/>
              <a:cs typeface="Calibri"/>
              <a:sym typeface="Calibri"/>
            </a:endParaRPr>
          </a:p>
        </p:txBody>
      </p:sp>
      <p:sp>
        <p:nvSpPr>
          <p:cNvPr id="6" name="Sisällön paikkamerkki 5">
            <a:extLst>
              <a:ext uri="{FF2B5EF4-FFF2-40B4-BE49-F238E27FC236}">
                <a16:creationId xmlns:a16="http://schemas.microsoft.com/office/drawing/2014/main" id="{72C09F63-8416-95BD-1C27-CEA00BB1D483}"/>
              </a:ext>
            </a:extLst>
          </p:cNvPr>
          <p:cNvSpPr>
            <a:spLocks noGrp="1"/>
          </p:cNvSpPr>
          <p:nvPr>
            <p:ph idx="1"/>
          </p:nvPr>
        </p:nvSpPr>
        <p:spPr/>
        <p:txBody>
          <a:bodyPr>
            <a:normAutofit fontScale="92500" lnSpcReduction="10000"/>
          </a:bodyPr>
          <a:lstStyle/>
          <a:p>
            <a:pPr marL="228600" marR="0" lvl="1"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The new rules </a:t>
            </a:r>
            <a:r>
              <a:rPr kumimoji="0" lang="en-US" sz="17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enable users of connected products to access the data generated by these devices, and to share such data with third parties.</a:t>
            </a:r>
          </a:p>
          <a:p>
            <a:pPr marL="228600" marR="0" lvl="1"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Public sector bodies will be able to access and use data held by the private sector to help respond to public emergencies</a:t>
            </a:r>
            <a:r>
              <a:rPr kumimoji="0" lang="en-US" sz="17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 such as floods and wildfires, or when implementing a legal mandate where the required data is not readily available through other means.</a:t>
            </a:r>
          </a:p>
          <a:p>
            <a:pPr marL="228600" marR="0" lvl="1"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The Data Act also </a:t>
            </a:r>
            <a:r>
              <a:rPr kumimoji="0" lang="en-US" sz="1700" b="1"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protects European businesses from unfair contractual terms</a:t>
            </a:r>
            <a:r>
              <a:rPr kumimoji="0" lang="en-US" sz="17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 in data sharing contracts that one contracting party unilaterally imposes on the other. This will enable small and medium-sized enterprises (SMEs), in particular, to participate more actively in the data market.</a:t>
            </a:r>
          </a:p>
          <a:p>
            <a:pPr marL="228600" marR="0" lvl="1"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The Data Act will allow customers </a:t>
            </a:r>
            <a:r>
              <a:rPr kumimoji="0" lang="en-US" sz="1700" b="1"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to switch seamlessly (and eventually free of charge) between different cloud providers. </a:t>
            </a:r>
            <a:r>
              <a:rPr kumimoji="0" lang="en-US" sz="17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These measures will promote competition and choice on the market while preventing vendor lock-in. For instance, any European enterprise could combine data services from different cloud providers (“multi-cloud”) and benefit from the vast opportunities in the EU cloud market. It will also drastically reduce costs for businesses and administrations when they move their data and applications to a different cloud provider.</a:t>
            </a:r>
          </a:p>
          <a:p>
            <a:pPr marL="228600" marR="0" lvl="1"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The Data Act introduces </a:t>
            </a:r>
            <a:r>
              <a:rPr kumimoji="0" lang="en-US" sz="1700" b="1"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measures to promote the development of interoperability standards</a:t>
            </a:r>
            <a:r>
              <a:rPr kumimoji="0" lang="en-US" sz="17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 for data-sharing and for data processing services, in line with the EU </a:t>
            </a:r>
            <a:r>
              <a:rPr kumimoji="0" lang="en-US" sz="1700" b="0" i="0" u="sng" strike="noStrike" kern="1200" cap="none" spc="0" normalizeH="0" baseline="0" noProof="0" dirty="0">
                <a:ln>
                  <a:noFill/>
                </a:ln>
                <a:solidFill>
                  <a:srgbClr val="004494"/>
                </a:solidFill>
                <a:effectLst/>
                <a:uLnTx/>
                <a:uFillTx/>
                <a:latin typeface="arial" panose="020B0604020202020204" pitchFamily="34" charset="0"/>
                <a:ea typeface="+mn-ea"/>
                <a:cs typeface="+mn-cs"/>
                <a:hlinkClick r:id="rId2"/>
              </a:rPr>
              <a:t>standardization strategy</a:t>
            </a:r>
            <a:r>
              <a:rPr kumimoji="0" lang="en-US" sz="17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a:t>
            </a:r>
            <a:endParaRPr kumimoji="0" lang="en-US" sz="17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101600" indent="0">
              <a:buNone/>
            </a:pPr>
            <a:endParaRPr lang="fi-FI" dirty="0"/>
          </a:p>
        </p:txBody>
      </p:sp>
    </p:spTree>
    <p:extLst>
      <p:ext uri="{BB962C8B-B14F-4D97-AF65-F5344CB8AC3E}">
        <p14:creationId xmlns:p14="http://schemas.microsoft.com/office/powerpoint/2010/main" val="174971865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AB7AC1-8FBE-144C-DC63-112FB2B7A48F}"/>
              </a:ext>
            </a:extLst>
          </p:cNvPr>
          <p:cNvSpPr>
            <a:spLocks noGrp="1"/>
          </p:cNvSpPr>
          <p:nvPr>
            <p:ph type="title"/>
          </p:nvPr>
        </p:nvSpPr>
        <p:spPr/>
        <p:txBody>
          <a:bodyPr/>
          <a:lstStyle/>
          <a:p>
            <a:r>
              <a:rPr lang="en-US"/>
              <a:t>Highlight</a:t>
            </a:r>
            <a:br>
              <a:rPr lang="en-US"/>
            </a:br>
            <a:r>
              <a:rPr lang="en-US" i="1"/>
              <a:t>Engaging stakeholders and understanding their expectations</a:t>
            </a:r>
            <a:endParaRPr lang="en-US"/>
          </a:p>
        </p:txBody>
      </p:sp>
    </p:spTree>
    <p:extLst>
      <p:ext uri="{BB962C8B-B14F-4D97-AF65-F5344CB8AC3E}">
        <p14:creationId xmlns:p14="http://schemas.microsoft.com/office/powerpoint/2010/main" val="2283629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53475FE-8AD3-DF5C-04A2-56529AE0909E}"/>
              </a:ext>
            </a:extLst>
          </p:cNvPr>
          <p:cNvSpPr>
            <a:spLocks noGrp="1"/>
          </p:cNvSpPr>
          <p:nvPr>
            <p:ph type="body" idx="1"/>
          </p:nvPr>
        </p:nvSpPr>
        <p:spPr/>
        <p:txBody>
          <a:bodyPr>
            <a:normAutofit fontScale="85000" lnSpcReduction="20000"/>
          </a:bodyPr>
          <a:lstStyle/>
          <a:p>
            <a:r>
              <a:rPr lang="en-US" dirty="0"/>
              <a:t>When looking at the stakeholders in the Nordics, it was identified that multiple different types of stakeholders exist:</a:t>
            </a:r>
          </a:p>
          <a:p>
            <a:pPr lvl="1"/>
            <a:r>
              <a:rPr lang="en-US" dirty="0"/>
              <a:t>Those who focus on services and others who focus on products.</a:t>
            </a:r>
          </a:p>
          <a:p>
            <a:pPr lvl="1"/>
            <a:r>
              <a:rPr lang="en-US" dirty="0"/>
              <a:t>Those who are local and others who are global (at least Nordic).</a:t>
            </a:r>
          </a:p>
          <a:p>
            <a:pPr lvl="1"/>
            <a:r>
              <a:rPr lang="en-US" dirty="0"/>
              <a:t>Those who are gigantic (at least big) and others who are small and micro.</a:t>
            </a:r>
          </a:p>
          <a:p>
            <a:pPr lvl="1"/>
            <a:r>
              <a:rPr lang="en-US" dirty="0"/>
              <a:t>Those who focus on supporting SME’s business processes and others who focus more on value of data from the SME’s.</a:t>
            </a:r>
          </a:p>
          <a:p>
            <a:pPr lvl="1"/>
            <a:r>
              <a:rPr lang="en-US" dirty="0"/>
              <a:t>Those who develop (automate) business processes and others who are more just support to the SME’s.</a:t>
            </a:r>
          </a:p>
          <a:p>
            <a:pPr lvl="1"/>
            <a:r>
              <a:rPr lang="en-US" dirty="0"/>
              <a:t>Some have business models that counteract development</a:t>
            </a:r>
          </a:p>
          <a:p>
            <a:pPr lvl="1"/>
            <a:r>
              <a:rPr lang="en-US" dirty="0"/>
              <a:t>Some organizations are more opinion leaders around everything regarding SME’s.</a:t>
            </a:r>
          </a:p>
          <a:p>
            <a:r>
              <a:rPr lang="en-US" dirty="0"/>
              <a:t>Due to the diversity of stakeholders, it is crucial to recognize and involve the following types of stakeholders in development as they can help push transformation in the ecosystem:</a:t>
            </a:r>
          </a:p>
          <a:p>
            <a:pPr lvl="1"/>
            <a:r>
              <a:rPr lang="en-US" dirty="0"/>
              <a:t>Information ”refiners”, who create business (for self and others) by using financial information (and other) from SME’s.</a:t>
            </a:r>
          </a:p>
          <a:p>
            <a:pPr lvl="1"/>
            <a:r>
              <a:rPr lang="en-US" dirty="0"/>
              <a:t>Business supporters, who develop (simplifying/automating) administrative processes. These are typically service providers (accountants) and software providers</a:t>
            </a:r>
          </a:p>
          <a:p>
            <a:pPr lvl="1"/>
            <a:r>
              <a:rPr lang="en-US" dirty="0"/>
              <a:t>Opinion leaders/closest to the SMEs, who understand SME’s will/need to develop their businesses/business models and they influence SME’s. These are typically accountants and SME member organizations.</a:t>
            </a:r>
          </a:p>
          <a:p>
            <a:pPr marL="114300" indent="0">
              <a:buNone/>
            </a:pPr>
            <a:endParaRPr lang="en-US" dirty="0"/>
          </a:p>
          <a:p>
            <a:pPr lvl="1"/>
            <a:endParaRPr lang="en-US" dirty="0"/>
          </a:p>
        </p:txBody>
      </p:sp>
      <p:sp>
        <p:nvSpPr>
          <p:cNvPr id="3" name="Otsikko 2">
            <a:extLst>
              <a:ext uri="{FF2B5EF4-FFF2-40B4-BE49-F238E27FC236}">
                <a16:creationId xmlns:a16="http://schemas.microsoft.com/office/drawing/2014/main" id="{22207E90-D322-F55D-C234-34281329C7DD}"/>
              </a:ext>
            </a:extLst>
          </p:cNvPr>
          <p:cNvSpPr>
            <a:spLocks noGrp="1"/>
          </p:cNvSpPr>
          <p:nvPr>
            <p:ph type="title"/>
          </p:nvPr>
        </p:nvSpPr>
        <p:spPr/>
        <p:txBody>
          <a:bodyPr/>
          <a:lstStyle/>
          <a:p>
            <a:r>
              <a:rPr lang="en-US"/>
              <a:t>Stakeholders in the Nordics</a:t>
            </a:r>
          </a:p>
        </p:txBody>
      </p:sp>
    </p:spTree>
    <p:extLst>
      <p:ext uri="{BB962C8B-B14F-4D97-AF65-F5344CB8AC3E}">
        <p14:creationId xmlns:p14="http://schemas.microsoft.com/office/powerpoint/2010/main" val="140341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53475FE-8AD3-DF5C-04A2-56529AE0909E}"/>
              </a:ext>
            </a:extLst>
          </p:cNvPr>
          <p:cNvSpPr>
            <a:spLocks noGrp="1"/>
          </p:cNvSpPr>
          <p:nvPr>
            <p:ph type="body" idx="1"/>
          </p:nvPr>
        </p:nvSpPr>
        <p:spPr/>
        <p:txBody>
          <a:bodyPr>
            <a:normAutofit fontScale="92500" lnSpcReduction="20000"/>
          </a:bodyPr>
          <a:lstStyle/>
          <a:p>
            <a:r>
              <a:rPr lang="en-US" dirty="0"/>
              <a:t>When engaging stakeholders, it is crucial to look at our ecosystem for open accounting and simplified reporting in its entirety, therefore we have both producers and consumers of accounting data/information in an ecosystem.</a:t>
            </a:r>
          </a:p>
          <a:p>
            <a:r>
              <a:rPr lang="en-US" dirty="0"/>
              <a:t>When engaging the market, the following questions should be asked:</a:t>
            </a:r>
          </a:p>
          <a:p>
            <a:pPr lvl="1"/>
            <a:r>
              <a:rPr lang="en-US" dirty="0"/>
              <a:t>How do you (as market actor) see your role and placement in this eco-system?</a:t>
            </a:r>
          </a:p>
          <a:p>
            <a:pPr lvl="2"/>
            <a:r>
              <a:rPr lang="en-US" dirty="0"/>
              <a:t>What responsibility should you take to realize the vision and goal of open accounting?</a:t>
            </a:r>
          </a:p>
          <a:p>
            <a:pPr lvl="2"/>
            <a:r>
              <a:rPr lang="en-US" dirty="0"/>
              <a:t>What will be your contribution to the realization of the eco-system?</a:t>
            </a:r>
          </a:p>
          <a:p>
            <a:pPr lvl="2"/>
            <a:r>
              <a:rPr lang="en-US" dirty="0"/>
              <a:t>How should authorities contribute to the realization of the vision and goal?</a:t>
            </a:r>
          </a:p>
          <a:p>
            <a:r>
              <a:rPr lang="en-US" dirty="0"/>
              <a:t>When looking over the course of the program the expectations that remain towards the authorities are the following:</a:t>
            </a:r>
          </a:p>
          <a:p>
            <a:pPr lvl="1"/>
            <a:r>
              <a:rPr lang="en-US" dirty="0"/>
              <a:t>Clear legislation and send out a clear message on the direction </a:t>
            </a:r>
          </a:p>
          <a:p>
            <a:pPr lvl="1"/>
            <a:r>
              <a:rPr lang="en-US" dirty="0"/>
              <a:t>Support national development</a:t>
            </a:r>
          </a:p>
          <a:p>
            <a:pPr lvl="1"/>
            <a:r>
              <a:rPr lang="en-US" dirty="0"/>
              <a:t>Support Peppol and other initiatives that promote value on the daily business transactions</a:t>
            </a:r>
          </a:p>
          <a:p>
            <a:pPr lvl="1"/>
            <a:r>
              <a:rPr lang="en-US" dirty="0"/>
              <a:t>Expose more high-value registry data and when exposing the data, aim for interoperability</a:t>
            </a:r>
          </a:p>
          <a:p>
            <a:pPr lvl="1"/>
            <a:r>
              <a:rPr lang="en-US" dirty="0"/>
              <a:t>Pursue development on EU-level, not just on a national and Nordic level</a:t>
            </a:r>
          </a:p>
        </p:txBody>
      </p:sp>
      <p:sp>
        <p:nvSpPr>
          <p:cNvPr id="3" name="Otsikko 2">
            <a:extLst>
              <a:ext uri="{FF2B5EF4-FFF2-40B4-BE49-F238E27FC236}">
                <a16:creationId xmlns:a16="http://schemas.microsoft.com/office/drawing/2014/main" id="{22207E90-D322-F55D-C234-34281329C7DD}"/>
              </a:ext>
            </a:extLst>
          </p:cNvPr>
          <p:cNvSpPr>
            <a:spLocks noGrp="1"/>
          </p:cNvSpPr>
          <p:nvPr>
            <p:ph type="title"/>
          </p:nvPr>
        </p:nvSpPr>
        <p:spPr/>
        <p:txBody>
          <a:bodyPr/>
          <a:lstStyle/>
          <a:p>
            <a:r>
              <a:rPr lang="en-US" dirty="0"/>
              <a:t>Engaging stakeholders and managing their expectations towards us</a:t>
            </a:r>
          </a:p>
        </p:txBody>
      </p:sp>
    </p:spTree>
    <p:extLst>
      <p:ext uri="{BB962C8B-B14F-4D97-AF65-F5344CB8AC3E}">
        <p14:creationId xmlns:p14="http://schemas.microsoft.com/office/powerpoint/2010/main" val="3262419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10B82D-D812-B68F-D8E3-0840B35011FF}"/>
              </a:ext>
            </a:extLst>
          </p:cNvPr>
          <p:cNvSpPr>
            <a:spLocks noGrp="1"/>
          </p:cNvSpPr>
          <p:nvPr>
            <p:ph type="title"/>
          </p:nvPr>
        </p:nvSpPr>
        <p:spPr/>
        <p:txBody>
          <a:bodyPr/>
          <a:lstStyle/>
          <a:p>
            <a:r>
              <a:rPr lang="en-US"/>
              <a:t>Highlight</a:t>
            </a:r>
            <a:br>
              <a:rPr lang="en-US"/>
            </a:br>
            <a:r>
              <a:rPr lang="en-US" i="1"/>
              <a:t>Reverse charge VAT study - summary</a:t>
            </a:r>
            <a:endParaRPr lang="en-US"/>
          </a:p>
        </p:txBody>
      </p:sp>
    </p:spTree>
    <p:extLst>
      <p:ext uri="{BB962C8B-B14F-4D97-AF65-F5344CB8AC3E}">
        <p14:creationId xmlns:p14="http://schemas.microsoft.com/office/powerpoint/2010/main" val="2677792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44B96D51-D497-33EF-F325-331C7A2C8D86}"/>
              </a:ext>
            </a:extLst>
          </p:cNvPr>
          <p:cNvSpPr/>
          <p:nvPr/>
        </p:nvSpPr>
        <p:spPr>
          <a:xfrm>
            <a:off x="8045450" y="0"/>
            <a:ext cx="414655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in paikkamerkki 1">
            <a:extLst>
              <a:ext uri="{FF2B5EF4-FFF2-40B4-BE49-F238E27FC236}">
                <a16:creationId xmlns:a16="http://schemas.microsoft.com/office/drawing/2014/main" id="{753475FE-8AD3-DF5C-04A2-56529AE0909E}"/>
              </a:ext>
            </a:extLst>
          </p:cNvPr>
          <p:cNvSpPr>
            <a:spLocks noGrp="1"/>
          </p:cNvSpPr>
          <p:nvPr>
            <p:ph type="body" idx="1"/>
          </p:nvPr>
        </p:nvSpPr>
        <p:spPr>
          <a:xfrm>
            <a:off x="838200" y="1825625"/>
            <a:ext cx="7016750" cy="4019121"/>
          </a:xfrm>
        </p:spPr>
        <p:txBody>
          <a:bodyPr>
            <a:normAutofit fontScale="92500" lnSpcReduction="10000"/>
          </a:bodyPr>
          <a:lstStyle/>
          <a:p>
            <a:r>
              <a:rPr lang="en-US" dirty="0"/>
              <a:t>Finding an area where it would be possible to augment the quality within SME’s, their business and reporting processes.</a:t>
            </a:r>
          </a:p>
          <a:p>
            <a:r>
              <a:rPr lang="en-US" dirty="0"/>
              <a:t>After discussions in NSG&amp;B one area with challenges for the SME’s was identified which usually handles cross-border issues quite much – VAT reporting and in there specifically the reverse charge VAT since cross-border trade usually contains reverse charge VAT mechanisms.</a:t>
            </a:r>
          </a:p>
          <a:p>
            <a:r>
              <a:rPr lang="en-US" dirty="0"/>
              <a:t>Work has been done within the solution area B (Simplified Reporting &amp; Open Accounting) during end of 2022 to beginning of 2024.</a:t>
            </a:r>
          </a:p>
          <a:p>
            <a:r>
              <a:rPr lang="en-US" dirty="0"/>
              <a:t>Stakeholders were interviewed and experts from SA-A were involved in the work</a:t>
            </a:r>
          </a:p>
          <a:p>
            <a:r>
              <a:rPr lang="en-US" dirty="0"/>
              <a:t>Internal analytics were conducted in each country</a:t>
            </a:r>
          </a:p>
        </p:txBody>
      </p:sp>
      <p:sp>
        <p:nvSpPr>
          <p:cNvPr id="3" name="Otsikko 2">
            <a:extLst>
              <a:ext uri="{FF2B5EF4-FFF2-40B4-BE49-F238E27FC236}">
                <a16:creationId xmlns:a16="http://schemas.microsoft.com/office/drawing/2014/main" id="{22207E90-D322-F55D-C234-34281329C7DD}"/>
              </a:ext>
            </a:extLst>
          </p:cNvPr>
          <p:cNvSpPr>
            <a:spLocks noGrp="1"/>
          </p:cNvSpPr>
          <p:nvPr>
            <p:ph type="title"/>
          </p:nvPr>
        </p:nvSpPr>
        <p:spPr/>
        <p:txBody>
          <a:bodyPr/>
          <a:lstStyle/>
          <a:p>
            <a:r>
              <a:rPr lang="fi-FI" dirty="0"/>
              <a:t>Background</a:t>
            </a:r>
            <a:endParaRPr lang="en-US" dirty="0"/>
          </a:p>
        </p:txBody>
      </p:sp>
      <p:pic>
        <p:nvPicPr>
          <p:cNvPr id="5" name="Kuva 4" descr="Johtajisto tasaisella täytöllä">
            <a:extLst>
              <a:ext uri="{FF2B5EF4-FFF2-40B4-BE49-F238E27FC236}">
                <a16:creationId xmlns:a16="http://schemas.microsoft.com/office/drawing/2014/main" id="{574A3333-030C-6376-3921-4EF836ECF3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5250" y="2244725"/>
            <a:ext cx="2368550" cy="2368550"/>
          </a:xfrm>
          <a:prstGeom prst="rect">
            <a:avLst/>
          </a:prstGeom>
        </p:spPr>
      </p:pic>
    </p:spTree>
    <p:extLst>
      <p:ext uri="{BB962C8B-B14F-4D97-AF65-F5344CB8AC3E}">
        <p14:creationId xmlns:p14="http://schemas.microsoft.com/office/powerpoint/2010/main" val="777027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CDE77670-0D19-E506-E092-D7A13640F0B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0" cap="none" spc="0" normalizeH="0" baseline="0" noProof="0" smtClean="0">
                <a:ln>
                  <a:noFill/>
                </a:ln>
                <a:solidFill>
                  <a:srgbClr val="2C286C"/>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37</a:t>
            </a:fld>
            <a:endParaRPr kumimoji="0" lang="en-GB" sz="800" b="0" i="0" u="none" strike="noStrike" kern="0" cap="none" spc="0" normalizeH="0" baseline="0" noProof="0">
              <a:ln>
                <a:noFill/>
              </a:ln>
              <a:solidFill>
                <a:srgbClr val="2C286C"/>
              </a:solidFill>
              <a:effectLst/>
              <a:uLnTx/>
              <a:uFillTx/>
              <a:latin typeface="Calibri"/>
              <a:cs typeface="Calibri"/>
              <a:sym typeface="Calibri"/>
            </a:endParaRPr>
          </a:p>
        </p:txBody>
      </p:sp>
      <p:sp>
        <p:nvSpPr>
          <p:cNvPr id="4" name="Otsikko 3">
            <a:extLst>
              <a:ext uri="{FF2B5EF4-FFF2-40B4-BE49-F238E27FC236}">
                <a16:creationId xmlns:a16="http://schemas.microsoft.com/office/drawing/2014/main" id="{8E2B6DF1-A4ED-B875-001F-5CB9D97DDE43}"/>
              </a:ext>
            </a:extLst>
          </p:cNvPr>
          <p:cNvSpPr>
            <a:spLocks noGrp="1"/>
          </p:cNvSpPr>
          <p:nvPr>
            <p:ph type="title"/>
          </p:nvPr>
        </p:nvSpPr>
        <p:spPr/>
        <p:txBody>
          <a:bodyPr/>
          <a:lstStyle/>
          <a:p>
            <a:r>
              <a:rPr lang="en-US" dirty="0"/>
              <a:t>Findings from reverse charge VAT differences</a:t>
            </a:r>
          </a:p>
        </p:txBody>
      </p:sp>
      <p:graphicFrame>
        <p:nvGraphicFramePr>
          <p:cNvPr id="5" name="Taulukko 5">
            <a:extLst>
              <a:ext uri="{FF2B5EF4-FFF2-40B4-BE49-F238E27FC236}">
                <a16:creationId xmlns:a16="http://schemas.microsoft.com/office/drawing/2014/main" id="{E3BBDAD7-37BE-F629-FDAE-0816DE5D1EAC}"/>
              </a:ext>
            </a:extLst>
          </p:cNvPr>
          <p:cNvGraphicFramePr>
            <a:graphicFrameLocks noGrp="1"/>
          </p:cNvGraphicFramePr>
          <p:nvPr/>
        </p:nvGraphicFramePr>
        <p:xfrm>
          <a:off x="896316" y="1713579"/>
          <a:ext cx="9680274" cy="4109656"/>
        </p:xfrm>
        <a:graphic>
          <a:graphicData uri="http://schemas.openxmlformats.org/drawingml/2006/table">
            <a:tbl>
              <a:tblPr firstRow="1" bandRow="1">
                <a:tableStyleId>{5C22544A-7EE6-4342-B048-85BDC9FD1C3A}</a:tableStyleId>
              </a:tblPr>
              <a:tblGrid>
                <a:gridCol w="1613379">
                  <a:extLst>
                    <a:ext uri="{9D8B030D-6E8A-4147-A177-3AD203B41FA5}">
                      <a16:colId xmlns:a16="http://schemas.microsoft.com/office/drawing/2014/main" val="1627267023"/>
                    </a:ext>
                  </a:extLst>
                </a:gridCol>
                <a:gridCol w="1613379">
                  <a:extLst>
                    <a:ext uri="{9D8B030D-6E8A-4147-A177-3AD203B41FA5}">
                      <a16:colId xmlns:a16="http://schemas.microsoft.com/office/drawing/2014/main" val="191928193"/>
                    </a:ext>
                  </a:extLst>
                </a:gridCol>
                <a:gridCol w="1613379">
                  <a:extLst>
                    <a:ext uri="{9D8B030D-6E8A-4147-A177-3AD203B41FA5}">
                      <a16:colId xmlns:a16="http://schemas.microsoft.com/office/drawing/2014/main" val="4115515839"/>
                    </a:ext>
                  </a:extLst>
                </a:gridCol>
                <a:gridCol w="1613379">
                  <a:extLst>
                    <a:ext uri="{9D8B030D-6E8A-4147-A177-3AD203B41FA5}">
                      <a16:colId xmlns:a16="http://schemas.microsoft.com/office/drawing/2014/main" val="1546175434"/>
                    </a:ext>
                  </a:extLst>
                </a:gridCol>
                <a:gridCol w="1613379">
                  <a:extLst>
                    <a:ext uri="{9D8B030D-6E8A-4147-A177-3AD203B41FA5}">
                      <a16:colId xmlns:a16="http://schemas.microsoft.com/office/drawing/2014/main" val="179134646"/>
                    </a:ext>
                  </a:extLst>
                </a:gridCol>
                <a:gridCol w="1613379">
                  <a:extLst>
                    <a:ext uri="{9D8B030D-6E8A-4147-A177-3AD203B41FA5}">
                      <a16:colId xmlns:a16="http://schemas.microsoft.com/office/drawing/2014/main" val="1543063623"/>
                    </a:ext>
                  </a:extLst>
                </a:gridCol>
              </a:tblGrid>
              <a:tr h="482536">
                <a:tc>
                  <a:txBody>
                    <a:bodyPr/>
                    <a:lstStyle/>
                    <a:p>
                      <a:r>
                        <a:rPr lang="en-US" sz="1800" noProof="0" dirty="0"/>
                        <a:t>Area</a:t>
                      </a:r>
                    </a:p>
                  </a:txBody>
                  <a:tcPr/>
                </a:tc>
                <a:tc>
                  <a:txBody>
                    <a:bodyPr/>
                    <a:lstStyle/>
                    <a:p>
                      <a:r>
                        <a:rPr lang="en-US" sz="1800" noProof="0" dirty="0"/>
                        <a:t>FIN</a:t>
                      </a:r>
                    </a:p>
                  </a:txBody>
                  <a:tcPr/>
                </a:tc>
                <a:tc>
                  <a:txBody>
                    <a:bodyPr/>
                    <a:lstStyle/>
                    <a:p>
                      <a:r>
                        <a:rPr lang="en-US" sz="1800" noProof="0" dirty="0"/>
                        <a:t>SWE</a:t>
                      </a:r>
                    </a:p>
                  </a:txBody>
                  <a:tcPr/>
                </a:tc>
                <a:tc>
                  <a:txBody>
                    <a:bodyPr/>
                    <a:lstStyle/>
                    <a:p>
                      <a:r>
                        <a:rPr lang="en-US" sz="1800" noProof="0" dirty="0"/>
                        <a:t>NO</a:t>
                      </a:r>
                    </a:p>
                  </a:txBody>
                  <a:tcPr/>
                </a:tc>
                <a:tc>
                  <a:txBody>
                    <a:bodyPr/>
                    <a:lstStyle/>
                    <a:p>
                      <a:r>
                        <a:rPr lang="en-US" sz="1800" noProof="0" dirty="0"/>
                        <a:t>DK</a:t>
                      </a:r>
                    </a:p>
                  </a:txBody>
                  <a:tcPr/>
                </a:tc>
                <a:tc>
                  <a:txBody>
                    <a:bodyPr/>
                    <a:lstStyle/>
                    <a:p>
                      <a:r>
                        <a:rPr lang="en-US" sz="1800" noProof="0" dirty="0"/>
                        <a:t>IS</a:t>
                      </a:r>
                    </a:p>
                  </a:txBody>
                  <a:tcPr/>
                </a:tc>
                <a:extLst>
                  <a:ext uri="{0D108BD9-81ED-4DB2-BD59-A6C34878D82A}">
                    <a16:rowId xmlns:a16="http://schemas.microsoft.com/office/drawing/2014/main" val="4096640117"/>
                  </a:ext>
                </a:extLst>
              </a:tr>
              <a:tr h="482536">
                <a:tc>
                  <a:txBody>
                    <a:bodyPr/>
                    <a:lstStyle/>
                    <a:p>
                      <a:r>
                        <a:rPr lang="en-US" noProof="0" dirty="0"/>
                        <a:t>Foreign trade</a:t>
                      </a:r>
                    </a:p>
                  </a:txBody>
                  <a:tcPr/>
                </a:tc>
                <a:tc>
                  <a:txBody>
                    <a:bodyPr/>
                    <a:lstStyle/>
                    <a:p>
                      <a:pPr algn="ctr"/>
                      <a:r>
                        <a:rPr lang="en-US" sz="2800" noProof="0" dirty="0"/>
                        <a:t>X</a:t>
                      </a:r>
                    </a:p>
                  </a:txBody>
                  <a:tcPr anchor="ctr"/>
                </a:tc>
                <a:tc>
                  <a:txBody>
                    <a:bodyPr/>
                    <a:lstStyle/>
                    <a:p>
                      <a:pPr algn="ctr"/>
                      <a:r>
                        <a:rPr lang="en-US" sz="2800" noProof="0" dirty="0"/>
                        <a:t>X</a:t>
                      </a:r>
                    </a:p>
                  </a:txBody>
                  <a:tcPr anchor="ctr"/>
                </a:tc>
                <a:tc>
                  <a:txBody>
                    <a:bodyPr/>
                    <a:lstStyle/>
                    <a:p>
                      <a:pPr algn="ctr"/>
                      <a:r>
                        <a:rPr lang="en-US" sz="2800" noProof="0" dirty="0"/>
                        <a:t>X</a:t>
                      </a:r>
                    </a:p>
                  </a:txBody>
                  <a:tcPr anchor="ctr"/>
                </a:tc>
                <a:tc>
                  <a:txBody>
                    <a:bodyPr/>
                    <a:lstStyle/>
                    <a:p>
                      <a:pPr algn="ctr"/>
                      <a:r>
                        <a:rPr lang="en-US" sz="2800" noProof="0" dirty="0"/>
                        <a:t>X</a:t>
                      </a:r>
                    </a:p>
                  </a:txBody>
                  <a:tcPr anchor="ctr"/>
                </a:tc>
                <a:tc>
                  <a:txBody>
                    <a:bodyPr/>
                    <a:lstStyle/>
                    <a:p>
                      <a:pPr algn="ctr"/>
                      <a:r>
                        <a:rPr lang="en-US" sz="2800" noProof="0" dirty="0"/>
                        <a:t>X</a:t>
                      </a:r>
                    </a:p>
                  </a:txBody>
                  <a:tcPr anchor="ctr"/>
                </a:tc>
                <a:extLst>
                  <a:ext uri="{0D108BD9-81ED-4DB2-BD59-A6C34878D82A}">
                    <a16:rowId xmlns:a16="http://schemas.microsoft.com/office/drawing/2014/main" val="1690607007"/>
                  </a:ext>
                </a:extLst>
              </a:tr>
              <a:tr h="482536">
                <a:tc>
                  <a:txBody>
                    <a:bodyPr/>
                    <a:lstStyle/>
                    <a:p>
                      <a:r>
                        <a:rPr lang="en-US" noProof="0" dirty="0"/>
                        <a:t>Electronics (tablets etc.)</a:t>
                      </a:r>
                    </a:p>
                  </a:txBody>
                  <a:tcPr/>
                </a:tc>
                <a:tc>
                  <a:txBody>
                    <a:bodyPr/>
                    <a:lstStyle/>
                    <a:p>
                      <a:pPr algn="ctr"/>
                      <a:endParaRPr lang="en-US" sz="2800" noProof="0" dirty="0"/>
                    </a:p>
                  </a:txBody>
                  <a:tcPr anchor="ctr"/>
                </a:tc>
                <a:tc>
                  <a:txBody>
                    <a:bodyPr/>
                    <a:lstStyle/>
                    <a:p>
                      <a:pPr algn="ctr"/>
                      <a:r>
                        <a:rPr lang="en-US" sz="2800" noProof="0" dirty="0"/>
                        <a:t>X</a:t>
                      </a:r>
                    </a:p>
                  </a:txBody>
                  <a:tcPr anchor="ctr"/>
                </a:tc>
                <a:tc>
                  <a:txBody>
                    <a:bodyPr/>
                    <a:lstStyle/>
                    <a:p>
                      <a:pPr algn="ctr"/>
                      <a:endParaRPr lang="en-US" sz="2800" noProof="0" dirty="0"/>
                    </a:p>
                  </a:txBody>
                  <a:tcPr anchor="ctr"/>
                </a:tc>
                <a:tc>
                  <a:txBody>
                    <a:bodyPr/>
                    <a:lstStyle/>
                    <a:p>
                      <a:pPr algn="ctr"/>
                      <a:r>
                        <a:rPr lang="en-US" sz="2800" noProof="0" dirty="0"/>
                        <a:t>X</a:t>
                      </a:r>
                    </a:p>
                  </a:txBody>
                  <a:tcPr anchor="ctr"/>
                </a:tc>
                <a:tc>
                  <a:txBody>
                    <a:bodyPr/>
                    <a:lstStyle/>
                    <a:p>
                      <a:pPr algn="ctr"/>
                      <a:endParaRPr lang="en-US" sz="2800" noProof="0" dirty="0"/>
                    </a:p>
                  </a:txBody>
                  <a:tcPr anchor="ctr"/>
                </a:tc>
                <a:extLst>
                  <a:ext uri="{0D108BD9-81ED-4DB2-BD59-A6C34878D82A}">
                    <a16:rowId xmlns:a16="http://schemas.microsoft.com/office/drawing/2014/main" val="3261537380"/>
                  </a:ext>
                </a:extLst>
              </a:tr>
              <a:tr h="482536">
                <a:tc>
                  <a:txBody>
                    <a:bodyPr/>
                    <a:lstStyle/>
                    <a:p>
                      <a:r>
                        <a:rPr lang="en-US" noProof="0" dirty="0"/>
                        <a:t>Gold</a:t>
                      </a:r>
                    </a:p>
                  </a:txBody>
                  <a:tcPr/>
                </a:tc>
                <a:tc>
                  <a:txBody>
                    <a:bodyPr/>
                    <a:lstStyle/>
                    <a:p>
                      <a:pPr algn="ctr"/>
                      <a:r>
                        <a:rPr lang="en-US" sz="2800" noProof="0" dirty="0"/>
                        <a:t>X</a:t>
                      </a:r>
                    </a:p>
                  </a:txBody>
                  <a:tcPr anchor="ctr"/>
                </a:tc>
                <a:tc>
                  <a:txBody>
                    <a:bodyPr/>
                    <a:lstStyle/>
                    <a:p>
                      <a:pPr algn="ctr"/>
                      <a:r>
                        <a:rPr lang="en-US" sz="2800" noProof="0" dirty="0"/>
                        <a:t>X</a:t>
                      </a:r>
                    </a:p>
                  </a:txBody>
                  <a:tcPr anchor="ctr"/>
                </a:tc>
                <a:tc>
                  <a:txBody>
                    <a:bodyPr/>
                    <a:lstStyle/>
                    <a:p>
                      <a:pPr algn="ctr"/>
                      <a:r>
                        <a:rPr lang="en-US" sz="2800" noProof="0" dirty="0"/>
                        <a:t>X</a:t>
                      </a:r>
                    </a:p>
                  </a:txBody>
                  <a:tcPr anchor="ctr"/>
                </a:tc>
                <a:tc>
                  <a:txBody>
                    <a:bodyPr/>
                    <a:lstStyle/>
                    <a:p>
                      <a:pPr algn="ctr"/>
                      <a:endParaRPr lang="en-US" sz="2800" noProof="0" dirty="0"/>
                    </a:p>
                  </a:txBody>
                  <a:tcPr anchor="ctr"/>
                </a:tc>
                <a:tc>
                  <a:txBody>
                    <a:bodyPr/>
                    <a:lstStyle/>
                    <a:p>
                      <a:pPr algn="ctr"/>
                      <a:endParaRPr lang="en-US" sz="2800" noProof="0" dirty="0"/>
                    </a:p>
                  </a:txBody>
                  <a:tcPr anchor="ctr"/>
                </a:tc>
                <a:extLst>
                  <a:ext uri="{0D108BD9-81ED-4DB2-BD59-A6C34878D82A}">
                    <a16:rowId xmlns:a16="http://schemas.microsoft.com/office/drawing/2014/main" val="871406593"/>
                  </a:ext>
                </a:extLst>
              </a:tr>
              <a:tr h="482536">
                <a:tc>
                  <a:txBody>
                    <a:bodyPr/>
                    <a:lstStyle/>
                    <a:p>
                      <a:r>
                        <a:rPr lang="en-US" noProof="0" dirty="0"/>
                        <a:t>Co2 Certificates</a:t>
                      </a:r>
                    </a:p>
                  </a:txBody>
                  <a:tcPr/>
                </a:tc>
                <a:tc>
                  <a:txBody>
                    <a:bodyPr/>
                    <a:lstStyle/>
                    <a:p>
                      <a:pPr algn="ctr"/>
                      <a:r>
                        <a:rPr lang="en-US" sz="2800" noProof="0" dirty="0"/>
                        <a:t>X</a:t>
                      </a:r>
                    </a:p>
                  </a:txBody>
                  <a:tcPr anchor="ctr"/>
                </a:tc>
                <a:tc>
                  <a:txBody>
                    <a:bodyPr/>
                    <a:lstStyle/>
                    <a:p>
                      <a:pPr algn="ctr"/>
                      <a:r>
                        <a:rPr lang="en-US" sz="2800" noProof="0" dirty="0"/>
                        <a:t>X</a:t>
                      </a:r>
                    </a:p>
                  </a:txBody>
                  <a:tcPr anchor="ctr"/>
                </a:tc>
                <a:tc>
                  <a:txBody>
                    <a:bodyPr/>
                    <a:lstStyle/>
                    <a:p>
                      <a:pPr algn="ctr"/>
                      <a:r>
                        <a:rPr lang="en-US" sz="2800" noProof="0" dirty="0"/>
                        <a:t>X</a:t>
                      </a:r>
                    </a:p>
                  </a:txBody>
                  <a:tcPr anchor="ctr"/>
                </a:tc>
                <a:tc>
                  <a:txBody>
                    <a:bodyPr/>
                    <a:lstStyle/>
                    <a:p>
                      <a:pPr algn="ctr"/>
                      <a:endParaRPr lang="en-US" sz="2800" noProof="0" dirty="0"/>
                    </a:p>
                  </a:txBody>
                  <a:tcPr anchor="ctr"/>
                </a:tc>
                <a:tc>
                  <a:txBody>
                    <a:bodyPr/>
                    <a:lstStyle/>
                    <a:p>
                      <a:pPr algn="ctr"/>
                      <a:endParaRPr lang="en-US" sz="2800" noProof="0" dirty="0"/>
                    </a:p>
                  </a:txBody>
                  <a:tcPr anchor="ctr"/>
                </a:tc>
                <a:extLst>
                  <a:ext uri="{0D108BD9-81ED-4DB2-BD59-A6C34878D82A}">
                    <a16:rowId xmlns:a16="http://schemas.microsoft.com/office/drawing/2014/main" val="1355026987"/>
                  </a:ext>
                </a:extLst>
              </a:tr>
              <a:tr h="482536">
                <a:tc>
                  <a:txBody>
                    <a:bodyPr/>
                    <a:lstStyle/>
                    <a:p>
                      <a:r>
                        <a:rPr lang="en-US" noProof="0" dirty="0"/>
                        <a:t>Scrap sales</a:t>
                      </a:r>
                    </a:p>
                  </a:txBody>
                  <a:tcPr/>
                </a:tc>
                <a:tc>
                  <a:txBody>
                    <a:bodyPr/>
                    <a:lstStyle/>
                    <a:p>
                      <a:pPr algn="ctr"/>
                      <a:r>
                        <a:rPr lang="en-US" sz="2800" noProof="0" dirty="0"/>
                        <a:t>X</a:t>
                      </a:r>
                    </a:p>
                  </a:txBody>
                  <a:tcPr anchor="ctr"/>
                </a:tc>
                <a:tc>
                  <a:txBody>
                    <a:bodyPr/>
                    <a:lstStyle/>
                    <a:p>
                      <a:pPr algn="ctr"/>
                      <a:r>
                        <a:rPr lang="en-US" sz="2800" noProof="0" dirty="0"/>
                        <a:t>X</a:t>
                      </a:r>
                    </a:p>
                  </a:txBody>
                  <a:tcPr anchor="ctr"/>
                </a:tc>
                <a:tc>
                  <a:txBody>
                    <a:bodyPr/>
                    <a:lstStyle/>
                    <a:p>
                      <a:pPr algn="ctr"/>
                      <a:endParaRPr lang="en-US" sz="2800" noProof="0" dirty="0"/>
                    </a:p>
                  </a:txBody>
                  <a:tcPr anchor="ctr"/>
                </a:tc>
                <a:tc>
                  <a:txBody>
                    <a:bodyPr/>
                    <a:lstStyle/>
                    <a:p>
                      <a:pPr algn="ctr"/>
                      <a:endParaRPr lang="en-US" sz="2800" noProof="0" dirty="0"/>
                    </a:p>
                  </a:txBody>
                  <a:tcPr anchor="ctr"/>
                </a:tc>
                <a:tc>
                  <a:txBody>
                    <a:bodyPr/>
                    <a:lstStyle/>
                    <a:p>
                      <a:pPr algn="ctr"/>
                      <a:endParaRPr lang="en-US" sz="2800" noProof="0" dirty="0"/>
                    </a:p>
                  </a:txBody>
                  <a:tcPr anchor="ctr"/>
                </a:tc>
                <a:extLst>
                  <a:ext uri="{0D108BD9-81ED-4DB2-BD59-A6C34878D82A}">
                    <a16:rowId xmlns:a16="http://schemas.microsoft.com/office/drawing/2014/main" val="3756572338"/>
                  </a:ext>
                </a:extLst>
              </a:tr>
              <a:tr h="482536">
                <a:tc>
                  <a:txBody>
                    <a:bodyPr/>
                    <a:lstStyle/>
                    <a:p>
                      <a:r>
                        <a:rPr lang="en-US" noProof="0" dirty="0"/>
                        <a:t>Construction</a:t>
                      </a:r>
                    </a:p>
                  </a:txBody>
                  <a:tcPr/>
                </a:tc>
                <a:tc>
                  <a:txBody>
                    <a:bodyPr/>
                    <a:lstStyle/>
                    <a:p>
                      <a:pPr algn="ctr"/>
                      <a:r>
                        <a:rPr lang="en-US" sz="2800" noProof="0" dirty="0"/>
                        <a:t>X</a:t>
                      </a:r>
                    </a:p>
                  </a:txBody>
                  <a:tcPr anchor="ctr"/>
                </a:tc>
                <a:tc>
                  <a:txBody>
                    <a:bodyPr/>
                    <a:lstStyle/>
                    <a:p>
                      <a:pPr algn="ctr"/>
                      <a:r>
                        <a:rPr lang="en-US" sz="2800" noProof="0" dirty="0"/>
                        <a:t>X</a:t>
                      </a:r>
                    </a:p>
                  </a:txBody>
                  <a:tcPr anchor="ctr"/>
                </a:tc>
                <a:tc>
                  <a:txBody>
                    <a:bodyPr/>
                    <a:lstStyle/>
                    <a:p>
                      <a:pPr algn="ctr"/>
                      <a:endParaRPr lang="en-US" sz="2800" noProof="0" dirty="0"/>
                    </a:p>
                  </a:txBody>
                  <a:tcPr anchor="ctr"/>
                </a:tc>
                <a:tc>
                  <a:txBody>
                    <a:bodyPr/>
                    <a:lstStyle/>
                    <a:p>
                      <a:pPr algn="ctr"/>
                      <a:endParaRPr lang="en-US" sz="2800" noProof="0" dirty="0"/>
                    </a:p>
                  </a:txBody>
                  <a:tcPr anchor="ctr"/>
                </a:tc>
                <a:tc>
                  <a:txBody>
                    <a:bodyPr/>
                    <a:lstStyle/>
                    <a:p>
                      <a:pPr algn="ctr"/>
                      <a:endParaRPr lang="en-US" sz="2800" noProof="0" dirty="0"/>
                    </a:p>
                  </a:txBody>
                  <a:tcPr anchor="ctr"/>
                </a:tc>
                <a:extLst>
                  <a:ext uri="{0D108BD9-81ED-4DB2-BD59-A6C34878D82A}">
                    <a16:rowId xmlns:a16="http://schemas.microsoft.com/office/drawing/2014/main" val="1113947932"/>
                  </a:ext>
                </a:extLst>
              </a:tr>
              <a:tr h="482536">
                <a:tc>
                  <a:txBody>
                    <a:bodyPr/>
                    <a:lstStyle/>
                    <a:p>
                      <a:r>
                        <a:rPr lang="en-US" noProof="0" dirty="0"/>
                        <a:t>Intra community supply</a:t>
                      </a:r>
                    </a:p>
                  </a:txBody>
                  <a:tcPr/>
                </a:tc>
                <a:tc>
                  <a:txBody>
                    <a:bodyPr/>
                    <a:lstStyle/>
                    <a:p>
                      <a:pPr algn="ctr"/>
                      <a:r>
                        <a:rPr lang="en-US" sz="2800" noProof="0" dirty="0"/>
                        <a:t>X</a:t>
                      </a:r>
                    </a:p>
                  </a:txBody>
                  <a:tcPr anchor="ctr"/>
                </a:tc>
                <a:tc>
                  <a:txBody>
                    <a:bodyPr/>
                    <a:lstStyle/>
                    <a:p>
                      <a:pPr algn="ctr"/>
                      <a:r>
                        <a:rPr lang="en-US" sz="2800" noProof="0" dirty="0"/>
                        <a:t>X</a:t>
                      </a:r>
                    </a:p>
                  </a:txBody>
                  <a:tcPr anchor="ctr"/>
                </a:tc>
                <a:tc>
                  <a:txBody>
                    <a:bodyPr/>
                    <a:lstStyle/>
                    <a:p>
                      <a:pPr algn="ctr"/>
                      <a:endParaRPr lang="en-US" sz="2800" noProof="0" dirty="0"/>
                    </a:p>
                  </a:txBody>
                  <a:tcPr anchor="ctr"/>
                </a:tc>
                <a:tc>
                  <a:txBody>
                    <a:bodyPr/>
                    <a:lstStyle/>
                    <a:p>
                      <a:pPr algn="ctr"/>
                      <a:r>
                        <a:rPr lang="en-US" sz="2800" noProof="0" dirty="0"/>
                        <a:t>X</a:t>
                      </a:r>
                    </a:p>
                  </a:txBody>
                  <a:tcPr anchor="ctr"/>
                </a:tc>
                <a:tc>
                  <a:txBody>
                    <a:bodyPr/>
                    <a:lstStyle/>
                    <a:p>
                      <a:pPr algn="ctr"/>
                      <a:endParaRPr lang="en-US" sz="2800" noProof="0" dirty="0"/>
                    </a:p>
                  </a:txBody>
                  <a:tcPr anchor="ctr"/>
                </a:tc>
                <a:extLst>
                  <a:ext uri="{0D108BD9-81ED-4DB2-BD59-A6C34878D82A}">
                    <a16:rowId xmlns:a16="http://schemas.microsoft.com/office/drawing/2014/main" val="216323475"/>
                  </a:ext>
                </a:extLst>
              </a:tr>
            </a:tbl>
          </a:graphicData>
        </a:graphic>
      </p:graphicFrame>
    </p:spTree>
    <p:extLst>
      <p:ext uri="{BB962C8B-B14F-4D97-AF65-F5344CB8AC3E}">
        <p14:creationId xmlns:p14="http://schemas.microsoft.com/office/powerpoint/2010/main" val="2466197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E5B28142-4429-90DB-6326-9DF9FAA84E8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0" cap="none" spc="0" normalizeH="0" baseline="0" noProof="0" smtClean="0">
                <a:ln>
                  <a:noFill/>
                </a:ln>
                <a:solidFill>
                  <a:srgbClr val="2C286C"/>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38</a:t>
            </a:fld>
            <a:endParaRPr kumimoji="0" lang="en-GB" sz="800" b="0" i="0" u="none" strike="noStrike" kern="0" cap="none" spc="0" normalizeH="0" baseline="0" noProof="0">
              <a:ln>
                <a:noFill/>
              </a:ln>
              <a:solidFill>
                <a:srgbClr val="2C286C"/>
              </a:solidFill>
              <a:effectLst/>
              <a:uLnTx/>
              <a:uFillTx/>
              <a:latin typeface="Calibri"/>
              <a:cs typeface="Calibri"/>
              <a:sym typeface="Calibri"/>
            </a:endParaRPr>
          </a:p>
        </p:txBody>
      </p:sp>
      <p:sp>
        <p:nvSpPr>
          <p:cNvPr id="4" name="Otsikko 3">
            <a:extLst>
              <a:ext uri="{FF2B5EF4-FFF2-40B4-BE49-F238E27FC236}">
                <a16:creationId xmlns:a16="http://schemas.microsoft.com/office/drawing/2014/main" id="{EAF8083B-C60D-5747-77FC-49A326EC66FD}"/>
              </a:ext>
            </a:extLst>
          </p:cNvPr>
          <p:cNvSpPr>
            <a:spLocks noGrp="1"/>
          </p:cNvSpPr>
          <p:nvPr>
            <p:ph type="title"/>
          </p:nvPr>
        </p:nvSpPr>
        <p:spPr/>
        <p:txBody>
          <a:bodyPr/>
          <a:lstStyle/>
          <a:p>
            <a:r>
              <a:rPr lang="en-US" dirty="0"/>
              <a:t>Findings from analytics</a:t>
            </a:r>
          </a:p>
        </p:txBody>
      </p:sp>
      <p:graphicFrame>
        <p:nvGraphicFramePr>
          <p:cNvPr id="5" name="Taulukko 5">
            <a:extLst>
              <a:ext uri="{FF2B5EF4-FFF2-40B4-BE49-F238E27FC236}">
                <a16:creationId xmlns:a16="http://schemas.microsoft.com/office/drawing/2014/main" id="{1D8C8811-5494-52B0-4B3C-960B83051620}"/>
              </a:ext>
            </a:extLst>
          </p:cNvPr>
          <p:cNvGraphicFramePr>
            <a:graphicFrameLocks noGrp="1"/>
          </p:cNvGraphicFramePr>
          <p:nvPr>
            <p:extLst>
              <p:ext uri="{D42A27DB-BD31-4B8C-83A1-F6EECF244321}">
                <p14:modId xmlns:p14="http://schemas.microsoft.com/office/powerpoint/2010/main" val="433771614"/>
              </p:ext>
            </p:extLst>
          </p:nvPr>
        </p:nvGraphicFramePr>
        <p:xfrm>
          <a:off x="768350" y="1370003"/>
          <a:ext cx="10763249" cy="5014752"/>
        </p:xfrm>
        <a:graphic>
          <a:graphicData uri="http://schemas.openxmlformats.org/drawingml/2006/table">
            <a:tbl>
              <a:tblPr firstRow="1" bandRow="1">
                <a:tableStyleId>{5C22544A-7EE6-4342-B048-85BDC9FD1C3A}</a:tableStyleId>
              </a:tblPr>
              <a:tblGrid>
                <a:gridCol w="2157236">
                  <a:extLst>
                    <a:ext uri="{9D8B030D-6E8A-4147-A177-3AD203B41FA5}">
                      <a16:colId xmlns:a16="http://schemas.microsoft.com/office/drawing/2014/main" val="2211221293"/>
                    </a:ext>
                  </a:extLst>
                </a:gridCol>
                <a:gridCol w="1678551">
                  <a:extLst>
                    <a:ext uri="{9D8B030D-6E8A-4147-A177-3AD203B41FA5}">
                      <a16:colId xmlns:a16="http://schemas.microsoft.com/office/drawing/2014/main" val="941821225"/>
                    </a:ext>
                  </a:extLst>
                </a:gridCol>
                <a:gridCol w="1836774">
                  <a:extLst>
                    <a:ext uri="{9D8B030D-6E8A-4147-A177-3AD203B41FA5}">
                      <a16:colId xmlns:a16="http://schemas.microsoft.com/office/drawing/2014/main" val="1522622447"/>
                    </a:ext>
                  </a:extLst>
                </a:gridCol>
                <a:gridCol w="1774861">
                  <a:extLst>
                    <a:ext uri="{9D8B030D-6E8A-4147-A177-3AD203B41FA5}">
                      <a16:colId xmlns:a16="http://schemas.microsoft.com/office/drawing/2014/main" val="1631377311"/>
                    </a:ext>
                  </a:extLst>
                </a:gridCol>
                <a:gridCol w="1712947">
                  <a:extLst>
                    <a:ext uri="{9D8B030D-6E8A-4147-A177-3AD203B41FA5}">
                      <a16:colId xmlns:a16="http://schemas.microsoft.com/office/drawing/2014/main" val="1301451707"/>
                    </a:ext>
                  </a:extLst>
                </a:gridCol>
                <a:gridCol w="1602880">
                  <a:extLst>
                    <a:ext uri="{9D8B030D-6E8A-4147-A177-3AD203B41FA5}">
                      <a16:colId xmlns:a16="http://schemas.microsoft.com/office/drawing/2014/main" val="3118069503"/>
                    </a:ext>
                  </a:extLst>
                </a:gridCol>
              </a:tblGrid>
              <a:tr h="446097">
                <a:tc>
                  <a:txBody>
                    <a:bodyPr/>
                    <a:lstStyle/>
                    <a:p>
                      <a:r>
                        <a:rPr lang="en-US" sz="2400" noProof="0" dirty="0"/>
                        <a:t>Area</a:t>
                      </a:r>
                    </a:p>
                  </a:txBody>
                  <a:tcPr/>
                </a:tc>
                <a:tc>
                  <a:txBody>
                    <a:bodyPr/>
                    <a:lstStyle/>
                    <a:p>
                      <a:r>
                        <a:rPr lang="en-US" sz="2400" noProof="0" dirty="0"/>
                        <a:t>FIN</a:t>
                      </a:r>
                    </a:p>
                  </a:txBody>
                  <a:tcPr/>
                </a:tc>
                <a:tc>
                  <a:txBody>
                    <a:bodyPr/>
                    <a:lstStyle/>
                    <a:p>
                      <a:r>
                        <a:rPr lang="en-US" sz="2400" noProof="0" dirty="0"/>
                        <a:t>SWE</a:t>
                      </a:r>
                    </a:p>
                  </a:txBody>
                  <a:tcPr/>
                </a:tc>
                <a:tc>
                  <a:txBody>
                    <a:bodyPr/>
                    <a:lstStyle/>
                    <a:p>
                      <a:r>
                        <a:rPr lang="en-US" sz="2400" noProof="0" dirty="0"/>
                        <a:t>NO</a:t>
                      </a:r>
                    </a:p>
                  </a:txBody>
                  <a:tcPr/>
                </a:tc>
                <a:tc>
                  <a:txBody>
                    <a:bodyPr/>
                    <a:lstStyle/>
                    <a:p>
                      <a:r>
                        <a:rPr lang="en-US" sz="2400" noProof="0" dirty="0"/>
                        <a:t>DK</a:t>
                      </a:r>
                    </a:p>
                  </a:txBody>
                  <a:tcPr/>
                </a:tc>
                <a:tc>
                  <a:txBody>
                    <a:bodyPr/>
                    <a:lstStyle/>
                    <a:p>
                      <a:r>
                        <a:rPr lang="en-US" sz="2400" noProof="0" dirty="0"/>
                        <a:t>IS</a:t>
                      </a:r>
                    </a:p>
                  </a:txBody>
                  <a:tcPr/>
                </a:tc>
                <a:extLst>
                  <a:ext uri="{0D108BD9-81ED-4DB2-BD59-A6C34878D82A}">
                    <a16:rowId xmlns:a16="http://schemas.microsoft.com/office/drawing/2014/main" val="870025219"/>
                  </a:ext>
                </a:extLst>
              </a:tr>
              <a:tr h="554283">
                <a:tc>
                  <a:txBody>
                    <a:bodyPr/>
                    <a:lstStyle/>
                    <a:p>
                      <a:r>
                        <a:rPr lang="en-US" noProof="0" dirty="0"/>
                        <a:t>% of companies declaring reverse VAT</a:t>
                      </a:r>
                    </a:p>
                  </a:txBody>
                  <a:tcPr/>
                </a:tc>
                <a:tc>
                  <a:txBody>
                    <a:bodyPr/>
                    <a:lstStyle/>
                    <a:p>
                      <a:r>
                        <a:rPr lang="en-US" noProof="0" dirty="0"/>
                        <a:t>24,09 %</a:t>
                      </a:r>
                    </a:p>
                  </a:txBody>
                  <a:tcPr/>
                </a:tc>
                <a:tc>
                  <a:txBody>
                    <a:bodyPr/>
                    <a:lstStyle/>
                    <a:p>
                      <a:r>
                        <a:rPr lang="en-US" noProof="0" dirty="0">
                          <a:solidFill>
                            <a:schemeClr val="tx1"/>
                          </a:solidFill>
                        </a:rPr>
                        <a:t>3,4 %*</a:t>
                      </a:r>
                    </a:p>
                  </a:txBody>
                  <a:tcPr/>
                </a:tc>
                <a:tc>
                  <a:txBody>
                    <a:bodyPr/>
                    <a:lstStyle/>
                    <a:p>
                      <a:r>
                        <a:rPr lang="en-US" noProof="0" dirty="0"/>
                        <a:t>23,42 %</a:t>
                      </a:r>
                    </a:p>
                  </a:txBody>
                  <a:tcPr/>
                </a:tc>
                <a:tc>
                  <a:txBody>
                    <a:bodyPr/>
                    <a:lstStyle/>
                    <a:p>
                      <a:r>
                        <a:rPr lang="en-US" noProof="0" dirty="0"/>
                        <a:t>16,53 %</a:t>
                      </a:r>
                    </a:p>
                  </a:txBody>
                  <a:tcPr/>
                </a:tc>
                <a:tc>
                  <a:txBody>
                    <a:bodyPr/>
                    <a:lstStyle/>
                    <a:p>
                      <a:r>
                        <a:rPr lang="en-US" noProof="0" dirty="0"/>
                        <a:t>0,001 %</a:t>
                      </a:r>
                    </a:p>
                  </a:txBody>
                  <a:tcPr/>
                </a:tc>
                <a:extLst>
                  <a:ext uri="{0D108BD9-81ED-4DB2-BD59-A6C34878D82A}">
                    <a16:rowId xmlns:a16="http://schemas.microsoft.com/office/drawing/2014/main" val="1690638673"/>
                  </a:ext>
                </a:extLst>
              </a:tr>
              <a:tr h="554283">
                <a:tc>
                  <a:txBody>
                    <a:bodyPr/>
                    <a:lstStyle/>
                    <a:p>
                      <a:r>
                        <a:rPr lang="en-US" noProof="0" dirty="0"/>
                        <a:t>% of reports corrected</a:t>
                      </a:r>
                    </a:p>
                  </a:txBody>
                  <a:tcPr/>
                </a:tc>
                <a:tc>
                  <a:txBody>
                    <a:bodyPr/>
                    <a:lstStyle/>
                    <a:p>
                      <a:r>
                        <a:rPr lang="en-US" noProof="0" dirty="0"/>
                        <a:t>2,23 %</a:t>
                      </a:r>
                    </a:p>
                  </a:txBody>
                  <a:tcPr/>
                </a:tc>
                <a:tc>
                  <a:txBody>
                    <a:bodyPr/>
                    <a:lstStyle/>
                    <a:p>
                      <a:r>
                        <a:rPr lang="en-US" noProof="0" dirty="0"/>
                        <a:t>2 %</a:t>
                      </a:r>
                    </a:p>
                  </a:txBody>
                  <a:tcPr/>
                </a:tc>
                <a:tc>
                  <a:txBody>
                    <a:bodyPr/>
                    <a:lstStyle/>
                    <a:p>
                      <a:r>
                        <a:rPr lang="en-US" noProof="0" dirty="0"/>
                        <a:t>N/A</a:t>
                      </a:r>
                    </a:p>
                  </a:txBody>
                  <a:tcPr/>
                </a:tc>
                <a:tc>
                  <a:txBody>
                    <a:bodyPr/>
                    <a:lstStyle/>
                    <a:p>
                      <a:r>
                        <a:rPr lang="en-US" noProof="0" dirty="0"/>
                        <a:t>5,49 %</a:t>
                      </a:r>
                    </a:p>
                  </a:txBody>
                  <a:tcPr/>
                </a:tc>
                <a:tc>
                  <a:txBody>
                    <a:bodyPr/>
                    <a:lstStyle/>
                    <a:p>
                      <a:r>
                        <a:rPr lang="en-US" noProof="0" dirty="0"/>
                        <a:t>8,6 %</a:t>
                      </a:r>
                    </a:p>
                  </a:txBody>
                  <a:tcPr/>
                </a:tc>
                <a:extLst>
                  <a:ext uri="{0D108BD9-81ED-4DB2-BD59-A6C34878D82A}">
                    <a16:rowId xmlns:a16="http://schemas.microsoft.com/office/drawing/2014/main" val="469647959"/>
                  </a:ext>
                </a:extLst>
              </a:tr>
              <a:tr h="554283">
                <a:tc>
                  <a:txBody>
                    <a:bodyPr/>
                    <a:lstStyle/>
                    <a:p>
                      <a:r>
                        <a:rPr lang="en-US" noProof="0" dirty="0"/>
                        <a:t>Most common reverse VAT area</a:t>
                      </a:r>
                    </a:p>
                  </a:txBody>
                  <a:tcPr/>
                </a:tc>
                <a:tc>
                  <a:txBody>
                    <a:bodyPr/>
                    <a:lstStyle/>
                    <a:p>
                      <a:r>
                        <a:rPr lang="en-US" noProof="0" dirty="0"/>
                        <a:t>Intracommunity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Intracommunity</a:t>
                      </a:r>
                    </a:p>
                    <a:p>
                      <a:endParaRPr lang="en-US" noProof="0" dirty="0"/>
                    </a:p>
                  </a:txBody>
                  <a:tcPr/>
                </a:tc>
                <a:tc>
                  <a:txBody>
                    <a:bodyPr/>
                    <a:lstStyle/>
                    <a:p>
                      <a:r>
                        <a:rPr lang="en-US" noProof="0" dirty="0"/>
                        <a:t>Services from another country</a:t>
                      </a:r>
                    </a:p>
                  </a:txBody>
                  <a:tcPr/>
                </a:tc>
                <a:tc>
                  <a:txBody>
                    <a:bodyPr/>
                    <a:lstStyle/>
                    <a:p>
                      <a:r>
                        <a:rPr lang="en-US" noProof="0" dirty="0"/>
                        <a:t>N/A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Services from another country</a:t>
                      </a:r>
                    </a:p>
                  </a:txBody>
                  <a:tcPr/>
                </a:tc>
                <a:extLst>
                  <a:ext uri="{0D108BD9-81ED-4DB2-BD59-A6C34878D82A}">
                    <a16:rowId xmlns:a16="http://schemas.microsoft.com/office/drawing/2014/main" val="2951534051"/>
                  </a:ext>
                </a:extLst>
              </a:tr>
              <a:tr h="554283">
                <a:tc>
                  <a:txBody>
                    <a:bodyPr/>
                    <a:lstStyle/>
                    <a:p>
                      <a:r>
                        <a:rPr lang="en-US" noProof="0" dirty="0"/>
                        <a:t>Customer questions received annually</a:t>
                      </a:r>
                    </a:p>
                  </a:txBody>
                  <a:tcPr/>
                </a:tc>
                <a:tc>
                  <a:txBody>
                    <a:bodyPr/>
                    <a:lstStyle/>
                    <a:p>
                      <a:r>
                        <a:rPr lang="en-US" noProof="0" dirty="0"/>
                        <a:t>10 000</a:t>
                      </a:r>
                    </a:p>
                  </a:txBody>
                  <a:tcPr/>
                </a:tc>
                <a:tc>
                  <a:txBody>
                    <a:bodyPr/>
                    <a:lstStyle/>
                    <a:p>
                      <a:r>
                        <a:rPr lang="en-US" noProof="0" dirty="0"/>
                        <a:t>5 000</a:t>
                      </a:r>
                    </a:p>
                  </a:txBody>
                  <a:tcPr/>
                </a:tc>
                <a:tc>
                  <a:txBody>
                    <a:bodyPr/>
                    <a:lstStyle/>
                    <a:p>
                      <a:r>
                        <a:rPr lang="en-US" noProof="0" dirty="0"/>
                        <a:t>N/A</a:t>
                      </a:r>
                    </a:p>
                  </a:txBody>
                  <a:tcPr/>
                </a:tc>
                <a:tc>
                  <a:txBody>
                    <a:bodyPr/>
                    <a:lstStyle/>
                    <a:p>
                      <a:r>
                        <a:rPr lang="en-US" noProof="0" dirty="0"/>
                        <a:t>N/A</a:t>
                      </a:r>
                    </a:p>
                  </a:txBody>
                  <a:tcPr/>
                </a:tc>
                <a:tc>
                  <a:txBody>
                    <a:bodyPr/>
                    <a:lstStyle/>
                    <a:p>
                      <a:r>
                        <a:rPr lang="en-US" noProof="0" dirty="0"/>
                        <a:t>N/A</a:t>
                      </a:r>
                    </a:p>
                  </a:txBody>
                  <a:tcPr/>
                </a:tc>
                <a:extLst>
                  <a:ext uri="{0D108BD9-81ED-4DB2-BD59-A6C34878D82A}">
                    <a16:rowId xmlns:a16="http://schemas.microsoft.com/office/drawing/2014/main" val="3683191646"/>
                  </a:ext>
                </a:extLst>
              </a:tr>
              <a:tr h="780297">
                <a:tc>
                  <a:txBody>
                    <a:bodyPr/>
                    <a:lstStyle/>
                    <a:p>
                      <a:r>
                        <a:rPr lang="en-US" noProof="0" dirty="0"/>
                        <a:t>% of businesses having other party declaring</a:t>
                      </a:r>
                    </a:p>
                  </a:txBody>
                  <a:tcPr/>
                </a:tc>
                <a:tc>
                  <a:txBody>
                    <a:bodyPr/>
                    <a:lstStyle/>
                    <a:p>
                      <a:r>
                        <a:rPr lang="en-US" noProof="0" dirty="0"/>
                        <a:t>~40 %</a:t>
                      </a:r>
                    </a:p>
                  </a:txBody>
                  <a:tcPr/>
                </a:tc>
                <a:tc>
                  <a:txBody>
                    <a:bodyPr/>
                    <a:lstStyle/>
                    <a:p>
                      <a:r>
                        <a:rPr lang="en-US" noProof="0" dirty="0"/>
                        <a:t>N/A</a:t>
                      </a:r>
                    </a:p>
                  </a:txBody>
                  <a:tcPr/>
                </a:tc>
                <a:tc>
                  <a:txBody>
                    <a:bodyPr/>
                    <a:lstStyle/>
                    <a:p>
                      <a:r>
                        <a:rPr lang="en-US" noProof="0" dirty="0"/>
                        <a:t>~45 %</a:t>
                      </a:r>
                    </a:p>
                  </a:txBody>
                  <a:tcPr/>
                </a:tc>
                <a:tc>
                  <a:txBody>
                    <a:bodyPr/>
                    <a:lstStyle/>
                    <a:p>
                      <a:r>
                        <a:rPr lang="en-US" noProof="0" dirty="0"/>
                        <a:t>~ 36 %</a:t>
                      </a:r>
                    </a:p>
                  </a:txBody>
                  <a:tcPr/>
                </a:tc>
                <a:tc>
                  <a:txBody>
                    <a:bodyPr/>
                    <a:lstStyle/>
                    <a:p>
                      <a:r>
                        <a:rPr lang="en-US" noProof="0" dirty="0"/>
                        <a:t>0 %</a:t>
                      </a:r>
                    </a:p>
                  </a:txBody>
                  <a:tcPr/>
                </a:tc>
                <a:extLst>
                  <a:ext uri="{0D108BD9-81ED-4DB2-BD59-A6C34878D82A}">
                    <a16:rowId xmlns:a16="http://schemas.microsoft.com/office/drawing/2014/main" val="2707963837"/>
                  </a:ext>
                </a:extLst>
              </a:tr>
              <a:tr h="554283">
                <a:tc>
                  <a:txBody>
                    <a:bodyPr/>
                    <a:lstStyle/>
                    <a:p>
                      <a:r>
                        <a:rPr lang="en-US" noProof="0" dirty="0"/>
                        <a:t>Main business field of companies declaring</a:t>
                      </a:r>
                    </a:p>
                  </a:txBody>
                  <a:tcPr/>
                </a:tc>
                <a:tc>
                  <a:txBody>
                    <a:bodyPr/>
                    <a:lstStyle/>
                    <a:p>
                      <a:r>
                        <a:rPr lang="en-US" noProof="0" dirty="0"/>
                        <a:t>Construction</a:t>
                      </a:r>
                    </a:p>
                  </a:txBody>
                  <a:tcPr/>
                </a:tc>
                <a:tc>
                  <a:txBody>
                    <a:bodyPr/>
                    <a:lstStyle/>
                    <a:p>
                      <a:r>
                        <a:rPr lang="en-US" noProof="0" dirty="0"/>
                        <a:t>Construction</a:t>
                      </a:r>
                    </a:p>
                  </a:txBody>
                  <a:tcPr/>
                </a:tc>
                <a:tc>
                  <a:txBody>
                    <a:bodyPr/>
                    <a:lstStyle/>
                    <a:p>
                      <a:r>
                        <a:rPr lang="en-US" noProof="0" dirty="0"/>
                        <a:t>Computer programming</a:t>
                      </a:r>
                    </a:p>
                  </a:txBody>
                  <a:tcPr/>
                </a:tc>
                <a:tc>
                  <a:txBody>
                    <a:bodyPr/>
                    <a:lstStyle/>
                    <a:p>
                      <a:r>
                        <a:rPr lang="sv-SE" noProof="0" dirty="0"/>
                        <a:t>Wholesale,</a:t>
                      </a:r>
                      <a:r>
                        <a:rPr lang="en-US" baseline="0" noProof="0" dirty="0"/>
                        <a:t> Retail trade</a:t>
                      </a:r>
                      <a:endParaRPr lang="en-US" noProof="0" dirty="0"/>
                    </a:p>
                  </a:txBody>
                  <a:tcPr/>
                </a:tc>
                <a:tc>
                  <a:txBody>
                    <a:bodyPr/>
                    <a:lstStyle/>
                    <a:p>
                      <a:r>
                        <a:rPr lang="en-US" sz="1200" noProof="0" dirty="0"/>
                        <a:t>Banks and other financial institutions, insurance companies buying services from abroad</a:t>
                      </a:r>
                    </a:p>
                  </a:txBody>
                  <a:tcPr/>
                </a:tc>
                <a:extLst>
                  <a:ext uri="{0D108BD9-81ED-4DB2-BD59-A6C34878D82A}">
                    <a16:rowId xmlns:a16="http://schemas.microsoft.com/office/drawing/2014/main" val="716075041"/>
                  </a:ext>
                </a:extLst>
              </a:tr>
              <a:tr h="554283">
                <a:tc>
                  <a:txBody>
                    <a:bodyPr/>
                    <a:lstStyle/>
                    <a:p>
                      <a:r>
                        <a:rPr lang="en-US" noProof="0" dirty="0"/>
                        <a:t>Total value of revenue under reverse VAT</a:t>
                      </a:r>
                    </a:p>
                  </a:txBody>
                  <a:tcPr/>
                </a:tc>
                <a:tc>
                  <a:txBody>
                    <a:bodyPr/>
                    <a:lstStyle/>
                    <a:p>
                      <a:r>
                        <a:rPr lang="en-US" noProof="0" dirty="0"/>
                        <a:t>133 billion €</a:t>
                      </a:r>
                    </a:p>
                  </a:txBody>
                  <a:tcPr/>
                </a:tc>
                <a:tc>
                  <a:txBody>
                    <a:bodyPr/>
                    <a:lstStyle/>
                    <a:p>
                      <a:r>
                        <a:rPr lang="en-US" noProof="0" dirty="0"/>
                        <a:t>460 billion SEK</a:t>
                      </a:r>
                    </a:p>
                  </a:txBody>
                  <a:tcPr/>
                </a:tc>
                <a:tc>
                  <a:txBody>
                    <a:bodyPr/>
                    <a:lstStyle/>
                    <a:p>
                      <a:r>
                        <a:rPr lang="en-US" noProof="0" dirty="0"/>
                        <a:t>1,3 trillion NOK</a:t>
                      </a:r>
                    </a:p>
                  </a:txBody>
                  <a:tcPr/>
                </a:tc>
                <a:tc>
                  <a:txBody>
                    <a:bodyPr/>
                    <a:lstStyle/>
                    <a:p>
                      <a:r>
                        <a:rPr lang="en-US" noProof="0" dirty="0"/>
                        <a:t>N/A</a:t>
                      </a:r>
                    </a:p>
                  </a:txBody>
                  <a:tcPr/>
                </a:tc>
                <a:tc>
                  <a:txBody>
                    <a:bodyPr/>
                    <a:lstStyle/>
                    <a:p>
                      <a:r>
                        <a:rPr lang="en-US" noProof="0" dirty="0"/>
                        <a:t>ISK 8.769.522.034</a:t>
                      </a:r>
                    </a:p>
                  </a:txBody>
                  <a:tcPr/>
                </a:tc>
                <a:extLst>
                  <a:ext uri="{0D108BD9-81ED-4DB2-BD59-A6C34878D82A}">
                    <a16:rowId xmlns:a16="http://schemas.microsoft.com/office/drawing/2014/main" val="1015866293"/>
                  </a:ext>
                </a:extLst>
              </a:tr>
            </a:tbl>
          </a:graphicData>
        </a:graphic>
      </p:graphicFrame>
      <p:sp>
        <p:nvSpPr>
          <p:cNvPr id="6" name="Tekstiruutu 5">
            <a:extLst>
              <a:ext uri="{FF2B5EF4-FFF2-40B4-BE49-F238E27FC236}">
                <a16:creationId xmlns:a16="http://schemas.microsoft.com/office/drawing/2014/main" id="{ED9BA953-C23E-5899-8962-8E0CA88F64F0}"/>
              </a:ext>
            </a:extLst>
          </p:cNvPr>
          <p:cNvSpPr txBox="1"/>
          <p:nvPr/>
        </p:nvSpPr>
        <p:spPr>
          <a:xfrm>
            <a:off x="7051431" y="6479930"/>
            <a:ext cx="3962944" cy="276999"/>
          </a:xfrm>
          <a:prstGeom prst="rect">
            <a:avLst/>
          </a:prstGeom>
          <a:noFill/>
        </p:spPr>
        <p:txBody>
          <a:bodyPr wrap="none" rtlCol="0">
            <a:spAutoFit/>
          </a:bodyPr>
          <a:lstStyle/>
          <a:p>
            <a:r>
              <a:rPr lang="en-US" sz="1200" i="1" dirty="0"/>
              <a:t>*uncertainty in the reported figure, exact reason unclear</a:t>
            </a:r>
          </a:p>
        </p:txBody>
      </p:sp>
    </p:spTree>
    <p:extLst>
      <p:ext uri="{BB962C8B-B14F-4D97-AF65-F5344CB8AC3E}">
        <p14:creationId xmlns:p14="http://schemas.microsoft.com/office/powerpoint/2010/main" val="247744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39</a:t>
            </a:fld>
            <a:endParaRPr lang="en-GB"/>
          </a:p>
        </p:txBody>
      </p:sp>
      <p:sp>
        <p:nvSpPr>
          <p:cNvPr id="4" name="Rubrik 3"/>
          <p:cNvSpPr>
            <a:spLocks noGrp="1"/>
          </p:cNvSpPr>
          <p:nvPr>
            <p:ph type="title"/>
          </p:nvPr>
        </p:nvSpPr>
        <p:spPr/>
        <p:txBody>
          <a:bodyPr/>
          <a:lstStyle/>
          <a:p>
            <a:r>
              <a:rPr lang="sv-SE" dirty="0"/>
              <a:t>Summary </a:t>
            </a:r>
            <a:r>
              <a:rPr lang="sv-SE" dirty="0" err="1"/>
              <a:t>of</a:t>
            </a:r>
            <a:r>
              <a:rPr lang="sv-SE" dirty="0"/>
              <a:t> stakeholder interviews</a:t>
            </a:r>
            <a:endParaRPr lang="en-US" dirty="0"/>
          </a:p>
        </p:txBody>
      </p:sp>
      <p:pic>
        <p:nvPicPr>
          <p:cNvPr id="5" name="Bildobjekt 4"/>
          <p:cNvPicPr>
            <a:picLocks noChangeAspect="1"/>
          </p:cNvPicPr>
          <p:nvPr/>
        </p:nvPicPr>
        <p:blipFill>
          <a:blip r:embed="rId3"/>
          <a:stretch>
            <a:fillRect/>
          </a:stretch>
        </p:blipFill>
        <p:spPr>
          <a:xfrm>
            <a:off x="608762" y="1713186"/>
            <a:ext cx="10745037" cy="4152262"/>
          </a:xfrm>
          <a:prstGeom prst="rect">
            <a:avLst/>
          </a:prstGeom>
        </p:spPr>
      </p:pic>
    </p:spTree>
    <p:extLst>
      <p:ext uri="{BB962C8B-B14F-4D97-AF65-F5344CB8AC3E}">
        <p14:creationId xmlns:p14="http://schemas.microsoft.com/office/powerpoint/2010/main" val="317974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820507C-05A3-46D1-0D76-85BA3DCE2B94}"/>
              </a:ext>
            </a:extLst>
          </p:cNvPr>
          <p:cNvSpPr>
            <a:spLocks noGrp="1"/>
          </p:cNvSpPr>
          <p:nvPr>
            <p:ph type="title"/>
          </p:nvPr>
        </p:nvSpPr>
        <p:spPr/>
        <p:txBody>
          <a:bodyPr/>
          <a:lstStyle/>
          <a:p>
            <a:r>
              <a:rPr lang="en-US"/>
              <a:t>Reflecting the milestones of the application</a:t>
            </a:r>
          </a:p>
        </p:txBody>
      </p:sp>
      <p:graphicFrame>
        <p:nvGraphicFramePr>
          <p:cNvPr id="4" name="Taulukko 4">
            <a:extLst>
              <a:ext uri="{FF2B5EF4-FFF2-40B4-BE49-F238E27FC236}">
                <a16:creationId xmlns:a16="http://schemas.microsoft.com/office/drawing/2014/main" id="{9C8822A3-0733-2574-2723-773245C5868F}"/>
              </a:ext>
            </a:extLst>
          </p:cNvPr>
          <p:cNvGraphicFramePr>
            <a:graphicFrameLocks noGrp="1"/>
          </p:cNvGraphicFramePr>
          <p:nvPr>
            <p:extLst>
              <p:ext uri="{D42A27DB-BD31-4B8C-83A1-F6EECF244321}">
                <p14:modId xmlns:p14="http://schemas.microsoft.com/office/powerpoint/2010/main" val="1582234162"/>
              </p:ext>
            </p:extLst>
          </p:nvPr>
        </p:nvGraphicFramePr>
        <p:xfrm>
          <a:off x="641350" y="1475317"/>
          <a:ext cx="11068050" cy="4471003"/>
        </p:xfrm>
        <a:graphic>
          <a:graphicData uri="http://schemas.openxmlformats.org/drawingml/2006/table">
            <a:tbl>
              <a:tblPr firstRow="1" bandRow="1">
                <a:tableStyleId>{5C22544A-7EE6-4342-B048-85BDC9FD1C3A}</a:tableStyleId>
              </a:tblPr>
              <a:tblGrid>
                <a:gridCol w="2844650">
                  <a:extLst>
                    <a:ext uri="{9D8B030D-6E8A-4147-A177-3AD203B41FA5}">
                      <a16:colId xmlns:a16="http://schemas.microsoft.com/office/drawing/2014/main" val="3621189019"/>
                    </a:ext>
                  </a:extLst>
                </a:gridCol>
                <a:gridCol w="8223400">
                  <a:extLst>
                    <a:ext uri="{9D8B030D-6E8A-4147-A177-3AD203B41FA5}">
                      <a16:colId xmlns:a16="http://schemas.microsoft.com/office/drawing/2014/main" val="3249624857"/>
                    </a:ext>
                  </a:extLst>
                </a:gridCol>
              </a:tblGrid>
              <a:tr h="547123">
                <a:tc>
                  <a:txBody>
                    <a:bodyPr/>
                    <a:lstStyle/>
                    <a:p>
                      <a:r>
                        <a:rPr lang="en-US" noProof="0" dirty="0"/>
                        <a:t>Milestone from NSG&amp;B implementation plan</a:t>
                      </a:r>
                    </a:p>
                  </a:txBody>
                  <a:tcPr/>
                </a:tc>
                <a:tc>
                  <a:txBody>
                    <a:bodyPr/>
                    <a:lstStyle/>
                    <a:p>
                      <a:r>
                        <a:rPr lang="en-US" noProof="0" dirty="0"/>
                        <a:t>Status in 2024</a:t>
                      </a:r>
                    </a:p>
                  </a:txBody>
                  <a:tcPr/>
                </a:tc>
                <a:extLst>
                  <a:ext uri="{0D108BD9-81ED-4DB2-BD59-A6C34878D82A}">
                    <a16:rowId xmlns:a16="http://schemas.microsoft.com/office/drawing/2014/main" val="1408330124"/>
                  </a:ext>
                </a:extLst>
              </a:tr>
              <a:tr h="11242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By 2022, 70% of the Nordic SMEs use a digital business system</a:t>
                      </a:r>
                    </a:p>
                  </a:txBody>
                  <a:tcPr/>
                </a:tc>
                <a:tc>
                  <a:txBody>
                    <a:bodyPr/>
                    <a:lstStyle/>
                    <a:p>
                      <a:r>
                        <a:rPr lang="en-US" noProof="0" dirty="0"/>
                        <a:t>SMEs have already widely adopted digital accounting and ERP systems, providing significant efficiency benefits. While many Nordic countries have successfully implemented these systems, challenges remain due to varying definitions of digital accounting systems and the existence of legacy systems. Countries need to ensure companies adopt well-defined, future-proof digital accounting systems. However, most countries already meet this goal.</a:t>
                      </a:r>
                    </a:p>
                  </a:txBody>
                  <a:tcPr/>
                </a:tc>
                <a:extLst>
                  <a:ext uri="{0D108BD9-81ED-4DB2-BD59-A6C34878D82A}">
                    <a16:rowId xmlns:a16="http://schemas.microsoft.com/office/drawing/2014/main" val="569933509"/>
                  </a:ext>
                </a:extLst>
              </a:tr>
              <a:tr h="13393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By 2023, SMEs can freely choose to move their business data between business systems</a:t>
                      </a:r>
                    </a:p>
                  </a:txBody>
                  <a:tcPr/>
                </a:tc>
                <a:tc>
                  <a:txBody>
                    <a:bodyPr/>
                    <a:lstStyle/>
                    <a:p>
                      <a:r>
                        <a:rPr lang="en-US" noProof="0" dirty="0"/>
                        <a:t>While the 2023 goal for SMEs to freely transfer data between systems is already largely realized, the main challenge lies in the significant costs due to the lack of widely used standard interfaces and formats. Sweden has successfully reduced integration costs with the SIE format since the early 1990s and the coming SAA archive format, highlighting the need for national standardization across other Nordic countries. The EU's upcoming legislation, such as the Data Act, aims to further ease data transfers by setting requirements for system providers to ensure data accessibility.</a:t>
                      </a:r>
                    </a:p>
                  </a:txBody>
                  <a:tcPr/>
                </a:tc>
                <a:extLst>
                  <a:ext uri="{0D108BD9-81ED-4DB2-BD59-A6C34878D82A}">
                    <a16:rowId xmlns:a16="http://schemas.microsoft.com/office/drawing/2014/main" val="4136894480"/>
                  </a:ext>
                </a:extLst>
              </a:tr>
              <a:tr h="13940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By 2023, 80% of the Nordic business systems have implemented common tools (APIs), so service providers can access an SME’s data with appropriate consent</a:t>
                      </a:r>
                    </a:p>
                  </a:txBody>
                  <a:tcPr/>
                </a:tc>
                <a:tc>
                  <a:txBody>
                    <a:bodyPr/>
                    <a:lstStyle/>
                    <a:p>
                      <a:r>
                        <a:rPr lang="en-US" noProof="0" dirty="0"/>
                        <a:t>Most Nordic accounting systems already have interface capabilities, in line with the goal of 80 percent adoption, allowing service providers access to SME data with consent. However, the lack of standards leads to significant costs and challenges, such as the need for point-to-point interfaces and inadequate data semantics. To achieve this goal, Nordic countries should promote standardization and improve data semantics nationally.</a:t>
                      </a:r>
                    </a:p>
                  </a:txBody>
                  <a:tcPr/>
                </a:tc>
                <a:extLst>
                  <a:ext uri="{0D108BD9-81ED-4DB2-BD59-A6C34878D82A}">
                    <a16:rowId xmlns:a16="http://schemas.microsoft.com/office/drawing/2014/main" val="1105548695"/>
                  </a:ext>
                </a:extLst>
              </a:tr>
            </a:tbl>
          </a:graphicData>
        </a:graphic>
      </p:graphicFrame>
    </p:spTree>
    <p:extLst>
      <p:ext uri="{BB962C8B-B14F-4D97-AF65-F5344CB8AC3E}">
        <p14:creationId xmlns:p14="http://schemas.microsoft.com/office/powerpoint/2010/main" val="2252441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980E2ED-BB51-724F-4F6F-4BF55CCE3D8A}"/>
              </a:ext>
            </a:extLst>
          </p:cNvPr>
          <p:cNvSpPr>
            <a:spLocks noGrp="1"/>
          </p:cNvSpPr>
          <p:nvPr>
            <p:ph type="body" idx="1"/>
          </p:nvPr>
        </p:nvSpPr>
        <p:spPr/>
        <p:txBody>
          <a:bodyPr>
            <a:normAutofit fontScale="85000" lnSpcReduction="10000"/>
          </a:bodyPr>
          <a:lstStyle/>
          <a:p>
            <a:r>
              <a:rPr lang="en-US" dirty="0"/>
              <a:t>Based on the interviews and analytics, it was found out that the most effective way to help SMEs in this legislative field is to create better guidance regarding invoice details and to create further plans for national guidance</a:t>
            </a:r>
          </a:p>
          <a:p>
            <a:r>
              <a:rPr lang="en-US" dirty="0"/>
              <a:t>For Sweden, Finland and Denmark when VAT in the Digital Age directive (ViDA) is being implemented on a national level, it will be important to keep reverse charge in mind and make sure it is supported and necessary guidance is given out </a:t>
            </a:r>
            <a:r>
              <a:rPr lang="en-US" dirty="0">
                <a:sym typeface="Wingdings" panose="05000000000000000000" pitchFamily="2" charset="2"/>
              </a:rPr>
              <a:t> ViDA will help push for cross-border mandatory </a:t>
            </a:r>
            <a:r>
              <a:rPr lang="en-US" dirty="0" err="1">
                <a:sym typeface="Wingdings" panose="05000000000000000000" pitchFamily="2" charset="2"/>
              </a:rPr>
              <a:t>einvoicing</a:t>
            </a:r>
            <a:endParaRPr lang="en-US" dirty="0"/>
          </a:p>
          <a:p>
            <a:r>
              <a:rPr lang="en-US" dirty="0"/>
              <a:t>The reverse charge VAT situation is a bit different in Iceland than in other Nordics. What is closest to reverse charge VAT in Iceland is Article 35 of the VAT law. In the article, the responsibility to return the VAT is put on the buyer of the service, but it only applies to foreign trade and only affects those who would not be subject to input tax on the purchase (such as individuals who are not in business, schools, and bank institutions). </a:t>
            </a:r>
          </a:p>
          <a:p>
            <a:pPr lvl="1"/>
            <a:r>
              <a:rPr lang="en-US" dirty="0"/>
              <a:t>Guidelines for how Article 35 works in general would be beneficial. If reverse charge VAT in Iceland would be implemented as it is in the other Nordics, good guidance would be crucial. </a:t>
            </a:r>
          </a:p>
          <a:p>
            <a:r>
              <a:rPr lang="en-US" dirty="0"/>
              <a:t>Norway similarly is not tied to the EU legislation, but it has identified and created new submission solutions for VAT and has recognized the mandatory use of digital accounting systems as a key feature for success in the long term.</a:t>
            </a:r>
          </a:p>
          <a:p>
            <a:endParaRPr lang="fi-FI" dirty="0"/>
          </a:p>
        </p:txBody>
      </p:sp>
      <p:sp>
        <p:nvSpPr>
          <p:cNvPr id="3" name="Otsikko 2">
            <a:extLst>
              <a:ext uri="{FF2B5EF4-FFF2-40B4-BE49-F238E27FC236}">
                <a16:creationId xmlns:a16="http://schemas.microsoft.com/office/drawing/2014/main" id="{1FA3D172-2326-D521-8569-F92BBD6485E4}"/>
              </a:ext>
            </a:extLst>
          </p:cNvPr>
          <p:cNvSpPr>
            <a:spLocks noGrp="1"/>
          </p:cNvSpPr>
          <p:nvPr>
            <p:ph type="title"/>
          </p:nvPr>
        </p:nvSpPr>
        <p:spPr/>
        <p:txBody>
          <a:bodyPr/>
          <a:lstStyle/>
          <a:p>
            <a:r>
              <a:rPr lang="en-US"/>
              <a:t>Conclusions and recommendations</a:t>
            </a:r>
          </a:p>
        </p:txBody>
      </p:sp>
    </p:spTree>
    <p:extLst>
      <p:ext uri="{BB962C8B-B14F-4D97-AF65-F5344CB8AC3E}">
        <p14:creationId xmlns:p14="http://schemas.microsoft.com/office/powerpoint/2010/main" val="3496718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3BBDEB-B035-D401-184C-ABE3C6E23F3B}"/>
              </a:ext>
            </a:extLst>
          </p:cNvPr>
          <p:cNvSpPr>
            <a:spLocks noGrp="1"/>
          </p:cNvSpPr>
          <p:nvPr>
            <p:ph type="title"/>
          </p:nvPr>
        </p:nvSpPr>
        <p:spPr/>
        <p:txBody>
          <a:bodyPr/>
          <a:lstStyle/>
          <a:p>
            <a:r>
              <a:rPr lang="en-US" dirty="0">
                <a:latin typeface="+mj-lt"/>
              </a:rPr>
              <a:t>Reporting of national reverse VAT on a Peppol BIS 3.0 e-invoice</a:t>
            </a:r>
          </a:p>
        </p:txBody>
      </p:sp>
      <p:sp>
        <p:nvSpPr>
          <p:cNvPr id="3" name="Sisällön paikkamerkki 2">
            <a:extLst>
              <a:ext uri="{FF2B5EF4-FFF2-40B4-BE49-F238E27FC236}">
                <a16:creationId xmlns:a16="http://schemas.microsoft.com/office/drawing/2014/main" id="{33CC77DB-7121-0F8E-E99D-4BCB180F473E}"/>
              </a:ext>
            </a:extLst>
          </p:cNvPr>
          <p:cNvSpPr>
            <a:spLocks noGrp="1"/>
          </p:cNvSpPr>
          <p:nvPr>
            <p:ph idx="1"/>
          </p:nvPr>
        </p:nvSpPr>
        <p:spPr/>
        <p:txBody>
          <a:bodyPr>
            <a:normAutofit fontScale="92500" lnSpcReduction="20000"/>
          </a:bodyPr>
          <a:lstStyle/>
          <a:p>
            <a:r>
              <a:rPr lang="en-US" b="1" dirty="0"/>
              <a:t>National reverse VAT</a:t>
            </a:r>
          </a:p>
          <a:p>
            <a:r>
              <a:rPr lang="en-US" b="1" dirty="0"/>
              <a:t>The tax treatment code must be: AE</a:t>
            </a:r>
            <a:r>
              <a:rPr lang="en-US" dirty="0"/>
              <a:t>, in order for the e-invoice to be handled correctly in the accounting, it must be filled in </a:t>
            </a:r>
            <a:r>
              <a:rPr lang="en-US" b="1" dirty="0"/>
              <a:t>the invoice field </a:t>
            </a:r>
            <a:r>
              <a:rPr lang="en-US" b="1" dirty="0" err="1"/>
              <a:t>cbc:ID</a:t>
            </a:r>
            <a:r>
              <a:rPr lang="en-US" dirty="0"/>
              <a:t>. Additionally, legislation requires that either </a:t>
            </a:r>
            <a:r>
              <a:rPr lang="en-US" b="1" dirty="0"/>
              <a:t>field </a:t>
            </a:r>
            <a:r>
              <a:rPr lang="en-US" b="1" dirty="0" err="1"/>
              <a:t>cbc:TaxExemptionReasonCode</a:t>
            </a:r>
            <a:r>
              <a:rPr lang="en-US" b="1" dirty="0"/>
              <a:t> </a:t>
            </a:r>
            <a:r>
              <a:rPr lang="en-US" dirty="0"/>
              <a:t>or </a:t>
            </a:r>
            <a:r>
              <a:rPr lang="en-US" b="1" dirty="0" err="1"/>
              <a:t>cbc:TaxExemptionReason</a:t>
            </a:r>
            <a:r>
              <a:rPr lang="en-US" b="1" dirty="0"/>
              <a:t> </a:t>
            </a:r>
            <a:r>
              <a:rPr lang="en-US" dirty="0"/>
              <a:t>(using both fields is recommended as there are no barriers) must be recorded for the reason for the tax treatment. When using the code, it should be recorded </a:t>
            </a:r>
            <a:r>
              <a:rPr lang="en-US" b="1" dirty="0"/>
              <a:t>as VATEX-EU-AE</a:t>
            </a:r>
            <a:r>
              <a:rPr lang="en-US" dirty="0"/>
              <a:t>, and when using text, the basis for tax exemption should be written out, for example, in Finland and Sweden "Construction sector reverse charge".</a:t>
            </a:r>
          </a:p>
          <a:p>
            <a:pPr lvl="1"/>
            <a:r>
              <a:rPr lang="en-US" dirty="0"/>
              <a:t>Note! Do not use code Z, If Z is used in the invoice, the following may be missing: the buyer's VAT identification number under Article 226(1)(4) of the VAT Directive, as per CEN TC434 validation rule BR-AE-02, BR-AE-3, and BR-AE-04. Additionally, the explanatory text referred to in subparagraph 11a is not allowed when using code Z according to BR-Z-10, whereas it is mandatory when using code AE according to BR-AE-10.</a:t>
            </a:r>
          </a:p>
          <a:p>
            <a:r>
              <a:rPr lang="fi-FI" b="1" dirty="0" err="1"/>
              <a:t>Extensive</a:t>
            </a:r>
            <a:r>
              <a:rPr lang="fi-FI" b="1" dirty="0"/>
              <a:t> </a:t>
            </a:r>
            <a:r>
              <a:rPr lang="fi-FI" b="1" dirty="0" err="1"/>
              <a:t>documentation</a:t>
            </a:r>
            <a:r>
              <a:rPr lang="fi-FI" b="1" dirty="0"/>
              <a:t> and </a:t>
            </a:r>
            <a:r>
              <a:rPr lang="fi-FI" b="1" dirty="0" err="1"/>
              <a:t>guidelines</a:t>
            </a:r>
            <a:r>
              <a:rPr lang="fi-FI" b="1" dirty="0"/>
              <a:t>: </a:t>
            </a:r>
            <a:r>
              <a:rPr lang="en-US" dirty="0">
                <a:hlinkClick r:id="rId3"/>
              </a:rPr>
              <a:t>VAT guideline cross border transactions | Nordic Smart Government and Business</a:t>
            </a:r>
            <a:endParaRPr lang="fi-FI" dirty="0">
              <a:solidFill>
                <a:srgbClr val="FF0000"/>
              </a:solidFill>
            </a:endParaRPr>
          </a:p>
        </p:txBody>
      </p:sp>
    </p:spTree>
    <p:extLst>
      <p:ext uri="{BB962C8B-B14F-4D97-AF65-F5344CB8AC3E}">
        <p14:creationId xmlns:p14="http://schemas.microsoft.com/office/powerpoint/2010/main" val="45273788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3BBDEB-B035-D401-184C-ABE3C6E23F3B}"/>
              </a:ext>
            </a:extLst>
          </p:cNvPr>
          <p:cNvSpPr>
            <a:spLocks noGrp="1"/>
          </p:cNvSpPr>
          <p:nvPr>
            <p:ph type="title"/>
          </p:nvPr>
        </p:nvSpPr>
        <p:spPr/>
        <p:txBody>
          <a:bodyPr/>
          <a:lstStyle/>
          <a:p>
            <a:r>
              <a:rPr lang="en-US" dirty="0">
                <a:latin typeface="+mj-lt"/>
              </a:rPr>
              <a:t>Reporting of intra-community reverse VAT on a Peppol BIS 3.0 e-invoice</a:t>
            </a:r>
          </a:p>
        </p:txBody>
      </p:sp>
      <p:sp>
        <p:nvSpPr>
          <p:cNvPr id="3" name="Sisällön paikkamerkki 2">
            <a:extLst>
              <a:ext uri="{FF2B5EF4-FFF2-40B4-BE49-F238E27FC236}">
                <a16:creationId xmlns:a16="http://schemas.microsoft.com/office/drawing/2014/main" id="{33CC77DB-7121-0F8E-E99D-4BCB180F473E}"/>
              </a:ext>
            </a:extLst>
          </p:cNvPr>
          <p:cNvSpPr>
            <a:spLocks noGrp="1"/>
          </p:cNvSpPr>
          <p:nvPr>
            <p:ph idx="1"/>
          </p:nvPr>
        </p:nvSpPr>
        <p:spPr/>
        <p:txBody>
          <a:bodyPr>
            <a:normAutofit fontScale="85000" lnSpcReduction="20000"/>
          </a:bodyPr>
          <a:lstStyle/>
          <a:p>
            <a:r>
              <a:rPr lang="en-US" b="1" dirty="0"/>
              <a:t>Cross-border reverse charge (within the EU)</a:t>
            </a:r>
          </a:p>
          <a:p>
            <a:r>
              <a:rPr lang="en-US" b="1" dirty="0"/>
              <a:t>The tax treatment code must be: </a:t>
            </a:r>
            <a:r>
              <a:rPr lang="en-US" dirty="0"/>
              <a:t>K, in order for the e-invoice to be handled correctly in the accounting, it must be filled </a:t>
            </a:r>
            <a:r>
              <a:rPr lang="en-US" b="1" dirty="0"/>
              <a:t>in the invoice field </a:t>
            </a:r>
            <a:r>
              <a:rPr lang="en-US" b="1" dirty="0" err="1"/>
              <a:t>cbc:ID</a:t>
            </a:r>
            <a:r>
              <a:rPr lang="en-US" dirty="0"/>
              <a:t>. Additionally, a third party such as an e-invoice operator can identify those invoices that contain information reported as intra-community trade. Legislation requires that either field </a:t>
            </a:r>
            <a:r>
              <a:rPr lang="en-US" b="1" dirty="0" err="1"/>
              <a:t>cbc:TaxExemptionReasonCode</a:t>
            </a:r>
            <a:r>
              <a:rPr lang="en-US" b="1" dirty="0"/>
              <a:t> </a:t>
            </a:r>
            <a:r>
              <a:rPr lang="en-US" dirty="0"/>
              <a:t>or </a:t>
            </a:r>
            <a:r>
              <a:rPr lang="en-US" b="1" dirty="0" err="1"/>
              <a:t>cbc:TaxExemptionReason</a:t>
            </a:r>
            <a:r>
              <a:rPr lang="en-US" b="1" dirty="0"/>
              <a:t> </a:t>
            </a:r>
            <a:r>
              <a:rPr lang="en-US" dirty="0"/>
              <a:t>(using both fields is recommended as there are no barriers) must be recorded for the reason for the tax treatment. When using the code, it should be recorded as </a:t>
            </a:r>
            <a:r>
              <a:rPr lang="en-US" b="1" dirty="0"/>
              <a:t>VATEX-EU-IC</a:t>
            </a:r>
            <a:r>
              <a:rPr lang="en-US" dirty="0"/>
              <a:t>, and when using text, the basis for tax exemption should be written out, for example, "VAT 0% Intra Community supply".</a:t>
            </a:r>
          </a:p>
          <a:p>
            <a:pPr lvl="1"/>
            <a:r>
              <a:rPr lang="en-US" dirty="0"/>
              <a:t>Note! If the parties use the tax treatment code Z, the invoice may lack the buyer's VAT identification number as specified in subparagraph 4 of Article 226(1) of the VAT Directive, according to CEN TC434 validation rules BR-IC-02, BR-IC-3, and BR-IC-04. Additionally, the explanatory text referred to in subparagraphs 11 and 11a is not allowed when using code Z according to BR-Z-10, whereas it is mandatory when using code K according to BR-IC-10. Furthermore, validation code BR-IC-11 verifies that the transaction is delivered to another Member State.</a:t>
            </a:r>
          </a:p>
          <a:p>
            <a:r>
              <a:rPr lang="fi-FI" b="1" dirty="0" err="1"/>
              <a:t>Extensive</a:t>
            </a:r>
            <a:r>
              <a:rPr lang="fi-FI" b="1" dirty="0"/>
              <a:t> </a:t>
            </a:r>
            <a:r>
              <a:rPr lang="fi-FI" b="1" dirty="0" err="1"/>
              <a:t>documentation</a:t>
            </a:r>
            <a:r>
              <a:rPr lang="fi-FI" b="1" dirty="0"/>
              <a:t> and </a:t>
            </a:r>
            <a:r>
              <a:rPr lang="fi-FI" b="1" dirty="0" err="1"/>
              <a:t>guidelines</a:t>
            </a:r>
            <a:r>
              <a:rPr lang="fi-FI" b="1" dirty="0"/>
              <a:t>: </a:t>
            </a:r>
            <a:r>
              <a:rPr lang="en-US" dirty="0">
                <a:hlinkClick r:id="rId3"/>
              </a:rPr>
              <a:t>VAT guideline cross border transactions | Nordic Smart Government and Business</a:t>
            </a:r>
            <a:endParaRPr lang="fi-FI" dirty="0">
              <a:solidFill>
                <a:srgbClr val="FF0000"/>
              </a:solidFill>
            </a:endParaRPr>
          </a:p>
        </p:txBody>
      </p:sp>
    </p:spTree>
    <p:extLst>
      <p:ext uri="{BB962C8B-B14F-4D97-AF65-F5344CB8AC3E}">
        <p14:creationId xmlns:p14="http://schemas.microsoft.com/office/powerpoint/2010/main" val="247976836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9CA533-9341-60BC-B742-29FA3C301204}"/>
              </a:ext>
            </a:extLst>
          </p:cNvPr>
          <p:cNvSpPr>
            <a:spLocks noGrp="1"/>
          </p:cNvSpPr>
          <p:nvPr>
            <p:ph type="title"/>
          </p:nvPr>
        </p:nvSpPr>
        <p:spPr/>
        <p:txBody>
          <a:bodyPr/>
          <a:lstStyle/>
          <a:p>
            <a:r>
              <a:rPr lang="en-US" dirty="0">
                <a:latin typeface="+mj-lt"/>
              </a:rPr>
              <a:t>Reporting of exports on a Peppol BIS 3.0 e-invoice</a:t>
            </a:r>
          </a:p>
        </p:txBody>
      </p:sp>
      <p:sp>
        <p:nvSpPr>
          <p:cNvPr id="3" name="Sisällön paikkamerkki 2">
            <a:extLst>
              <a:ext uri="{FF2B5EF4-FFF2-40B4-BE49-F238E27FC236}">
                <a16:creationId xmlns:a16="http://schemas.microsoft.com/office/drawing/2014/main" id="{97EBE061-6F1E-E5E1-32FC-B20E27086697}"/>
              </a:ext>
            </a:extLst>
          </p:cNvPr>
          <p:cNvSpPr>
            <a:spLocks noGrp="1"/>
          </p:cNvSpPr>
          <p:nvPr>
            <p:ph idx="1"/>
          </p:nvPr>
        </p:nvSpPr>
        <p:spPr/>
        <p:txBody>
          <a:bodyPr>
            <a:normAutofit fontScale="85000" lnSpcReduction="10000"/>
          </a:bodyPr>
          <a:lstStyle/>
          <a:p>
            <a:r>
              <a:rPr lang="en-US" b="1" dirty="0"/>
              <a:t>Cross-border export</a:t>
            </a:r>
          </a:p>
          <a:p>
            <a:r>
              <a:rPr lang="en-US" b="1" dirty="0"/>
              <a:t>The tax treatment code must be: G</a:t>
            </a:r>
            <a:r>
              <a:rPr lang="en-US" dirty="0"/>
              <a:t>, in order for the e-invoice to be directed correctly in the accounting, it must be filled in the </a:t>
            </a:r>
            <a:r>
              <a:rPr lang="en-US" b="1" dirty="0"/>
              <a:t>invoice field </a:t>
            </a:r>
            <a:r>
              <a:rPr lang="en-US" b="1" dirty="0" err="1"/>
              <a:t>cbc:ID</a:t>
            </a:r>
            <a:r>
              <a:rPr lang="en-US" dirty="0"/>
              <a:t>. Additionally, legislation requires that either </a:t>
            </a:r>
            <a:r>
              <a:rPr lang="en-US" b="1" dirty="0"/>
              <a:t>field </a:t>
            </a:r>
            <a:r>
              <a:rPr lang="en-US" b="1" dirty="0" err="1"/>
              <a:t>cbc:TaxExemptionReasonCode</a:t>
            </a:r>
            <a:r>
              <a:rPr lang="en-US" dirty="0"/>
              <a:t> or </a:t>
            </a:r>
            <a:r>
              <a:rPr lang="en-US" dirty="0" err="1"/>
              <a:t>cbc:</a:t>
            </a:r>
            <a:r>
              <a:rPr lang="en-US" b="1" dirty="0" err="1"/>
              <a:t>TaxExemptionReason</a:t>
            </a:r>
            <a:r>
              <a:rPr lang="en-US" dirty="0"/>
              <a:t> (using both fields is recommended as there are no barriers) must be recorded for the reason for the tax treatment. When using the code in EU, it should be recorded as </a:t>
            </a:r>
            <a:r>
              <a:rPr lang="en-US" b="1" dirty="0"/>
              <a:t>VATEX-EU-G</a:t>
            </a:r>
            <a:r>
              <a:rPr lang="en-US" dirty="0"/>
              <a:t>, and when using text, the basis for tax exemption should be written out, for example, "VAT 0%, Export of goods". In Norway and Iceland, it is recommended to use the tax treatment code G and, if necessary, a supplementary explanatory text instead of the VATEX code: "</a:t>
            </a:r>
            <a:r>
              <a:rPr lang="nb-NO" dirty="0"/>
              <a:t>Utførsel av varer og tjenester or </a:t>
            </a:r>
            <a:r>
              <a:rPr lang="fi-FI" b="0" i="0" dirty="0" err="1">
                <a:solidFill>
                  <a:schemeClr val="accent1"/>
                </a:solidFill>
                <a:effectLst/>
                <a:latin typeface="Libre Franklin" pitchFamily="2" charset="0"/>
              </a:rPr>
              <a:t>útflutning</a:t>
            </a:r>
            <a:r>
              <a:rPr lang="fi-FI" b="0" i="0" dirty="0">
                <a:solidFill>
                  <a:schemeClr val="accent1"/>
                </a:solidFill>
                <a:effectLst/>
                <a:latin typeface="Libre Franklin" pitchFamily="2" charset="0"/>
              </a:rPr>
              <a:t>"</a:t>
            </a:r>
            <a:endParaRPr lang="en-US" dirty="0">
              <a:solidFill>
                <a:schemeClr val="accent1"/>
              </a:solidFill>
              <a:latin typeface="Libre Franklin" pitchFamily="2" charset="0"/>
            </a:endParaRPr>
          </a:p>
          <a:p>
            <a:pPr lvl="1"/>
            <a:r>
              <a:rPr lang="en-US" dirty="0"/>
              <a:t>Note! If the parties use the tax treatment code Z, the invoice may lack the basis for exemption under subparagraph 11 of Article 226(1) of the VAT Directive, because a basis for exemption is not allowed under BR-Z-10, whereas it is mandatory when using code G according to BR-G-10.</a:t>
            </a:r>
          </a:p>
          <a:p>
            <a:pPr lvl="1"/>
            <a:r>
              <a:rPr lang="en-US" dirty="0"/>
              <a:t>In validation, it is important to consider the validation rules created by CEN TC434, and in particular, the validation principle.</a:t>
            </a:r>
          </a:p>
          <a:p>
            <a:r>
              <a:rPr lang="fi-FI" b="1" dirty="0" err="1"/>
              <a:t>Extensive</a:t>
            </a:r>
            <a:r>
              <a:rPr lang="fi-FI" b="1" dirty="0"/>
              <a:t> </a:t>
            </a:r>
            <a:r>
              <a:rPr lang="fi-FI" b="1" dirty="0" err="1"/>
              <a:t>documentation</a:t>
            </a:r>
            <a:r>
              <a:rPr lang="fi-FI" b="1" dirty="0"/>
              <a:t> and </a:t>
            </a:r>
            <a:r>
              <a:rPr lang="fi-FI" b="1" dirty="0" err="1"/>
              <a:t>guidelines</a:t>
            </a:r>
            <a:r>
              <a:rPr lang="fi-FI" b="1" dirty="0"/>
              <a:t>: </a:t>
            </a:r>
            <a:r>
              <a:rPr lang="en-US" dirty="0">
                <a:hlinkClick r:id="rId3"/>
              </a:rPr>
              <a:t>VAT guideline cross border transactions | Nordic Smart Government and Business</a:t>
            </a:r>
            <a:endParaRPr lang="fi-FI" dirty="0">
              <a:solidFill>
                <a:srgbClr val="FF0000"/>
              </a:solidFill>
            </a:endParaRPr>
          </a:p>
        </p:txBody>
      </p:sp>
    </p:spTree>
    <p:extLst>
      <p:ext uri="{BB962C8B-B14F-4D97-AF65-F5344CB8AC3E}">
        <p14:creationId xmlns:p14="http://schemas.microsoft.com/office/powerpoint/2010/main" val="129958174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4F0BFEC-7FD8-C25A-9407-DAAD26F8BA09}"/>
              </a:ext>
            </a:extLst>
          </p:cNvPr>
          <p:cNvPicPr>
            <a:picLocks noChangeAspect="1"/>
          </p:cNvPicPr>
          <p:nvPr/>
        </p:nvPicPr>
        <p:blipFill>
          <a:blip r:embed="rId3"/>
          <a:stretch>
            <a:fillRect/>
          </a:stretch>
        </p:blipFill>
        <p:spPr>
          <a:xfrm>
            <a:off x="2021712" y="0"/>
            <a:ext cx="10260824" cy="6858000"/>
          </a:xfrm>
          <a:prstGeom prst="rect">
            <a:avLst/>
          </a:prstGeom>
        </p:spPr>
      </p:pic>
      <p:sp>
        <p:nvSpPr>
          <p:cNvPr id="2" name="Tekstiruutu 1">
            <a:extLst>
              <a:ext uri="{FF2B5EF4-FFF2-40B4-BE49-F238E27FC236}">
                <a16:creationId xmlns:a16="http://schemas.microsoft.com/office/drawing/2014/main" id="{7CC0E7C1-CCA2-40CF-29C7-3166CD4C13FD}"/>
              </a:ext>
            </a:extLst>
          </p:cNvPr>
          <p:cNvSpPr txBox="1"/>
          <p:nvPr/>
        </p:nvSpPr>
        <p:spPr>
          <a:xfrm>
            <a:off x="368300" y="292100"/>
            <a:ext cx="5448286" cy="615553"/>
          </a:xfrm>
          <a:prstGeom prst="rect">
            <a:avLst/>
          </a:prstGeom>
          <a:noFill/>
        </p:spPr>
        <p:txBody>
          <a:bodyPr wrap="none" rtlCol="0">
            <a:spAutoFit/>
          </a:bodyPr>
          <a:lstStyle/>
          <a:p>
            <a:r>
              <a:rPr lang="en-US" sz="3400" b="1" dirty="0">
                <a:solidFill>
                  <a:schemeClr val="accent2"/>
                </a:solidFill>
                <a:latin typeface="+mj-lt"/>
              </a:rPr>
              <a:t>Correct use of VAT codes</a:t>
            </a:r>
          </a:p>
        </p:txBody>
      </p:sp>
    </p:spTree>
    <p:extLst>
      <p:ext uri="{BB962C8B-B14F-4D97-AF65-F5344CB8AC3E}">
        <p14:creationId xmlns:p14="http://schemas.microsoft.com/office/powerpoint/2010/main" val="185254960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10B82D-D812-B68F-D8E3-0840B35011FF}"/>
              </a:ext>
            </a:extLst>
          </p:cNvPr>
          <p:cNvSpPr>
            <a:spLocks noGrp="1"/>
          </p:cNvSpPr>
          <p:nvPr>
            <p:ph type="title"/>
          </p:nvPr>
        </p:nvSpPr>
        <p:spPr/>
        <p:txBody>
          <a:bodyPr/>
          <a:lstStyle/>
          <a:p>
            <a:r>
              <a:rPr lang="en-US"/>
              <a:t>Highlight</a:t>
            </a:r>
            <a:br>
              <a:rPr lang="en-US"/>
            </a:br>
            <a:r>
              <a:rPr lang="en-US" i="1"/>
              <a:t>Semantical model for financial statements - summary</a:t>
            </a:r>
            <a:endParaRPr lang="en-US"/>
          </a:p>
        </p:txBody>
      </p:sp>
    </p:spTree>
    <p:extLst>
      <p:ext uri="{BB962C8B-B14F-4D97-AF65-F5344CB8AC3E}">
        <p14:creationId xmlns:p14="http://schemas.microsoft.com/office/powerpoint/2010/main" val="3454317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44B96D51-D497-33EF-F325-331C7A2C8D86}"/>
              </a:ext>
            </a:extLst>
          </p:cNvPr>
          <p:cNvSpPr/>
          <p:nvPr/>
        </p:nvSpPr>
        <p:spPr>
          <a:xfrm>
            <a:off x="8045450" y="0"/>
            <a:ext cx="414655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in paikkamerkki 1">
            <a:extLst>
              <a:ext uri="{FF2B5EF4-FFF2-40B4-BE49-F238E27FC236}">
                <a16:creationId xmlns:a16="http://schemas.microsoft.com/office/drawing/2014/main" id="{753475FE-8AD3-DF5C-04A2-56529AE0909E}"/>
              </a:ext>
            </a:extLst>
          </p:cNvPr>
          <p:cNvSpPr>
            <a:spLocks noGrp="1"/>
          </p:cNvSpPr>
          <p:nvPr>
            <p:ph type="body" idx="1"/>
          </p:nvPr>
        </p:nvSpPr>
        <p:spPr>
          <a:xfrm>
            <a:off x="838200" y="1825625"/>
            <a:ext cx="7016750" cy="4019121"/>
          </a:xfrm>
        </p:spPr>
        <p:txBody>
          <a:bodyPr>
            <a:normAutofit lnSpcReduction="10000"/>
          </a:bodyPr>
          <a:lstStyle/>
          <a:p>
            <a:r>
              <a:rPr lang="en-US" dirty="0"/>
              <a:t>Financial statements are one the most publicly used data sources when evaluating a business all over the world. The data set is fairly standard, and stakeholders have highlighted this data as high-value.</a:t>
            </a:r>
          </a:p>
          <a:p>
            <a:r>
              <a:rPr lang="en-US" dirty="0"/>
              <a:t>To support this work, the income statements and balance sheets of the different Nordic countries were mapped against each other</a:t>
            </a:r>
          </a:p>
          <a:p>
            <a:pPr lvl="1"/>
            <a:r>
              <a:rPr lang="en-US" dirty="0"/>
              <a:t>A prioritized list of elements were mapped in depth</a:t>
            </a:r>
          </a:p>
          <a:p>
            <a:r>
              <a:rPr lang="en-US" dirty="0"/>
              <a:t>An API specification was created to enable the exchange of data</a:t>
            </a:r>
          </a:p>
          <a:p>
            <a:pPr lvl="1"/>
            <a:r>
              <a:rPr lang="en-US" dirty="0"/>
              <a:t>The API specification was tested through a clickable demo</a:t>
            </a:r>
          </a:p>
          <a:p>
            <a:r>
              <a:rPr lang="en-US" dirty="0"/>
              <a:t>Besides this, a list of high-value datasets was created which can be used in the further work</a:t>
            </a:r>
          </a:p>
        </p:txBody>
      </p:sp>
      <p:sp>
        <p:nvSpPr>
          <p:cNvPr id="3" name="Otsikko 2">
            <a:extLst>
              <a:ext uri="{FF2B5EF4-FFF2-40B4-BE49-F238E27FC236}">
                <a16:creationId xmlns:a16="http://schemas.microsoft.com/office/drawing/2014/main" id="{22207E90-D322-F55D-C234-34281329C7DD}"/>
              </a:ext>
            </a:extLst>
          </p:cNvPr>
          <p:cNvSpPr>
            <a:spLocks noGrp="1"/>
          </p:cNvSpPr>
          <p:nvPr>
            <p:ph type="title"/>
          </p:nvPr>
        </p:nvSpPr>
        <p:spPr/>
        <p:txBody>
          <a:bodyPr/>
          <a:lstStyle/>
          <a:p>
            <a:r>
              <a:rPr lang="fi-FI" dirty="0"/>
              <a:t>Background</a:t>
            </a:r>
            <a:endParaRPr lang="en-US" dirty="0"/>
          </a:p>
        </p:txBody>
      </p:sp>
      <p:pic>
        <p:nvPicPr>
          <p:cNvPr id="5" name="Kuva 4" descr="Johtajisto tasaisella täytöllä">
            <a:extLst>
              <a:ext uri="{FF2B5EF4-FFF2-40B4-BE49-F238E27FC236}">
                <a16:creationId xmlns:a16="http://schemas.microsoft.com/office/drawing/2014/main" id="{574A3333-030C-6376-3921-4EF836ECF3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5250" y="2244725"/>
            <a:ext cx="2368550" cy="2368550"/>
          </a:xfrm>
          <a:prstGeom prst="rect">
            <a:avLst/>
          </a:prstGeom>
        </p:spPr>
      </p:pic>
    </p:spTree>
    <p:extLst>
      <p:ext uri="{BB962C8B-B14F-4D97-AF65-F5344CB8AC3E}">
        <p14:creationId xmlns:p14="http://schemas.microsoft.com/office/powerpoint/2010/main" val="2463422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uora nuoliyhdysviiva 32">
            <a:extLst>
              <a:ext uri="{FF2B5EF4-FFF2-40B4-BE49-F238E27FC236}">
                <a16:creationId xmlns:a16="http://schemas.microsoft.com/office/drawing/2014/main" id="{D3BB92E2-A2E0-4F70-B720-62CD34436DDC}"/>
              </a:ext>
            </a:extLst>
          </p:cNvPr>
          <p:cNvCxnSpPr>
            <a:cxnSpLocks/>
            <a:stCxn id="22" idx="3"/>
          </p:cNvCxnSpPr>
          <p:nvPr/>
        </p:nvCxnSpPr>
        <p:spPr>
          <a:xfrm flipV="1">
            <a:off x="4453270" y="4455453"/>
            <a:ext cx="1324716" cy="803959"/>
          </a:xfrm>
          <a:prstGeom prst="straightConnector1">
            <a:avLst/>
          </a:prstGeom>
          <a:ln w="22225">
            <a:solidFill>
              <a:schemeClr val="accent1"/>
            </a:solidFill>
            <a:prstDash val="solid"/>
            <a:headEnd type="triangle"/>
            <a:tailEnd type="triangle"/>
          </a:ln>
        </p:spPr>
        <p:style>
          <a:lnRef idx="1">
            <a:schemeClr val="accent4"/>
          </a:lnRef>
          <a:fillRef idx="0">
            <a:schemeClr val="accent4"/>
          </a:fillRef>
          <a:effectRef idx="0">
            <a:schemeClr val="accent4"/>
          </a:effectRef>
          <a:fontRef idx="minor">
            <a:schemeClr val="tx1"/>
          </a:fontRef>
        </p:style>
      </p:cxnSp>
      <p:sp>
        <p:nvSpPr>
          <p:cNvPr id="2" name="Otsikko 1">
            <a:extLst>
              <a:ext uri="{FF2B5EF4-FFF2-40B4-BE49-F238E27FC236}">
                <a16:creationId xmlns:a16="http://schemas.microsoft.com/office/drawing/2014/main" id="{AF45D1C3-39A1-4459-9F4E-6B6616C5F088}"/>
              </a:ext>
            </a:extLst>
          </p:cNvPr>
          <p:cNvSpPr>
            <a:spLocks noGrp="1"/>
          </p:cNvSpPr>
          <p:nvPr>
            <p:ph type="title"/>
          </p:nvPr>
        </p:nvSpPr>
        <p:spPr>
          <a:xfrm>
            <a:off x="838200" y="191249"/>
            <a:ext cx="10515600" cy="1166795"/>
          </a:xfrm>
        </p:spPr>
        <p:txBody>
          <a:bodyPr/>
          <a:lstStyle/>
          <a:p>
            <a:r>
              <a:rPr lang="en-US" dirty="0">
                <a:latin typeface="+mj-lt"/>
              </a:rPr>
              <a:t>Concept for semantical model for financial information </a:t>
            </a:r>
          </a:p>
        </p:txBody>
      </p:sp>
      <p:sp>
        <p:nvSpPr>
          <p:cNvPr id="3" name="Sisällön paikkamerkki 2">
            <a:extLst>
              <a:ext uri="{FF2B5EF4-FFF2-40B4-BE49-F238E27FC236}">
                <a16:creationId xmlns:a16="http://schemas.microsoft.com/office/drawing/2014/main" id="{F4514B69-7EA6-45D6-88C9-B59556CB026C}"/>
              </a:ext>
            </a:extLst>
          </p:cNvPr>
          <p:cNvSpPr>
            <a:spLocks noGrp="1"/>
          </p:cNvSpPr>
          <p:nvPr>
            <p:ph idx="1"/>
          </p:nvPr>
        </p:nvSpPr>
        <p:spPr>
          <a:xfrm>
            <a:off x="840662" y="1276594"/>
            <a:ext cx="10515600" cy="891261"/>
          </a:xfrm>
        </p:spPr>
        <p:txBody>
          <a:bodyPr/>
          <a:lstStyle/>
          <a:p>
            <a:pPr marL="101600" indent="0">
              <a:buNone/>
            </a:pPr>
            <a:r>
              <a:rPr lang="fi-FI" b="1" i="0" u="none" strike="noStrike" dirty="0">
                <a:solidFill>
                  <a:srgbClr val="000000"/>
                </a:solidFill>
                <a:effectLst/>
                <a:latin typeface="Arial Black" panose="020B0A04020102020204" pitchFamily="34" charset="0"/>
              </a:rPr>
              <a:t>Case: </a:t>
            </a:r>
            <a:r>
              <a:rPr lang="en-US" b="1" i="0" u="none" strike="noStrike" dirty="0">
                <a:solidFill>
                  <a:srgbClr val="000000"/>
                </a:solidFill>
                <a:effectLst/>
                <a:latin typeface="Arial Black" panose="020B0A04020102020204" pitchFamily="34" charset="0"/>
              </a:rPr>
              <a:t>The company needs to provide additional information about their financial status and handling of obligations to their contract partner</a:t>
            </a:r>
          </a:p>
          <a:p>
            <a:endParaRPr lang="en-US" dirty="0"/>
          </a:p>
        </p:txBody>
      </p:sp>
      <p:sp>
        <p:nvSpPr>
          <p:cNvPr id="4" name="Dian numeron paikkamerkki 3">
            <a:extLst>
              <a:ext uri="{FF2B5EF4-FFF2-40B4-BE49-F238E27FC236}">
                <a16:creationId xmlns:a16="http://schemas.microsoft.com/office/drawing/2014/main" id="{383C7FB2-3DDB-4A4F-9860-0AEC43396D12}"/>
              </a:ext>
            </a:extLst>
          </p:cNvPr>
          <p:cNvSpPr>
            <a:spLocks noGrp="1"/>
          </p:cNvSpPr>
          <p:nvPr>
            <p:ph type="sldNum" sz="quarter" idx="12"/>
          </p:nvPr>
        </p:nvSpPr>
        <p:spPr/>
        <p:txBody>
          <a:bodyPr/>
          <a:lstStyle/>
          <a:p>
            <a:fld id="{DC32CCCC-C653-421F-BB1F-FDB5B5B9DFB5}" type="slidenum">
              <a:rPr lang="en-US" smtClean="0"/>
              <a:t>47</a:t>
            </a:fld>
            <a:endParaRPr lang="en-US" dirty="0"/>
          </a:p>
        </p:txBody>
      </p:sp>
      <p:pic>
        <p:nvPicPr>
          <p:cNvPr id="7" name="Kuva 6" descr="Tehdas tasaisella täytöllä">
            <a:extLst>
              <a:ext uri="{FF2B5EF4-FFF2-40B4-BE49-F238E27FC236}">
                <a16:creationId xmlns:a16="http://schemas.microsoft.com/office/drawing/2014/main" id="{203B4DEE-78BF-4F1E-ACC5-2C40D5BEA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2201" y="2803694"/>
            <a:ext cx="914400" cy="914400"/>
          </a:xfrm>
          <a:prstGeom prst="rect">
            <a:avLst/>
          </a:prstGeom>
        </p:spPr>
      </p:pic>
      <p:pic>
        <p:nvPicPr>
          <p:cNvPr id="8" name="Kuva 7" descr="Rakennus tasaisella täytöllä">
            <a:extLst>
              <a:ext uri="{FF2B5EF4-FFF2-40B4-BE49-F238E27FC236}">
                <a16:creationId xmlns:a16="http://schemas.microsoft.com/office/drawing/2014/main" id="{A0C63AD7-1A60-4FD0-89DD-6B87E5DEA3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74010" y="2803694"/>
            <a:ext cx="914400" cy="914400"/>
          </a:xfrm>
          <a:prstGeom prst="rect">
            <a:avLst/>
          </a:prstGeom>
        </p:spPr>
      </p:pic>
      <p:cxnSp>
        <p:nvCxnSpPr>
          <p:cNvPr id="9" name="Suora nuoliyhdysviiva 8">
            <a:extLst>
              <a:ext uri="{FF2B5EF4-FFF2-40B4-BE49-F238E27FC236}">
                <a16:creationId xmlns:a16="http://schemas.microsoft.com/office/drawing/2014/main" id="{BF806DFE-59CB-4F33-864F-41205BF90605}"/>
              </a:ext>
            </a:extLst>
          </p:cNvPr>
          <p:cNvCxnSpPr>
            <a:cxnSpLocks/>
            <a:stCxn id="7" idx="3"/>
            <a:endCxn id="8" idx="1"/>
          </p:cNvCxnSpPr>
          <p:nvPr/>
        </p:nvCxnSpPr>
        <p:spPr>
          <a:xfrm>
            <a:off x="1586601" y="3260894"/>
            <a:ext cx="5587409"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Suorakulmio 9">
            <a:extLst>
              <a:ext uri="{FF2B5EF4-FFF2-40B4-BE49-F238E27FC236}">
                <a16:creationId xmlns:a16="http://schemas.microsoft.com/office/drawing/2014/main" id="{B2BEC04C-B0CF-41D1-9E09-BCA8476F0BA1}"/>
              </a:ext>
            </a:extLst>
          </p:cNvPr>
          <p:cNvSpPr/>
          <p:nvPr/>
        </p:nvSpPr>
        <p:spPr>
          <a:xfrm>
            <a:off x="1849311" y="2721453"/>
            <a:ext cx="3582286" cy="1587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Specific data set</a:t>
            </a:r>
          </a:p>
        </p:txBody>
      </p:sp>
      <p:sp>
        <p:nvSpPr>
          <p:cNvPr id="12" name="Suorakulmio 11">
            <a:extLst>
              <a:ext uri="{FF2B5EF4-FFF2-40B4-BE49-F238E27FC236}">
                <a16:creationId xmlns:a16="http://schemas.microsoft.com/office/drawing/2014/main" id="{C83AF89C-9930-4B15-8750-53775D2CCE16}"/>
              </a:ext>
            </a:extLst>
          </p:cNvPr>
          <p:cNvSpPr/>
          <p:nvPr/>
        </p:nvSpPr>
        <p:spPr>
          <a:xfrm>
            <a:off x="1894293" y="3134035"/>
            <a:ext cx="1073856" cy="11035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a:t>Public financial information </a:t>
            </a:r>
            <a:r>
              <a:rPr lang="en-US" sz="1100" dirty="0"/>
              <a:t>(e.g., financial statements) </a:t>
            </a:r>
          </a:p>
        </p:txBody>
      </p:sp>
      <p:sp>
        <p:nvSpPr>
          <p:cNvPr id="13" name="Suorakulmio 12">
            <a:extLst>
              <a:ext uri="{FF2B5EF4-FFF2-40B4-BE49-F238E27FC236}">
                <a16:creationId xmlns:a16="http://schemas.microsoft.com/office/drawing/2014/main" id="{4885BBF7-7891-48C1-BD52-B3FFB3439774}"/>
              </a:ext>
            </a:extLst>
          </p:cNvPr>
          <p:cNvSpPr/>
          <p:nvPr/>
        </p:nvSpPr>
        <p:spPr>
          <a:xfrm>
            <a:off x="4255683" y="3134036"/>
            <a:ext cx="1126390" cy="11035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Private financial information </a:t>
            </a:r>
            <a:r>
              <a:rPr lang="en-US" sz="1100" dirty="0"/>
              <a:t>(e.g., accounts payable)</a:t>
            </a:r>
          </a:p>
        </p:txBody>
      </p:sp>
      <p:sp>
        <p:nvSpPr>
          <p:cNvPr id="14" name="Suorakulmio 13">
            <a:extLst>
              <a:ext uri="{FF2B5EF4-FFF2-40B4-BE49-F238E27FC236}">
                <a16:creationId xmlns:a16="http://schemas.microsoft.com/office/drawing/2014/main" id="{7050C128-8DF7-47E5-A9E8-9D9E6FBB767F}"/>
              </a:ext>
            </a:extLst>
          </p:cNvPr>
          <p:cNvSpPr/>
          <p:nvPr/>
        </p:nvSpPr>
        <p:spPr>
          <a:xfrm>
            <a:off x="3040912" y="3134035"/>
            <a:ext cx="1165247" cy="11035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Verified facts </a:t>
            </a:r>
            <a:r>
              <a:rPr lang="en-US" sz="1100" dirty="0"/>
              <a:t>(e.g., address, registration)</a:t>
            </a:r>
          </a:p>
        </p:txBody>
      </p:sp>
      <p:sp>
        <p:nvSpPr>
          <p:cNvPr id="22" name="Suorakulmio: Pyöristetyt kulmat 21">
            <a:extLst>
              <a:ext uri="{FF2B5EF4-FFF2-40B4-BE49-F238E27FC236}">
                <a16:creationId xmlns:a16="http://schemas.microsoft.com/office/drawing/2014/main" id="{54626BDC-EDFA-4971-8873-B5394252C50E}"/>
              </a:ext>
            </a:extLst>
          </p:cNvPr>
          <p:cNvSpPr/>
          <p:nvPr/>
        </p:nvSpPr>
        <p:spPr>
          <a:xfrm>
            <a:off x="2827637" y="4794443"/>
            <a:ext cx="1625633" cy="9299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Semantic model (translates the information)</a:t>
            </a:r>
          </a:p>
        </p:txBody>
      </p:sp>
      <p:cxnSp>
        <p:nvCxnSpPr>
          <p:cNvPr id="30" name="Suora nuoliyhdysviiva 29">
            <a:extLst>
              <a:ext uri="{FF2B5EF4-FFF2-40B4-BE49-F238E27FC236}">
                <a16:creationId xmlns:a16="http://schemas.microsoft.com/office/drawing/2014/main" id="{54F6C8E6-C3A4-4A45-BF35-06AA9D6B66FC}"/>
              </a:ext>
            </a:extLst>
          </p:cNvPr>
          <p:cNvCxnSpPr>
            <a:cxnSpLocks/>
            <a:stCxn id="22" idx="3"/>
            <a:endCxn id="31" idx="1"/>
          </p:cNvCxnSpPr>
          <p:nvPr/>
        </p:nvCxnSpPr>
        <p:spPr>
          <a:xfrm>
            <a:off x="4453270" y="5259412"/>
            <a:ext cx="2185565" cy="542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1" name="Suorakulmio 30">
            <a:extLst>
              <a:ext uri="{FF2B5EF4-FFF2-40B4-BE49-F238E27FC236}">
                <a16:creationId xmlns:a16="http://schemas.microsoft.com/office/drawing/2014/main" id="{B214C378-5042-42E9-AF3F-F36341D31D01}"/>
              </a:ext>
            </a:extLst>
          </p:cNvPr>
          <p:cNvSpPr/>
          <p:nvPr/>
        </p:nvSpPr>
        <p:spPr>
          <a:xfrm>
            <a:off x="6638835" y="4799864"/>
            <a:ext cx="2011680" cy="929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 service provider / own system</a:t>
            </a:r>
          </a:p>
        </p:txBody>
      </p:sp>
      <p:cxnSp>
        <p:nvCxnSpPr>
          <p:cNvPr id="32" name="Suora nuoliyhdysviiva 31">
            <a:extLst>
              <a:ext uri="{FF2B5EF4-FFF2-40B4-BE49-F238E27FC236}">
                <a16:creationId xmlns:a16="http://schemas.microsoft.com/office/drawing/2014/main" id="{404498ED-B8BD-420C-9B2D-9F16B8BD2BAF}"/>
              </a:ext>
            </a:extLst>
          </p:cNvPr>
          <p:cNvCxnSpPr>
            <a:cxnSpLocks/>
            <a:stCxn id="31" idx="0"/>
            <a:endCxn id="8" idx="2"/>
          </p:cNvCxnSpPr>
          <p:nvPr/>
        </p:nvCxnSpPr>
        <p:spPr>
          <a:xfrm flipH="1" flipV="1">
            <a:off x="7631210" y="3718094"/>
            <a:ext cx="13465" cy="108177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34" name="Kuva 33" descr="Kenttä tasaisella täytöllä">
            <a:extLst>
              <a:ext uri="{FF2B5EF4-FFF2-40B4-BE49-F238E27FC236}">
                <a16:creationId xmlns:a16="http://schemas.microsoft.com/office/drawing/2014/main" id="{B9340B1E-3CBA-41C0-A7B7-B08C2503BB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57077" y="3602818"/>
            <a:ext cx="914400" cy="914400"/>
          </a:xfrm>
          <a:prstGeom prst="rect">
            <a:avLst/>
          </a:prstGeom>
        </p:spPr>
      </p:pic>
      <p:sp>
        <p:nvSpPr>
          <p:cNvPr id="58" name="Tekstiruutu 57">
            <a:extLst>
              <a:ext uri="{FF2B5EF4-FFF2-40B4-BE49-F238E27FC236}">
                <a16:creationId xmlns:a16="http://schemas.microsoft.com/office/drawing/2014/main" id="{2D387702-D565-4EBB-803B-AD3960CD16FF}"/>
              </a:ext>
            </a:extLst>
          </p:cNvPr>
          <p:cNvSpPr txBox="1"/>
          <p:nvPr/>
        </p:nvSpPr>
        <p:spPr>
          <a:xfrm>
            <a:off x="979893" y="3666623"/>
            <a:ext cx="304892" cy="307777"/>
          </a:xfrm>
          <a:prstGeom prst="rect">
            <a:avLst/>
          </a:prstGeom>
          <a:noFill/>
        </p:spPr>
        <p:txBody>
          <a:bodyPr wrap="none" rtlCol="0">
            <a:spAutoFit/>
          </a:bodyPr>
          <a:lstStyle/>
          <a:p>
            <a:r>
              <a:rPr lang="fi-FI" dirty="0"/>
              <a:t>B</a:t>
            </a:r>
            <a:endParaRPr lang="en-US" dirty="0"/>
          </a:p>
        </p:txBody>
      </p:sp>
      <p:sp>
        <p:nvSpPr>
          <p:cNvPr id="59" name="Tekstiruutu 58">
            <a:extLst>
              <a:ext uri="{FF2B5EF4-FFF2-40B4-BE49-F238E27FC236}">
                <a16:creationId xmlns:a16="http://schemas.microsoft.com/office/drawing/2014/main" id="{7333D151-ADB2-44DD-80EC-34A277F5C72B}"/>
              </a:ext>
            </a:extLst>
          </p:cNvPr>
          <p:cNvSpPr txBox="1"/>
          <p:nvPr/>
        </p:nvSpPr>
        <p:spPr>
          <a:xfrm>
            <a:off x="7935964" y="3127420"/>
            <a:ext cx="304892" cy="307777"/>
          </a:xfrm>
          <a:prstGeom prst="rect">
            <a:avLst/>
          </a:prstGeom>
          <a:noFill/>
        </p:spPr>
        <p:txBody>
          <a:bodyPr wrap="none" rtlCol="0">
            <a:spAutoFit/>
          </a:bodyPr>
          <a:lstStyle/>
          <a:p>
            <a:r>
              <a:rPr lang="fi-FI" dirty="0"/>
              <a:t>B</a:t>
            </a:r>
            <a:endParaRPr lang="en-US" dirty="0"/>
          </a:p>
        </p:txBody>
      </p:sp>
      <p:cxnSp>
        <p:nvCxnSpPr>
          <p:cNvPr id="93" name="Suora nuoliyhdysviiva 92">
            <a:extLst>
              <a:ext uri="{FF2B5EF4-FFF2-40B4-BE49-F238E27FC236}">
                <a16:creationId xmlns:a16="http://schemas.microsoft.com/office/drawing/2014/main" id="{02192826-B9B3-4E53-9AA1-5581B1B5AC02}"/>
              </a:ext>
            </a:extLst>
          </p:cNvPr>
          <p:cNvCxnSpPr>
            <a:cxnSpLocks/>
            <a:stCxn id="10" idx="2"/>
            <a:endCxn id="22" idx="0"/>
          </p:cNvCxnSpPr>
          <p:nvPr/>
        </p:nvCxnSpPr>
        <p:spPr>
          <a:xfrm>
            <a:off x="3640454" y="4309444"/>
            <a:ext cx="0" cy="48499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99" name="Tekstiruutu 98">
            <a:extLst>
              <a:ext uri="{FF2B5EF4-FFF2-40B4-BE49-F238E27FC236}">
                <a16:creationId xmlns:a16="http://schemas.microsoft.com/office/drawing/2014/main" id="{29537BBC-8B9E-4BBC-AB1B-9CE9F5E876AD}"/>
              </a:ext>
            </a:extLst>
          </p:cNvPr>
          <p:cNvSpPr txBox="1"/>
          <p:nvPr/>
        </p:nvSpPr>
        <p:spPr>
          <a:xfrm>
            <a:off x="4516441" y="5299003"/>
            <a:ext cx="1874546" cy="307777"/>
          </a:xfrm>
          <a:prstGeom prst="rect">
            <a:avLst/>
          </a:prstGeom>
          <a:noFill/>
        </p:spPr>
        <p:txBody>
          <a:bodyPr wrap="square" rtlCol="0">
            <a:spAutoFit/>
          </a:bodyPr>
          <a:lstStyle/>
          <a:p>
            <a:r>
              <a:rPr lang="en-US" sz="1400" dirty="0"/>
              <a:t>Mapped information</a:t>
            </a:r>
          </a:p>
        </p:txBody>
      </p:sp>
      <p:sp>
        <p:nvSpPr>
          <p:cNvPr id="100" name="Tekstiruutu 99">
            <a:extLst>
              <a:ext uri="{FF2B5EF4-FFF2-40B4-BE49-F238E27FC236}">
                <a16:creationId xmlns:a16="http://schemas.microsoft.com/office/drawing/2014/main" id="{E746842C-8A20-4B08-BBFE-DDF5D456E561}"/>
              </a:ext>
            </a:extLst>
          </p:cNvPr>
          <p:cNvSpPr txBox="1"/>
          <p:nvPr/>
        </p:nvSpPr>
        <p:spPr>
          <a:xfrm>
            <a:off x="5507310" y="2869030"/>
            <a:ext cx="1874546" cy="307777"/>
          </a:xfrm>
          <a:prstGeom prst="rect">
            <a:avLst/>
          </a:prstGeom>
          <a:noFill/>
        </p:spPr>
        <p:txBody>
          <a:bodyPr wrap="square" rtlCol="0">
            <a:spAutoFit/>
          </a:bodyPr>
          <a:lstStyle/>
          <a:p>
            <a:r>
              <a:rPr lang="en-US" sz="1400" dirty="0"/>
              <a:t>Assurance process</a:t>
            </a:r>
          </a:p>
        </p:txBody>
      </p:sp>
      <p:sp>
        <p:nvSpPr>
          <p:cNvPr id="101" name="Tekstiruutu 100">
            <a:extLst>
              <a:ext uri="{FF2B5EF4-FFF2-40B4-BE49-F238E27FC236}">
                <a16:creationId xmlns:a16="http://schemas.microsoft.com/office/drawing/2014/main" id="{0A11AC38-C5B8-4A32-A2B3-5B3616E34159}"/>
              </a:ext>
            </a:extLst>
          </p:cNvPr>
          <p:cNvSpPr txBox="1"/>
          <p:nvPr/>
        </p:nvSpPr>
        <p:spPr>
          <a:xfrm>
            <a:off x="7657728" y="3925630"/>
            <a:ext cx="1171656" cy="523220"/>
          </a:xfrm>
          <a:prstGeom prst="rect">
            <a:avLst/>
          </a:prstGeom>
          <a:noFill/>
        </p:spPr>
        <p:txBody>
          <a:bodyPr wrap="square" rtlCol="0">
            <a:spAutoFit/>
          </a:bodyPr>
          <a:lstStyle/>
          <a:p>
            <a:pPr algn="ctr"/>
            <a:r>
              <a:rPr lang="en-US" sz="1400" dirty="0"/>
              <a:t>Findings from data</a:t>
            </a:r>
          </a:p>
        </p:txBody>
      </p:sp>
      <p:sp>
        <p:nvSpPr>
          <p:cNvPr id="102" name="Tekstiruutu 101">
            <a:extLst>
              <a:ext uri="{FF2B5EF4-FFF2-40B4-BE49-F238E27FC236}">
                <a16:creationId xmlns:a16="http://schemas.microsoft.com/office/drawing/2014/main" id="{C9DE93A6-732D-4DA7-9216-704B7D4FFC51}"/>
              </a:ext>
            </a:extLst>
          </p:cNvPr>
          <p:cNvSpPr txBox="1"/>
          <p:nvPr/>
        </p:nvSpPr>
        <p:spPr>
          <a:xfrm>
            <a:off x="2011045" y="4363330"/>
            <a:ext cx="1874546" cy="307777"/>
          </a:xfrm>
          <a:prstGeom prst="rect">
            <a:avLst/>
          </a:prstGeom>
          <a:noFill/>
        </p:spPr>
        <p:txBody>
          <a:bodyPr wrap="square" rtlCol="0">
            <a:spAutoFit/>
          </a:bodyPr>
          <a:lstStyle/>
          <a:p>
            <a:r>
              <a:rPr lang="en-US" sz="1400" dirty="0"/>
              <a:t>Raw information</a:t>
            </a:r>
          </a:p>
        </p:txBody>
      </p:sp>
      <p:sp>
        <p:nvSpPr>
          <p:cNvPr id="11" name="Tekstiruutu 10">
            <a:extLst>
              <a:ext uri="{FF2B5EF4-FFF2-40B4-BE49-F238E27FC236}">
                <a16:creationId xmlns:a16="http://schemas.microsoft.com/office/drawing/2014/main" id="{E3096E7F-79B4-5A9C-7A88-0F2454A4158D}"/>
              </a:ext>
            </a:extLst>
          </p:cNvPr>
          <p:cNvSpPr txBox="1"/>
          <p:nvPr/>
        </p:nvSpPr>
        <p:spPr>
          <a:xfrm>
            <a:off x="9149627" y="3253200"/>
            <a:ext cx="2782647" cy="1938992"/>
          </a:xfrm>
          <a:prstGeom prst="rect">
            <a:avLst/>
          </a:prstGeom>
          <a:noFill/>
        </p:spPr>
        <p:txBody>
          <a:bodyPr wrap="square">
            <a:spAutoFit/>
          </a:bodyPr>
          <a:lstStyle/>
          <a:p>
            <a:pPr marL="0" lvl="1" algn="ctr"/>
            <a:r>
              <a:rPr lang="en-US" sz="1200" i="0" u="none" strike="noStrike" dirty="0">
                <a:effectLst/>
                <a:latin typeface="+mn-lt"/>
              </a:rPr>
              <a:t>The product would enable the different actors in ecosystem to translate data around the data involved in the assurance process. The critical data elements in process are identified, mapped into the semantic model. The different users can use the model to automatically translate information to their standards. The need for mapping is greatly reduced.</a:t>
            </a:r>
          </a:p>
        </p:txBody>
      </p:sp>
      <p:sp>
        <p:nvSpPr>
          <p:cNvPr id="18" name="Tekstiruutu 17">
            <a:extLst>
              <a:ext uri="{FF2B5EF4-FFF2-40B4-BE49-F238E27FC236}">
                <a16:creationId xmlns:a16="http://schemas.microsoft.com/office/drawing/2014/main" id="{FC31E653-CEA6-B431-D576-AC169FC75B98}"/>
              </a:ext>
            </a:extLst>
          </p:cNvPr>
          <p:cNvSpPr txBox="1"/>
          <p:nvPr/>
        </p:nvSpPr>
        <p:spPr>
          <a:xfrm>
            <a:off x="5701562" y="4317344"/>
            <a:ext cx="1874546" cy="523220"/>
          </a:xfrm>
          <a:prstGeom prst="rect">
            <a:avLst/>
          </a:prstGeom>
          <a:noFill/>
        </p:spPr>
        <p:txBody>
          <a:bodyPr wrap="square" rtlCol="0">
            <a:spAutoFit/>
          </a:bodyPr>
          <a:lstStyle/>
          <a:p>
            <a:r>
              <a:rPr lang="en-US" sz="1400" dirty="0"/>
              <a:t>Access business registry information</a:t>
            </a:r>
          </a:p>
        </p:txBody>
      </p:sp>
    </p:spTree>
    <p:extLst>
      <p:ext uri="{BB962C8B-B14F-4D97-AF65-F5344CB8AC3E}">
        <p14:creationId xmlns:p14="http://schemas.microsoft.com/office/powerpoint/2010/main" val="200748022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F4AF3C6-5B4F-9D4D-37E5-BD13692D8234}"/>
              </a:ext>
            </a:extLst>
          </p:cNvPr>
          <p:cNvSpPr>
            <a:spLocks noGrp="1"/>
          </p:cNvSpPr>
          <p:nvPr>
            <p:ph type="body" idx="1"/>
          </p:nvPr>
        </p:nvSpPr>
        <p:spPr/>
        <p:txBody>
          <a:bodyPr>
            <a:normAutofit lnSpcReduction="10000"/>
          </a:bodyPr>
          <a:lstStyle/>
          <a:p>
            <a:r>
              <a:rPr lang="en-US" dirty="0"/>
              <a:t>The outcomes from the NSG&amp;B financial statement working group include:</a:t>
            </a:r>
          </a:p>
          <a:p>
            <a:pPr lvl="1"/>
            <a:r>
              <a:rPr lang="en-US" dirty="0"/>
              <a:t>1) the semantic mappings and description of the Nordic financial statement concepts required by the Accounting Directive and</a:t>
            </a:r>
          </a:p>
          <a:p>
            <a:pPr lvl="1"/>
            <a:r>
              <a:rPr lang="en-US" dirty="0"/>
              <a:t>2) the data structure is defined in a API-specification for exchange of financial statements between the Nordic countries. The semantic model for the financial concepts are described and mapped in a table-format based on the layout and principles used by a XBRL-taxonomy called </a:t>
            </a:r>
            <a:r>
              <a:rPr lang="en-US" dirty="0" err="1"/>
              <a:t>xEBR</a:t>
            </a:r>
            <a:r>
              <a:rPr lang="en-US" dirty="0"/>
              <a:t>. The </a:t>
            </a:r>
            <a:r>
              <a:rPr lang="en-US" dirty="0" err="1"/>
              <a:t>xEBR</a:t>
            </a:r>
            <a:r>
              <a:rPr lang="en-US" dirty="0"/>
              <a:t>-taxonomy is developed by XBRL-Europe and contains concepts and structure of the financial statements based on the Accounting Directive. The API-definition uses the XBRL-JSON recommendation as data exchange format and it was selected because it gives flexibility of addition of financial concepts to the taxonomy without the need of modifying the API-specification. This is enabled by the design of XBRL that separates the semantic model (XBRL-taxonomy) and the data exchange format (XBRL-JSON) that's used by the API. The API can be used to exchange financial statements between the Nordic countries even if the national reporting data source is not based on the XBRL-standard. The local reporting format is then mapped in similar ways as XBRL content to the </a:t>
            </a:r>
            <a:r>
              <a:rPr lang="en-US" dirty="0" err="1"/>
              <a:t>xEBR</a:t>
            </a:r>
            <a:r>
              <a:rPr lang="en-US" dirty="0"/>
              <a:t>-taxonomy and uses the XBRL-JSON as data exchange format by the API.</a:t>
            </a:r>
          </a:p>
        </p:txBody>
      </p:sp>
      <p:sp>
        <p:nvSpPr>
          <p:cNvPr id="3" name="Otsikko 2">
            <a:extLst>
              <a:ext uri="{FF2B5EF4-FFF2-40B4-BE49-F238E27FC236}">
                <a16:creationId xmlns:a16="http://schemas.microsoft.com/office/drawing/2014/main" id="{860D2AD1-F10C-D292-70C6-239C74F3D04E}"/>
              </a:ext>
            </a:extLst>
          </p:cNvPr>
          <p:cNvSpPr>
            <a:spLocks noGrp="1"/>
          </p:cNvSpPr>
          <p:nvPr>
            <p:ph type="title"/>
          </p:nvPr>
        </p:nvSpPr>
        <p:spPr/>
        <p:txBody>
          <a:bodyPr/>
          <a:lstStyle/>
          <a:p>
            <a:r>
              <a:rPr lang="en-US" dirty="0"/>
              <a:t>Mapping and semantical work at the end of the program</a:t>
            </a:r>
          </a:p>
        </p:txBody>
      </p:sp>
    </p:spTree>
    <p:extLst>
      <p:ext uri="{BB962C8B-B14F-4D97-AF65-F5344CB8AC3E}">
        <p14:creationId xmlns:p14="http://schemas.microsoft.com/office/powerpoint/2010/main" val="364859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9395648-024F-BC4A-A489-C7C69C0778C2}"/>
              </a:ext>
            </a:extLst>
          </p:cNvPr>
          <p:cNvSpPr>
            <a:spLocks noGrp="1"/>
          </p:cNvSpPr>
          <p:nvPr>
            <p:ph type="body" idx="1"/>
          </p:nvPr>
        </p:nvSpPr>
        <p:spPr>
          <a:xfrm>
            <a:off x="838200" y="1825625"/>
            <a:ext cx="10515600" cy="4181475"/>
          </a:xfrm>
        </p:spPr>
        <p:txBody>
          <a:bodyPr>
            <a:normAutofit fontScale="85000" lnSpcReduction="20000"/>
          </a:bodyPr>
          <a:lstStyle/>
          <a:p>
            <a:r>
              <a:rPr lang="en-US" dirty="0"/>
              <a:t>The financial statements are only one part of the NSG&amp;B semantical model, and the pilot gives context for the potential use cases combining all of the semantical models defined in the NSG&amp;B project. Selected use cases for the pilot exemplifies and shows the relationships between the business information, for example in case of estimating new business partnership starting from getting a proof for existing business, validating if a person can legally sign the contract and estimating the viability for the partnership using the information from financial statements.</a:t>
            </a:r>
          </a:p>
          <a:p>
            <a:r>
              <a:rPr lang="en-US" dirty="0"/>
              <a:t>The outcomes and specifications defined by the SA-B working group have potential to help the 2 million Nordic SMEs to exchange and benefit from open financial information as well as help governments to automate processes requiring information exchange between countries. Main business cases in this area will lead to substantial cost-savings through better evaluations in credit assessment and trade partner evaluation. Different Nordic authorities will also benefit from better access to structural information about businesses in the Nordics when doing public procurement or other public tasks, such as tax audits cross-border.</a:t>
            </a:r>
            <a:endParaRPr lang="fi-FI" dirty="0"/>
          </a:p>
          <a:p>
            <a:r>
              <a:rPr lang="en-US" dirty="0"/>
              <a:t>Next steps involve finishing up the mapping of all elements from financial statements and opening up registry data which can then use the API specification for data exchange. It is also suggested that agencies continue semantic work and participate in mapping with XBRL-Europe and bring the Nordic mappings now made to the XBRL reference taxonomy. Even though the authorities are in different stages of semantical work, cooperation in this area is suggested to continue as the different authorities will benefit through advanced semantical skillsets of their personnel. This will in turn trickle down into better interconnected services for businesses in the Nordics.</a:t>
            </a:r>
          </a:p>
        </p:txBody>
      </p:sp>
      <p:sp>
        <p:nvSpPr>
          <p:cNvPr id="3" name="Otsikko 2">
            <a:extLst>
              <a:ext uri="{FF2B5EF4-FFF2-40B4-BE49-F238E27FC236}">
                <a16:creationId xmlns:a16="http://schemas.microsoft.com/office/drawing/2014/main" id="{1A4C8E86-B308-FE4C-EAD9-C7ECB19CAF7B}"/>
              </a:ext>
            </a:extLst>
          </p:cNvPr>
          <p:cNvSpPr>
            <a:spLocks noGrp="1"/>
          </p:cNvSpPr>
          <p:nvPr>
            <p:ph type="title"/>
          </p:nvPr>
        </p:nvSpPr>
        <p:spPr/>
        <p:txBody>
          <a:bodyPr/>
          <a:lstStyle/>
          <a:p>
            <a:r>
              <a:rPr lang="en-US"/>
              <a:t>Value of the model and next steps</a:t>
            </a:r>
          </a:p>
        </p:txBody>
      </p:sp>
    </p:spTree>
    <p:extLst>
      <p:ext uri="{BB962C8B-B14F-4D97-AF65-F5344CB8AC3E}">
        <p14:creationId xmlns:p14="http://schemas.microsoft.com/office/powerpoint/2010/main" val="133042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D991AE-89FB-556E-CF6A-A03DF32F2D05}"/>
              </a:ext>
            </a:extLst>
          </p:cNvPr>
          <p:cNvSpPr>
            <a:spLocks noGrp="1"/>
          </p:cNvSpPr>
          <p:nvPr>
            <p:ph type="title"/>
          </p:nvPr>
        </p:nvSpPr>
        <p:spPr/>
        <p:txBody>
          <a:bodyPr/>
          <a:lstStyle/>
          <a:p>
            <a:r>
              <a:rPr lang="en-US"/>
              <a:t>Highlight</a:t>
            </a:r>
            <a:br>
              <a:rPr lang="en-US"/>
            </a:br>
            <a:r>
              <a:rPr lang="en-US" i="1"/>
              <a:t>For authorities, knowledge sharing is vital</a:t>
            </a:r>
            <a:endParaRPr lang="en-US"/>
          </a:p>
        </p:txBody>
      </p:sp>
    </p:spTree>
    <p:extLst>
      <p:ext uri="{BB962C8B-B14F-4D97-AF65-F5344CB8AC3E}">
        <p14:creationId xmlns:p14="http://schemas.microsoft.com/office/powerpoint/2010/main" val="424733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8254F1B-A57C-8EE1-0022-00B4D7461919}"/>
              </a:ext>
            </a:extLst>
          </p:cNvPr>
          <p:cNvSpPr>
            <a:spLocks noGrp="1"/>
          </p:cNvSpPr>
          <p:nvPr>
            <p:ph type="title"/>
          </p:nvPr>
        </p:nvSpPr>
        <p:spPr/>
        <p:txBody>
          <a:bodyPr/>
          <a:lstStyle/>
          <a:p>
            <a:r>
              <a:rPr lang="en-US"/>
              <a:t>List of identified high-value data sets</a:t>
            </a:r>
          </a:p>
        </p:txBody>
      </p:sp>
      <p:graphicFrame>
        <p:nvGraphicFramePr>
          <p:cNvPr id="4" name="Taulukko 3">
            <a:extLst>
              <a:ext uri="{FF2B5EF4-FFF2-40B4-BE49-F238E27FC236}">
                <a16:creationId xmlns:a16="http://schemas.microsoft.com/office/drawing/2014/main" id="{605FE3A4-90BC-691E-BA83-33FEA2063BB8}"/>
              </a:ext>
            </a:extLst>
          </p:cNvPr>
          <p:cNvGraphicFramePr>
            <a:graphicFrameLocks noGrp="1"/>
          </p:cNvGraphicFramePr>
          <p:nvPr>
            <p:extLst>
              <p:ext uri="{D42A27DB-BD31-4B8C-83A1-F6EECF244321}">
                <p14:modId xmlns:p14="http://schemas.microsoft.com/office/powerpoint/2010/main" val="931578909"/>
              </p:ext>
            </p:extLst>
          </p:nvPr>
        </p:nvGraphicFramePr>
        <p:xfrm>
          <a:off x="114300" y="1530088"/>
          <a:ext cx="5480050" cy="4655060"/>
        </p:xfrm>
        <a:graphic>
          <a:graphicData uri="http://schemas.openxmlformats.org/drawingml/2006/table">
            <a:tbl>
              <a:tblPr>
                <a:tableStyleId>{5C22544A-7EE6-4342-B048-85BDC9FD1C3A}</a:tableStyleId>
              </a:tblPr>
              <a:tblGrid>
                <a:gridCol w="2019551">
                  <a:extLst>
                    <a:ext uri="{9D8B030D-6E8A-4147-A177-3AD203B41FA5}">
                      <a16:colId xmlns:a16="http://schemas.microsoft.com/office/drawing/2014/main" val="1821993780"/>
                    </a:ext>
                  </a:extLst>
                </a:gridCol>
                <a:gridCol w="3460499">
                  <a:extLst>
                    <a:ext uri="{9D8B030D-6E8A-4147-A177-3AD203B41FA5}">
                      <a16:colId xmlns:a16="http://schemas.microsoft.com/office/drawing/2014/main" val="1637852783"/>
                    </a:ext>
                  </a:extLst>
                </a:gridCol>
              </a:tblGrid>
              <a:tr h="197106">
                <a:tc>
                  <a:txBody>
                    <a:bodyPr/>
                    <a:lstStyle/>
                    <a:p>
                      <a:pPr algn="l" fontAlgn="b"/>
                      <a:r>
                        <a:rPr lang="en-US" sz="1200" b="0" i="0" u="none" strike="noStrike" noProof="0" dirty="0">
                          <a:solidFill>
                            <a:schemeClr val="bg1"/>
                          </a:solidFill>
                          <a:effectLst/>
                          <a:latin typeface="Arial" panose="020B0604020202020204" pitchFamily="34" charset="0"/>
                        </a:rPr>
                        <a:t>Item</a:t>
                      </a:r>
                    </a:p>
                  </a:txBody>
                  <a:tcPr marL="583" marR="583" marT="583" marB="0" anchor="b">
                    <a:solidFill>
                      <a:schemeClr val="accent1"/>
                    </a:solidFill>
                  </a:tcPr>
                </a:tc>
                <a:tc>
                  <a:txBody>
                    <a:bodyPr/>
                    <a:lstStyle/>
                    <a:p>
                      <a:pPr algn="l" fontAlgn="b"/>
                      <a:r>
                        <a:rPr lang="en-US" sz="1200" b="0" i="0" u="none" strike="noStrike" noProof="0" dirty="0">
                          <a:solidFill>
                            <a:schemeClr val="bg1"/>
                          </a:solidFill>
                          <a:effectLst/>
                          <a:latin typeface="Arial" panose="020B0604020202020204" pitchFamily="34" charset="0"/>
                        </a:rPr>
                        <a:t>Description</a:t>
                      </a:r>
                    </a:p>
                  </a:txBody>
                  <a:tcPr marL="583" marR="583" marT="583" marB="0" anchor="b">
                    <a:solidFill>
                      <a:schemeClr val="accent1"/>
                    </a:solidFill>
                  </a:tcPr>
                </a:tc>
                <a:extLst>
                  <a:ext uri="{0D108BD9-81ED-4DB2-BD59-A6C34878D82A}">
                    <a16:rowId xmlns:a16="http://schemas.microsoft.com/office/drawing/2014/main" val="1881054727"/>
                  </a:ext>
                </a:extLst>
              </a:tr>
              <a:tr h="182651">
                <a:tc>
                  <a:txBody>
                    <a:bodyPr/>
                    <a:lstStyle/>
                    <a:p>
                      <a:pPr algn="l" fontAlgn="b"/>
                      <a:r>
                        <a:rPr lang="en-US" sz="900" u="none" strike="noStrike" dirty="0">
                          <a:effectLst/>
                        </a:rPr>
                        <a:t>General Ledger and Journal</a:t>
                      </a:r>
                      <a:endParaRPr lang="en-US" sz="900" b="0" i="0" u="none" strike="noStrike" dirty="0">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Detailed records of a company's financial transactions.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172428646"/>
                  </a:ext>
                </a:extLst>
              </a:tr>
              <a:tr h="364528">
                <a:tc>
                  <a:txBody>
                    <a:bodyPr/>
                    <a:lstStyle/>
                    <a:p>
                      <a:pPr algn="l" fontAlgn="b"/>
                      <a:r>
                        <a:rPr lang="en-US" sz="900" u="none" strike="noStrike">
                          <a:effectLst/>
                        </a:rPr>
                        <a:t>Profit and Loss Statement and Balance Sheet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dirty="0">
                          <a:effectLst/>
                        </a:rPr>
                        <a:t>Financial statements showing company earnings and assets versus liabilities.</a:t>
                      </a:r>
                      <a:endParaRPr lang="en-US" sz="900" b="0" i="0" u="none" strike="noStrike" dirty="0">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213564200"/>
                  </a:ext>
                </a:extLst>
              </a:tr>
              <a:tr h="364528">
                <a:tc>
                  <a:txBody>
                    <a:bodyPr/>
                    <a:lstStyle/>
                    <a:p>
                      <a:pPr algn="l" fontAlgn="b"/>
                      <a:r>
                        <a:rPr lang="en-US" sz="900" u="none" strike="noStrike">
                          <a:effectLst/>
                        </a:rPr>
                        <a:t>Voucher Details</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dirty="0">
                          <a:effectLst/>
                        </a:rPr>
                        <a:t>Information regarding specific financial transactions documented by vouchers.</a:t>
                      </a:r>
                      <a:endParaRPr lang="en-US" sz="900" b="0" i="0" u="none" strike="noStrike" dirty="0">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2125521426"/>
                  </a:ext>
                </a:extLst>
              </a:tr>
              <a:tr h="364528">
                <a:tc>
                  <a:txBody>
                    <a:bodyPr/>
                    <a:lstStyle/>
                    <a:p>
                      <a:pPr algn="l" fontAlgn="b"/>
                      <a:r>
                        <a:rPr lang="en-US" sz="900" u="none" strike="noStrike">
                          <a:effectLst/>
                        </a:rPr>
                        <a:t>Management Report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Overview of company's performance, strategies, and operations provided by management.</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446885129"/>
                  </a:ext>
                </a:extLst>
              </a:tr>
              <a:tr h="364528">
                <a:tc>
                  <a:txBody>
                    <a:bodyPr/>
                    <a:lstStyle/>
                    <a:p>
                      <a:pPr algn="l" fontAlgn="b"/>
                      <a:r>
                        <a:rPr lang="en-US" sz="900" u="none" strike="noStrike">
                          <a:effectLst/>
                        </a:rPr>
                        <a:t>Business Partner Responsibility Information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Data on the ethical and legal responsibilities of business partners.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727972287"/>
                  </a:ext>
                </a:extLst>
              </a:tr>
              <a:tr h="182651">
                <a:tc>
                  <a:txBody>
                    <a:bodyPr/>
                    <a:lstStyle/>
                    <a:p>
                      <a:pPr algn="l" fontAlgn="b"/>
                      <a:r>
                        <a:rPr lang="en-US" sz="900" u="none" strike="noStrike">
                          <a:effectLst/>
                        </a:rPr>
                        <a:t>Trade Register Extract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Official document showing a company's registration details.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126904713"/>
                  </a:ext>
                </a:extLst>
              </a:tr>
              <a:tr h="364528">
                <a:tc>
                  <a:txBody>
                    <a:bodyPr/>
                    <a:lstStyle/>
                    <a:p>
                      <a:pPr algn="l" fontAlgn="b"/>
                      <a:r>
                        <a:rPr lang="en-US" sz="900" u="none" strike="noStrike">
                          <a:effectLst/>
                        </a:rPr>
                        <a:t>Beneficiary Extract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Information about individuals or entities that benefit from a company.</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158901510"/>
                  </a:ext>
                </a:extLst>
              </a:tr>
              <a:tr h="182651">
                <a:tc>
                  <a:txBody>
                    <a:bodyPr/>
                    <a:lstStyle/>
                    <a:p>
                      <a:pPr algn="l" fontAlgn="b"/>
                      <a:r>
                        <a:rPr lang="en-US" sz="900" u="none" strike="noStrike">
                          <a:effectLst/>
                        </a:rPr>
                        <a:t>Shareholder List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A list of the individuals or entities that own shares in a company.</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118581889"/>
                  </a:ext>
                </a:extLst>
              </a:tr>
              <a:tr h="222138">
                <a:tc>
                  <a:txBody>
                    <a:bodyPr/>
                    <a:lstStyle/>
                    <a:p>
                      <a:pPr algn="l" fontAlgn="b"/>
                      <a:r>
                        <a:rPr lang="en-US" sz="900" u="none" strike="noStrike">
                          <a:effectLst/>
                        </a:rPr>
                        <a:t>Articles of Association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Document that specifies the regulations for a company's operations.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045986401"/>
                  </a:ext>
                </a:extLst>
              </a:tr>
              <a:tr h="182651">
                <a:tc>
                  <a:txBody>
                    <a:bodyPr/>
                    <a:lstStyle/>
                    <a:p>
                      <a:pPr algn="l" fontAlgn="b"/>
                      <a:r>
                        <a:rPr lang="en-US" sz="900" u="none" strike="noStrike">
                          <a:effectLst/>
                        </a:rPr>
                        <a:t>Company Bylaws</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Rules governing the internal management of a company.</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541935865"/>
                  </a:ext>
                </a:extLst>
              </a:tr>
              <a:tr h="222138">
                <a:tc>
                  <a:txBody>
                    <a:bodyPr/>
                    <a:lstStyle/>
                    <a:p>
                      <a:pPr algn="l" fontAlgn="b"/>
                      <a:r>
                        <a:rPr lang="en-US" sz="900" u="none" strike="noStrike">
                          <a:effectLst/>
                        </a:rPr>
                        <a:t>Location information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Details about the geographic locations of a company's operations.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135140119"/>
                  </a:ext>
                </a:extLst>
              </a:tr>
              <a:tr h="182651">
                <a:tc>
                  <a:txBody>
                    <a:bodyPr/>
                    <a:lstStyle/>
                    <a:p>
                      <a:pPr algn="l" fontAlgn="b"/>
                      <a:r>
                        <a:rPr lang="en-US" sz="900" u="none" strike="noStrike">
                          <a:effectLst/>
                        </a:rPr>
                        <a:t>Tax Debt information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Document proving a company’s current tax debt status.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375455322"/>
                  </a:ext>
                </a:extLst>
              </a:tr>
              <a:tr h="182651">
                <a:tc>
                  <a:txBody>
                    <a:bodyPr/>
                    <a:lstStyle/>
                    <a:p>
                      <a:pPr algn="l" fontAlgn="b"/>
                      <a:r>
                        <a:rPr lang="en-US" sz="900" u="none" strike="noStrike">
                          <a:effectLst/>
                        </a:rPr>
                        <a:t>Product and Origin information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Certification of a product’s manufacturing origin and specifications.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766817753"/>
                  </a:ext>
                </a:extLst>
              </a:tr>
              <a:tr h="182651">
                <a:tc>
                  <a:txBody>
                    <a:bodyPr/>
                    <a:lstStyle/>
                    <a:p>
                      <a:pPr algn="l" fontAlgn="b"/>
                      <a:r>
                        <a:rPr lang="en-US" sz="900" u="none" strike="noStrike">
                          <a:effectLst/>
                        </a:rPr>
                        <a:t>Company Formation Documents</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Legal documents involved in the establishment of a company.</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2553751255"/>
                  </a:ext>
                </a:extLst>
              </a:tr>
              <a:tr h="182651">
                <a:tc>
                  <a:txBody>
                    <a:bodyPr/>
                    <a:lstStyle/>
                    <a:p>
                      <a:pPr algn="l" fontAlgn="b"/>
                      <a:r>
                        <a:rPr lang="en-US" sz="900" u="none" strike="noStrike">
                          <a:effectLst/>
                        </a:rPr>
                        <a:t>Domicile Certificate</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Official documentation confirming a company’s place of operation.</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2750738874"/>
                  </a:ext>
                </a:extLst>
              </a:tr>
              <a:tr h="182651">
                <a:tc>
                  <a:txBody>
                    <a:bodyPr/>
                    <a:lstStyle/>
                    <a:p>
                      <a:pPr algn="l" fontAlgn="b"/>
                      <a:r>
                        <a:rPr lang="en-US" sz="900" u="none" strike="noStrike">
                          <a:effectLst/>
                        </a:rPr>
                        <a:t>Certificate of Social Security Payments</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Proof of a company’s contributions to social security.</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271728703"/>
                  </a:ext>
                </a:extLst>
              </a:tr>
              <a:tr h="364528">
                <a:tc>
                  <a:txBody>
                    <a:bodyPr/>
                    <a:lstStyle/>
                    <a:p>
                      <a:pPr algn="l" fontAlgn="b"/>
                      <a:r>
                        <a:rPr lang="en-US" sz="900" u="none" strike="noStrike">
                          <a:effectLst/>
                        </a:rPr>
                        <a:t>Business Prohibition Information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 Details on any restrictions or prohibitions affecting the company's business activities.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44269323"/>
                  </a:ext>
                </a:extLst>
              </a:tr>
              <a:tr h="182651">
                <a:tc>
                  <a:txBody>
                    <a:bodyPr/>
                    <a:lstStyle/>
                    <a:p>
                      <a:pPr algn="l" fontAlgn="b"/>
                      <a:r>
                        <a:rPr lang="en-US" sz="900" u="none" strike="noStrike" dirty="0">
                          <a:effectLst/>
                        </a:rPr>
                        <a:t>Tax Certificate/Decision</a:t>
                      </a:r>
                      <a:endParaRPr lang="en-US" sz="900" b="0" i="0" u="none" strike="noStrike" dirty="0">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dirty="0">
                          <a:effectLst/>
                        </a:rPr>
                        <a:t>Documentation of a company’s tax status or specific tax decisions.</a:t>
                      </a:r>
                      <a:endParaRPr lang="en-US" sz="900" b="0" i="0" u="none" strike="noStrike" dirty="0">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711757043"/>
                  </a:ext>
                </a:extLst>
              </a:tr>
            </a:tbl>
          </a:graphicData>
        </a:graphic>
      </p:graphicFrame>
      <p:graphicFrame>
        <p:nvGraphicFramePr>
          <p:cNvPr id="5" name="Taulukko 4">
            <a:extLst>
              <a:ext uri="{FF2B5EF4-FFF2-40B4-BE49-F238E27FC236}">
                <a16:creationId xmlns:a16="http://schemas.microsoft.com/office/drawing/2014/main" id="{0B30C120-B46A-8DAE-AE83-D511D5E7DF7C}"/>
              </a:ext>
            </a:extLst>
          </p:cNvPr>
          <p:cNvGraphicFramePr>
            <a:graphicFrameLocks noGrp="1"/>
          </p:cNvGraphicFramePr>
          <p:nvPr>
            <p:extLst>
              <p:ext uri="{D42A27DB-BD31-4B8C-83A1-F6EECF244321}">
                <p14:modId xmlns:p14="http://schemas.microsoft.com/office/powerpoint/2010/main" val="1698895988"/>
              </p:ext>
            </p:extLst>
          </p:nvPr>
        </p:nvGraphicFramePr>
        <p:xfrm>
          <a:off x="5822950" y="1523476"/>
          <a:ext cx="6254750" cy="4648448"/>
        </p:xfrm>
        <a:graphic>
          <a:graphicData uri="http://schemas.openxmlformats.org/drawingml/2006/table">
            <a:tbl>
              <a:tblPr>
                <a:tableStyleId>{5C22544A-7EE6-4342-B048-85BDC9FD1C3A}</a:tableStyleId>
              </a:tblPr>
              <a:tblGrid>
                <a:gridCol w="2590800">
                  <a:extLst>
                    <a:ext uri="{9D8B030D-6E8A-4147-A177-3AD203B41FA5}">
                      <a16:colId xmlns:a16="http://schemas.microsoft.com/office/drawing/2014/main" val="4214989019"/>
                    </a:ext>
                  </a:extLst>
                </a:gridCol>
                <a:gridCol w="3663950">
                  <a:extLst>
                    <a:ext uri="{9D8B030D-6E8A-4147-A177-3AD203B41FA5}">
                      <a16:colId xmlns:a16="http://schemas.microsoft.com/office/drawing/2014/main" val="2292942824"/>
                    </a:ext>
                  </a:extLst>
                </a:gridCol>
              </a:tblGrid>
              <a:tr h="190500">
                <a:tc>
                  <a:txBody>
                    <a:bodyPr/>
                    <a:lstStyle/>
                    <a:p>
                      <a:pPr algn="l" fontAlgn="b"/>
                      <a:r>
                        <a:rPr lang="en-US" sz="1200" b="0" i="0" u="none" strike="noStrike" noProof="0" dirty="0">
                          <a:solidFill>
                            <a:schemeClr val="bg1"/>
                          </a:solidFill>
                          <a:effectLst/>
                          <a:latin typeface="Arial" panose="020B0604020202020204" pitchFamily="34" charset="0"/>
                        </a:rPr>
                        <a:t>Item</a:t>
                      </a:r>
                    </a:p>
                  </a:txBody>
                  <a:tcPr marL="583" marR="583" marT="583" marB="0" anchor="b">
                    <a:solidFill>
                      <a:schemeClr val="accent1"/>
                    </a:solidFill>
                  </a:tcPr>
                </a:tc>
                <a:tc>
                  <a:txBody>
                    <a:bodyPr/>
                    <a:lstStyle/>
                    <a:p>
                      <a:pPr algn="l" fontAlgn="b"/>
                      <a:r>
                        <a:rPr lang="en-US" sz="1200" b="0" i="0" u="none" strike="noStrike" noProof="0" dirty="0">
                          <a:solidFill>
                            <a:schemeClr val="bg1"/>
                          </a:solidFill>
                          <a:effectLst/>
                          <a:latin typeface="Arial" panose="020B0604020202020204" pitchFamily="34" charset="0"/>
                        </a:rPr>
                        <a:t>Description</a:t>
                      </a:r>
                    </a:p>
                  </a:txBody>
                  <a:tcPr marL="583" marR="583" marT="583" marB="0" anchor="b">
                    <a:solidFill>
                      <a:schemeClr val="accent1"/>
                    </a:solidFill>
                  </a:tcPr>
                </a:tc>
                <a:extLst>
                  <a:ext uri="{0D108BD9-81ED-4DB2-BD59-A6C34878D82A}">
                    <a16:rowId xmlns:a16="http://schemas.microsoft.com/office/drawing/2014/main" val="2282945636"/>
                  </a:ext>
                </a:extLst>
              </a:tr>
              <a:tr h="167523">
                <a:tc>
                  <a:txBody>
                    <a:bodyPr/>
                    <a:lstStyle/>
                    <a:p>
                      <a:pPr algn="l" fontAlgn="b"/>
                      <a:r>
                        <a:rPr lang="en-US" sz="900" u="none" strike="noStrike" dirty="0">
                          <a:effectLst/>
                        </a:rPr>
                        <a:t>Group Structure Description</a:t>
                      </a:r>
                      <a:endParaRPr lang="en-US" sz="900" b="0" i="0" u="none" strike="noStrike" dirty="0">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An outline of the corporate structure and subsidiary relationships within a company.</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550908351"/>
                  </a:ext>
                </a:extLst>
              </a:tr>
              <a:tr h="150854">
                <a:tc>
                  <a:txBody>
                    <a:bodyPr/>
                    <a:lstStyle/>
                    <a:p>
                      <a:pPr algn="l" fontAlgn="b"/>
                      <a:r>
                        <a:rPr lang="en-US" sz="900" u="none" strike="noStrike">
                          <a:effectLst/>
                        </a:rPr>
                        <a:t>Actual Beneficiaries of the Company</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Details on the real beneficiaries controlling or benefiting from the company.</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4065025972"/>
                  </a:ext>
                </a:extLst>
              </a:tr>
              <a:tr h="134185">
                <a:tc>
                  <a:txBody>
                    <a:bodyPr/>
                    <a:lstStyle/>
                    <a:p>
                      <a:pPr algn="l" fontAlgn="b"/>
                      <a:r>
                        <a:rPr lang="en-US" sz="900" u="none" strike="noStrike" dirty="0">
                          <a:effectLst/>
                        </a:rPr>
                        <a:t>Company Registration information</a:t>
                      </a:r>
                      <a:endParaRPr lang="en-US" sz="900" b="0" i="0" u="none" strike="noStrike" dirty="0">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Official proof of a company’s registration with the government.</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100310496"/>
                  </a:ext>
                </a:extLst>
              </a:tr>
              <a:tr h="150854">
                <a:tc>
                  <a:txBody>
                    <a:bodyPr/>
                    <a:lstStyle/>
                    <a:p>
                      <a:pPr algn="l" fontAlgn="b"/>
                      <a:r>
                        <a:rPr lang="en-US" sz="900" u="none" strike="noStrike">
                          <a:effectLst/>
                        </a:rPr>
                        <a:t>VAT registration information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Document verifying a company’s registration for Value Added Tax.</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2734454705"/>
                  </a:ext>
                </a:extLst>
              </a:tr>
              <a:tr h="134185">
                <a:tc>
                  <a:txBody>
                    <a:bodyPr/>
                    <a:lstStyle/>
                    <a:p>
                      <a:pPr algn="l" fontAlgn="b"/>
                      <a:r>
                        <a:rPr lang="en-US" sz="900" u="none" strike="noStrike">
                          <a:effectLst/>
                        </a:rPr>
                        <a:t>Prepayment Register information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Certificate indicating inclusion in a prepayment registry for tax purposes.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2948500296"/>
                  </a:ext>
                </a:extLst>
              </a:tr>
              <a:tr h="117517">
                <a:tc>
                  <a:txBody>
                    <a:bodyPr/>
                    <a:lstStyle/>
                    <a:p>
                      <a:pPr algn="l" fontAlgn="b"/>
                      <a:r>
                        <a:rPr lang="en-US" sz="900" u="none" strike="noStrike">
                          <a:effectLst/>
                        </a:rPr>
                        <a:t>Business Licenses</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Permits allowing a company to conduct specific types of business.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2100471805"/>
                  </a:ext>
                </a:extLst>
              </a:tr>
              <a:tr h="134185">
                <a:tc>
                  <a:txBody>
                    <a:bodyPr/>
                    <a:lstStyle/>
                    <a:p>
                      <a:pPr algn="l" fontAlgn="b"/>
                      <a:r>
                        <a:rPr lang="en-US" sz="900" u="none" strike="noStrike">
                          <a:effectLst/>
                        </a:rPr>
                        <a:t>Authorization to Represent the Company</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Legal authority granted to individuals to act on behalf of the company.</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096352232"/>
                  </a:ext>
                </a:extLst>
              </a:tr>
              <a:tr h="150854">
                <a:tc>
                  <a:txBody>
                    <a:bodyPr/>
                    <a:lstStyle/>
                    <a:p>
                      <a:pPr algn="l" fontAlgn="b"/>
                      <a:r>
                        <a:rPr lang="en-US" sz="900" u="none" strike="noStrike">
                          <a:effectLst/>
                        </a:rPr>
                        <a:t>Enforcement Certificate</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Proof of a company’s compliance with financial enforcement actions.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475759616"/>
                  </a:ext>
                </a:extLst>
              </a:tr>
              <a:tr h="134185">
                <a:tc>
                  <a:txBody>
                    <a:bodyPr/>
                    <a:lstStyle/>
                    <a:p>
                      <a:pPr algn="l" fontAlgn="b"/>
                      <a:r>
                        <a:rPr lang="en-US" sz="900" u="none" strike="noStrike">
                          <a:effectLst/>
                        </a:rPr>
                        <a:t>Bankruptcy and Corporate Restructuring Extract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Documentation on a company’s bankruptcy status or restructuring efforts.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2504938378"/>
                  </a:ext>
                </a:extLst>
              </a:tr>
              <a:tr h="167523">
                <a:tc>
                  <a:txBody>
                    <a:bodyPr/>
                    <a:lstStyle/>
                    <a:p>
                      <a:pPr algn="l" fontAlgn="b"/>
                      <a:r>
                        <a:rPr lang="en-US" sz="900" u="none" strike="noStrike">
                          <a:effectLst/>
                        </a:rPr>
                        <a:t>AEO Authorization (Customs)</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Certification as an Authorized Economic Operator by customs authorities.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790172357"/>
                  </a:ext>
                </a:extLst>
              </a:tr>
              <a:tr h="84178">
                <a:tc>
                  <a:txBody>
                    <a:bodyPr/>
                    <a:lstStyle/>
                    <a:p>
                      <a:pPr algn="l" fontAlgn="b"/>
                      <a:r>
                        <a:rPr lang="en-US" sz="900" u="none" strike="noStrike">
                          <a:effectLst/>
                        </a:rPr>
                        <a:t>Patent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Legal rights granted for an invention.</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742679258"/>
                  </a:ext>
                </a:extLst>
              </a:tr>
              <a:tr h="150854">
                <a:tc>
                  <a:txBody>
                    <a:bodyPr/>
                    <a:lstStyle/>
                    <a:p>
                      <a:pPr algn="l" fontAlgn="b"/>
                      <a:r>
                        <a:rPr lang="en-US" sz="900" u="none" strike="noStrike">
                          <a:effectLst/>
                        </a:rPr>
                        <a:t>Obligation Fulfillment Report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Documentation on how a company meets its contractual and legal obligations.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2013814935"/>
                  </a:ext>
                </a:extLst>
              </a:tr>
              <a:tr h="184192">
                <a:tc>
                  <a:txBody>
                    <a:bodyPr/>
                    <a:lstStyle/>
                    <a:p>
                      <a:pPr algn="l" fontAlgn="b"/>
                      <a:r>
                        <a:rPr lang="en-US" sz="900" u="none" strike="noStrike">
                          <a:effectLst/>
                        </a:rPr>
                        <a:t>Contractor Liability Information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Details on a contractor’s compliance with legal and contractual responsibilities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09712899"/>
                  </a:ext>
                </a:extLst>
              </a:tr>
              <a:tr h="100848">
                <a:tc>
                  <a:txBody>
                    <a:bodyPr/>
                    <a:lstStyle/>
                    <a:p>
                      <a:pPr algn="l" fontAlgn="b"/>
                      <a:r>
                        <a:rPr lang="en-US" sz="900" u="none" strike="noStrike">
                          <a:effectLst/>
                        </a:rPr>
                        <a:t>Credit Rating</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Assessment of a company's creditworthiness.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760028626"/>
                  </a:ext>
                </a:extLst>
              </a:tr>
              <a:tr h="234199">
                <a:tc>
                  <a:txBody>
                    <a:bodyPr/>
                    <a:lstStyle/>
                    <a:p>
                      <a:pPr algn="l" fontAlgn="b"/>
                      <a:r>
                        <a:rPr lang="en-US" sz="900" u="none" strike="noStrike">
                          <a:effectLst/>
                        </a:rPr>
                        <a:t>Certificates needed to run business</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Official documents that certify certain aspects of a company's operations, products, or management.</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393444440"/>
                  </a:ext>
                </a:extLst>
              </a:tr>
              <a:tr h="167523">
                <a:tc>
                  <a:txBody>
                    <a:bodyPr/>
                    <a:lstStyle/>
                    <a:p>
                      <a:pPr algn="l" fontAlgn="b"/>
                      <a:r>
                        <a:rPr lang="en-US" sz="900" u="none" strike="noStrike">
                          <a:effectLst/>
                        </a:rPr>
                        <a:t>Letter of Credit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A document from a bank guaranteeing a seller's payment from a buyer.</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569973090"/>
                  </a:ext>
                </a:extLst>
              </a:tr>
              <a:tr h="117517">
                <a:tc>
                  <a:txBody>
                    <a:bodyPr/>
                    <a:lstStyle/>
                    <a:p>
                      <a:pPr algn="l" fontAlgn="b"/>
                      <a:r>
                        <a:rPr lang="en-US" sz="900" u="none" strike="noStrike">
                          <a:effectLst/>
                        </a:rPr>
                        <a:t>Insurance information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Documents proving a company’s insurance coverage.</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473474943"/>
                  </a:ext>
                </a:extLst>
              </a:tr>
              <a:tr h="117517">
                <a:tc>
                  <a:txBody>
                    <a:bodyPr/>
                    <a:lstStyle/>
                    <a:p>
                      <a:pPr algn="l" fontAlgn="b"/>
                      <a:r>
                        <a:rPr lang="en-US" sz="900" u="none" strike="noStrike">
                          <a:effectLst/>
                        </a:rPr>
                        <a:t>Insurance Payment information</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Certificates indicating payments made for insurance policies.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3048172678"/>
                  </a:ext>
                </a:extLst>
              </a:tr>
              <a:tr h="117517">
                <a:tc>
                  <a:txBody>
                    <a:bodyPr/>
                    <a:lstStyle/>
                    <a:p>
                      <a:pPr algn="l" fontAlgn="b"/>
                      <a:r>
                        <a:rPr lang="en-US" sz="900" u="none" strike="noStrike">
                          <a:effectLst/>
                        </a:rPr>
                        <a:t>Proof of Employer Registry Membership</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Evidence that a company is registered as an employer.</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828248152"/>
                  </a:ext>
                </a:extLst>
              </a:tr>
              <a:tr h="134185">
                <a:tc>
                  <a:txBody>
                    <a:bodyPr/>
                    <a:lstStyle/>
                    <a:p>
                      <a:pPr algn="l" fontAlgn="b"/>
                      <a:r>
                        <a:rPr lang="en-US" sz="900" u="none" strike="noStrike">
                          <a:effectLst/>
                        </a:rPr>
                        <a:t>Report on Arranging Occupational Health Care</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Documentation on how a company provides occupational health services.</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154207948"/>
                  </a:ext>
                </a:extLst>
              </a:tr>
              <a:tr h="200861">
                <a:tc>
                  <a:txBody>
                    <a:bodyPr/>
                    <a:lstStyle/>
                    <a:p>
                      <a:pPr algn="l" fontAlgn="b"/>
                      <a:r>
                        <a:rPr lang="en-US" sz="900" u="none" strike="noStrike">
                          <a:effectLst/>
                        </a:rPr>
                        <a:t>Sustainability Report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a:effectLst/>
                        </a:rPr>
                        <a:t>A report detailing a company's environmental, social, and governance performance.</a:t>
                      </a:r>
                      <a:endParaRPr lang="en-US" sz="900" b="0" i="0" u="none" strike="noStrike">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2799492068"/>
                  </a:ext>
                </a:extLst>
              </a:tr>
              <a:tr h="167523">
                <a:tc>
                  <a:txBody>
                    <a:bodyPr/>
                    <a:lstStyle/>
                    <a:p>
                      <a:pPr algn="l" fontAlgn="b"/>
                      <a:r>
                        <a:rPr lang="en-US" sz="900" u="none" strike="noStrike">
                          <a:effectLst/>
                        </a:rPr>
                        <a:t>Reports Required for Audit</a:t>
                      </a:r>
                      <a:endParaRPr lang="en-US" sz="900" b="0" i="0" u="none" strike="noStrike">
                        <a:solidFill>
                          <a:srgbClr val="000000"/>
                        </a:solidFill>
                        <a:effectLst/>
                        <a:latin typeface="Arial" panose="020B0604020202020204" pitchFamily="34" charset="0"/>
                      </a:endParaRPr>
                    </a:p>
                  </a:txBody>
                  <a:tcPr marL="583" marR="583" marT="583" marB="0" anchor="b"/>
                </a:tc>
                <a:tc>
                  <a:txBody>
                    <a:bodyPr/>
                    <a:lstStyle/>
                    <a:p>
                      <a:pPr algn="l" fontAlgn="b"/>
                      <a:r>
                        <a:rPr lang="en-US" sz="900" u="none" strike="noStrike" dirty="0">
                          <a:effectLst/>
                        </a:rPr>
                        <a:t>Necessary documents and reports needed for conducting financial audits.</a:t>
                      </a:r>
                      <a:endParaRPr lang="en-US" sz="900" b="0" i="0" u="none" strike="noStrike" dirty="0">
                        <a:solidFill>
                          <a:srgbClr val="000000"/>
                        </a:solidFill>
                        <a:effectLst/>
                        <a:latin typeface="Arial" panose="020B0604020202020204" pitchFamily="34" charset="0"/>
                      </a:endParaRPr>
                    </a:p>
                  </a:txBody>
                  <a:tcPr marL="583" marR="583" marT="583" marB="0" anchor="b"/>
                </a:tc>
                <a:extLst>
                  <a:ext uri="{0D108BD9-81ED-4DB2-BD59-A6C34878D82A}">
                    <a16:rowId xmlns:a16="http://schemas.microsoft.com/office/drawing/2014/main" val="4252963846"/>
                  </a:ext>
                </a:extLst>
              </a:tr>
            </a:tbl>
          </a:graphicData>
        </a:graphic>
      </p:graphicFrame>
    </p:spTree>
    <p:extLst>
      <p:ext uri="{BB962C8B-B14F-4D97-AF65-F5344CB8AC3E}">
        <p14:creationId xmlns:p14="http://schemas.microsoft.com/office/powerpoint/2010/main" val="280501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F81F49F-8A4B-4B74-9FE1-45CE49E010EB}"/>
              </a:ext>
            </a:extLst>
          </p:cNvPr>
          <p:cNvSpPr>
            <a:spLocks noGrp="1"/>
          </p:cNvSpPr>
          <p:nvPr>
            <p:ph type="body" idx="1"/>
          </p:nvPr>
        </p:nvSpPr>
        <p:spPr>
          <a:xfrm>
            <a:off x="838200" y="1611303"/>
            <a:ext cx="10515600" cy="4276237"/>
          </a:xfrm>
        </p:spPr>
        <p:txBody>
          <a:bodyPr>
            <a:normAutofit fontScale="85000" lnSpcReduction="20000"/>
          </a:bodyPr>
          <a:lstStyle/>
          <a:p>
            <a:r>
              <a:rPr lang="en-US" dirty="0"/>
              <a:t>The app can be found here: https://nsg-legalentity.azurewebsites.net/  </a:t>
            </a:r>
          </a:p>
          <a:p>
            <a:r>
              <a:rPr lang="en-US" dirty="0"/>
              <a:t>If you want to see the data, it is available here: https://nsg-legalentity-api.azurewebsites.net/nsgb/legal-entities</a:t>
            </a:r>
          </a:p>
          <a:p>
            <a:r>
              <a:rPr lang="en-US" dirty="0"/>
              <a:t>Search results can be found using these search criteria (only the number needs to be entered in the Business ID field):</a:t>
            </a:r>
          </a:p>
          <a:p>
            <a:pPr lvl="1"/>
            <a:r>
              <a:rPr lang="en-US" dirty="0"/>
              <a:t>Finland, 7006370-1</a:t>
            </a:r>
          </a:p>
          <a:p>
            <a:pPr lvl="1"/>
            <a:r>
              <a:rPr lang="en-US" dirty="0"/>
              <a:t>Sweden, 123456-11112</a:t>
            </a:r>
          </a:p>
          <a:p>
            <a:pPr lvl="1"/>
            <a:r>
              <a:rPr lang="en-US" dirty="0"/>
              <a:t>Norway, 000123456</a:t>
            </a:r>
          </a:p>
          <a:p>
            <a:pPr lvl="1"/>
            <a:r>
              <a:rPr lang="en-US" dirty="0"/>
              <a:t>Denmark, 12345678</a:t>
            </a:r>
          </a:p>
          <a:p>
            <a:pPr lvl="1"/>
            <a:r>
              <a:rPr lang="en-US" dirty="0"/>
              <a:t>Iceland, 8907697199</a:t>
            </a:r>
          </a:p>
          <a:p>
            <a:r>
              <a:rPr lang="en-US" dirty="0"/>
              <a:t>In Finland, there are different signing rights compared to the other countries; otherwise, the data is quite similar.</a:t>
            </a:r>
          </a:p>
          <a:p>
            <a:r>
              <a:rPr lang="en-US" dirty="0"/>
              <a:t>Financial statements for two years are available for all countries.</a:t>
            </a:r>
          </a:p>
          <a:p>
            <a:r>
              <a:rPr lang="en-US" dirty="0"/>
              <a:t>Error messages will appear if:</a:t>
            </a:r>
          </a:p>
          <a:p>
            <a:pPr lvl="1"/>
            <a:r>
              <a:rPr lang="en-US" dirty="0"/>
              <a:t>The user has not selected a country</a:t>
            </a:r>
          </a:p>
          <a:p>
            <a:pPr lvl="1"/>
            <a:r>
              <a:rPr lang="en-US" dirty="0"/>
              <a:t>The user has not entered a Business ID</a:t>
            </a:r>
          </a:p>
          <a:p>
            <a:pPr lvl="1"/>
            <a:r>
              <a:rPr lang="en-US" dirty="0"/>
              <a:t>No company is found with the given search criteria</a:t>
            </a:r>
          </a:p>
          <a:p>
            <a:endParaRPr lang="en-US" dirty="0"/>
          </a:p>
        </p:txBody>
      </p:sp>
      <p:sp>
        <p:nvSpPr>
          <p:cNvPr id="3" name="Otsikko 2">
            <a:extLst>
              <a:ext uri="{FF2B5EF4-FFF2-40B4-BE49-F238E27FC236}">
                <a16:creationId xmlns:a16="http://schemas.microsoft.com/office/drawing/2014/main" id="{272A1BC1-BB1E-0B29-367F-84942F0608E5}"/>
              </a:ext>
            </a:extLst>
          </p:cNvPr>
          <p:cNvSpPr>
            <a:spLocks noGrp="1"/>
          </p:cNvSpPr>
          <p:nvPr>
            <p:ph type="title"/>
          </p:nvPr>
        </p:nvSpPr>
        <p:spPr/>
        <p:txBody>
          <a:bodyPr/>
          <a:lstStyle/>
          <a:p>
            <a:r>
              <a:rPr lang="fi-FI" dirty="0" err="1"/>
              <a:t>Instructions</a:t>
            </a:r>
            <a:r>
              <a:rPr lang="fi-FI" dirty="0"/>
              <a:t> for the </a:t>
            </a:r>
            <a:r>
              <a:rPr lang="fi-FI" dirty="0" err="1"/>
              <a:t>mock-up</a:t>
            </a:r>
            <a:endParaRPr lang="en-US" dirty="0"/>
          </a:p>
        </p:txBody>
      </p:sp>
    </p:spTree>
    <p:extLst>
      <p:ext uri="{BB962C8B-B14F-4D97-AF65-F5344CB8AC3E}">
        <p14:creationId xmlns:p14="http://schemas.microsoft.com/office/powerpoint/2010/main" val="217038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10B82D-D812-B68F-D8E3-0840B35011FF}"/>
              </a:ext>
            </a:extLst>
          </p:cNvPr>
          <p:cNvSpPr>
            <a:spLocks noGrp="1"/>
          </p:cNvSpPr>
          <p:nvPr>
            <p:ph type="title"/>
          </p:nvPr>
        </p:nvSpPr>
        <p:spPr/>
        <p:txBody>
          <a:bodyPr/>
          <a:lstStyle/>
          <a:p>
            <a:r>
              <a:rPr lang="en-US"/>
              <a:t>Highlight</a:t>
            </a:r>
            <a:br>
              <a:rPr lang="en-US"/>
            </a:br>
            <a:r>
              <a:rPr lang="en-US" i="1"/>
              <a:t>Bookkeeping and reporting study - summary</a:t>
            </a:r>
            <a:endParaRPr lang="en-US"/>
          </a:p>
        </p:txBody>
      </p:sp>
    </p:spTree>
    <p:extLst>
      <p:ext uri="{BB962C8B-B14F-4D97-AF65-F5344CB8AC3E}">
        <p14:creationId xmlns:p14="http://schemas.microsoft.com/office/powerpoint/2010/main" val="3642995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44B96D51-D497-33EF-F325-331C7A2C8D86}"/>
              </a:ext>
            </a:extLst>
          </p:cNvPr>
          <p:cNvSpPr/>
          <p:nvPr/>
        </p:nvSpPr>
        <p:spPr>
          <a:xfrm>
            <a:off x="8045450" y="0"/>
            <a:ext cx="414655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in paikkamerkki 1">
            <a:extLst>
              <a:ext uri="{FF2B5EF4-FFF2-40B4-BE49-F238E27FC236}">
                <a16:creationId xmlns:a16="http://schemas.microsoft.com/office/drawing/2014/main" id="{753475FE-8AD3-DF5C-04A2-56529AE0909E}"/>
              </a:ext>
            </a:extLst>
          </p:cNvPr>
          <p:cNvSpPr>
            <a:spLocks noGrp="1"/>
          </p:cNvSpPr>
          <p:nvPr>
            <p:ph type="body" idx="1"/>
          </p:nvPr>
        </p:nvSpPr>
        <p:spPr>
          <a:xfrm>
            <a:off x="838200" y="1825625"/>
            <a:ext cx="7016750" cy="4244975"/>
          </a:xfrm>
        </p:spPr>
        <p:txBody>
          <a:bodyPr>
            <a:normAutofit fontScale="92500" lnSpcReduction="20000"/>
          </a:bodyPr>
          <a:lstStyle/>
          <a:p>
            <a:r>
              <a:rPr lang="en-US" dirty="0"/>
              <a:t>During the work, the solution area scoped out data flows in the Nordics and arrived at the following statement: </a:t>
            </a:r>
          </a:p>
          <a:p>
            <a:pPr marL="114300" indent="0" algn="ctr">
              <a:buNone/>
            </a:pPr>
            <a:r>
              <a:rPr lang="en-US" i="1" dirty="0"/>
              <a:t>"We, as Nordic authorities, need to understand the information that needs to pass through the digital business ecosystem’s accounting system across national borders. We also need to understand the challenges that actors face in exchanging accounting information across Nordic borders - technically and legally. Once we understand that, we need to understand if we have some kind of role in addressing those challenges and solutions."</a:t>
            </a:r>
          </a:p>
          <a:p>
            <a:r>
              <a:rPr lang="en-US" dirty="0"/>
              <a:t>To support this, there was ongoing dialogue with stakeholders throughout the program, and a study was conducted in 2023 and 2024 to understand stakeholder challenges and expectations towards authorities</a:t>
            </a:r>
          </a:p>
          <a:p>
            <a:pPr lvl="1"/>
            <a:r>
              <a:rPr lang="en-US" dirty="0"/>
              <a:t>Six in-depth interviews and two larger stakeholder meetings were held</a:t>
            </a:r>
          </a:p>
          <a:p>
            <a:pPr lvl="1"/>
            <a:r>
              <a:rPr lang="en-US" dirty="0"/>
              <a:t>Results should be treated somewhat indicatively due to small sample of interviewed stakeholders</a:t>
            </a:r>
          </a:p>
        </p:txBody>
      </p:sp>
      <p:sp>
        <p:nvSpPr>
          <p:cNvPr id="3" name="Otsikko 2">
            <a:extLst>
              <a:ext uri="{FF2B5EF4-FFF2-40B4-BE49-F238E27FC236}">
                <a16:creationId xmlns:a16="http://schemas.microsoft.com/office/drawing/2014/main" id="{22207E90-D322-F55D-C234-34281329C7DD}"/>
              </a:ext>
            </a:extLst>
          </p:cNvPr>
          <p:cNvSpPr>
            <a:spLocks noGrp="1"/>
          </p:cNvSpPr>
          <p:nvPr>
            <p:ph type="title"/>
          </p:nvPr>
        </p:nvSpPr>
        <p:spPr/>
        <p:txBody>
          <a:bodyPr/>
          <a:lstStyle/>
          <a:p>
            <a:r>
              <a:rPr lang="fi-FI" dirty="0"/>
              <a:t>Background</a:t>
            </a:r>
            <a:endParaRPr lang="en-US" dirty="0"/>
          </a:p>
        </p:txBody>
      </p:sp>
      <p:pic>
        <p:nvPicPr>
          <p:cNvPr id="5" name="Kuva 4" descr="Johtajisto tasaisella täytöllä">
            <a:extLst>
              <a:ext uri="{FF2B5EF4-FFF2-40B4-BE49-F238E27FC236}">
                <a16:creationId xmlns:a16="http://schemas.microsoft.com/office/drawing/2014/main" id="{574A3333-030C-6376-3921-4EF836ECF3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5250" y="2244725"/>
            <a:ext cx="2368550" cy="2368550"/>
          </a:xfrm>
          <a:prstGeom prst="rect">
            <a:avLst/>
          </a:prstGeom>
        </p:spPr>
      </p:pic>
    </p:spTree>
    <p:extLst>
      <p:ext uri="{BB962C8B-B14F-4D97-AF65-F5344CB8AC3E}">
        <p14:creationId xmlns:p14="http://schemas.microsoft.com/office/powerpoint/2010/main" val="1021733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53475FE-8AD3-DF5C-04A2-56529AE0909E}"/>
              </a:ext>
            </a:extLst>
          </p:cNvPr>
          <p:cNvSpPr>
            <a:spLocks noGrp="1"/>
          </p:cNvSpPr>
          <p:nvPr>
            <p:ph type="body" idx="1"/>
          </p:nvPr>
        </p:nvSpPr>
        <p:spPr/>
        <p:txBody>
          <a:bodyPr>
            <a:normAutofit lnSpcReduction="10000"/>
          </a:bodyPr>
          <a:lstStyle/>
          <a:p>
            <a:r>
              <a:rPr lang="en-US" dirty="0"/>
              <a:t>Financial reporting in the Nordic countries today is either of a national character, or to EU bodies for companies operating in one of the Nordic EU member states.</a:t>
            </a:r>
          </a:p>
          <a:p>
            <a:r>
              <a:rPr lang="en-US" dirty="0"/>
              <a:t>The different rules and regulations provide challenges in this area, however these are mostly national challenges and the respondents found hard to name cross-border reports that are done to authorities</a:t>
            </a:r>
          </a:p>
          <a:p>
            <a:pPr lvl="1"/>
            <a:r>
              <a:rPr lang="en-US" dirty="0"/>
              <a:t>For example: Differences between IFRS and Finnish accounting act and tax legislation</a:t>
            </a:r>
          </a:p>
          <a:p>
            <a:pPr lvl="1"/>
            <a:r>
              <a:rPr lang="en-US" dirty="0"/>
              <a:t>ESG and other new reporting requirements cause issues and divert attention from main business</a:t>
            </a:r>
          </a:p>
          <a:p>
            <a:pPr lvl="1"/>
            <a:r>
              <a:rPr lang="en-US" dirty="0"/>
              <a:t>In general, there was a big wish for simplifying the rules and making it easier for people to start and run a business.</a:t>
            </a:r>
          </a:p>
          <a:p>
            <a:r>
              <a:rPr lang="en-US" dirty="0"/>
              <a:t>Standards are not used in a standardized manner, which leads to poor quality data coming in bookkeeping system which in turn will be fed into reporting</a:t>
            </a:r>
          </a:p>
          <a:p>
            <a:pPr lvl="1"/>
            <a:r>
              <a:rPr lang="en-US" dirty="0"/>
              <a:t>Common guidelines should be implemented to help mitigate this challenge</a:t>
            </a:r>
          </a:p>
          <a:p>
            <a:endParaRPr lang="en-US" dirty="0"/>
          </a:p>
          <a:p>
            <a:endParaRPr lang="en-US" dirty="0"/>
          </a:p>
        </p:txBody>
      </p:sp>
      <p:sp>
        <p:nvSpPr>
          <p:cNvPr id="3" name="Otsikko 2">
            <a:extLst>
              <a:ext uri="{FF2B5EF4-FFF2-40B4-BE49-F238E27FC236}">
                <a16:creationId xmlns:a16="http://schemas.microsoft.com/office/drawing/2014/main" id="{22207E90-D322-F55D-C234-34281329C7DD}"/>
              </a:ext>
            </a:extLst>
          </p:cNvPr>
          <p:cNvSpPr>
            <a:spLocks noGrp="1"/>
          </p:cNvSpPr>
          <p:nvPr>
            <p:ph type="title"/>
          </p:nvPr>
        </p:nvSpPr>
        <p:spPr/>
        <p:txBody>
          <a:bodyPr/>
          <a:lstStyle/>
          <a:p>
            <a:r>
              <a:rPr lang="en-US"/>
              <a:t>Main findings regarding reporting</a:t>
            </a:r>
          </a:p>
        </p:txBody>
      </p:sp>
    </p:spTree>
    <p:extLst>
      <p:ext uri="{BB962C8B-B14F-4D97-AF65-F5344CB8AC3E}">
        <p14:creationId xmlns:p14="http://schemas.microsoft.com/office/powerpoint/2010/main" val="2964100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53475FE-8AD3-DF5C-04A2-56529AE0909E}"/>
              </a:ext>
            </a:extLst>
          </p:cNvPr>
          <p:cNvSpPr>
            <a:spLocks noGrp="1"/>
          </p:cNvSpPr>
          <p:nvPr>
            <p:ph type="body" idx="1"/>
          </p:nvPr>
        </p:nvSpPr>
        <p:spPr>
          <a:xfrm>
            <a:off x="838200" y="1825625"/>
            <a:ext cx="10515600" cy="4156075"/>
          </a:xfrm>
        </p:spPr>
        <p:txBody>
          <a:bodyPr>
            <a:normAutofit fontScale="77500" lnSpcReduction="20000"/>
          </a:bodyPr>
          <a:lstStyle/>
          <a:p>
            <a:r>
              <a:rPr lang="en-US" dirty="0"/>
              <a:t>Dataflow usually goes quite smooth for those that have systems, but cross-border dataflows cause issues</a:t>
            </a:r>
          </a:p>
          <a:p>
            <a:pPr lvl="1"/>
            <a:r>
              <a:rPr lang="en-US" dirty="0"/>
              <a:t>Standardized use of different Peppol messages would help </a:t>
            </a:r>
          </a:p>
          <a:p>
            <a:pPr lvl="1"/>
            <a:r>
              <a:rPr lang="en-US" dirty="0"/>
              <a:t>Most businesses don't know about Peppol and might use other formats </a:t>
            </a:r>
            <a:r>
              <a:rPr lang="en-US" dirty="0">
                <a:sym typeface="Wingdings" panose="05000000000000000000" pitchFamily="2" charset="2"/>
              </a:rPr>
              <a:t> e</a:t>
            </a:r>
            <a:r>
              <a:rPr lang="en-US" dirty="0"/>
              <a:t>-invoice might also lose some crucial information along the way</a:t>
            </a:r>
          </a:p>
          <a:p>
            <a:pPr lvl="1"/>
            <a:r>
              <a:rPr lang="en-US" dirty="0"/>
              <a:t>Consumer billing is challenging according to some interviews</a:t>
            </a:r>
          </a:p>
          <a:p>
            <a:pPr lvl="1"/>
            <a:r>
              <a:rPr lang="en-US" dirty="0"/>
              <a:t>Receipts cause challenges in cross-border situations</a:t>
            </a:r>
          </a:p>
          <a:p>
            <a:pPr lvl="1"/>
            <a:r>
              <a:rPr lang="en-US" dirty="0"/>
              <a:t>During the ordering phase, there is a lot of emails and other non-digital solutions, especially in international situations</a:t>
            </a:r>
          </a:p>
          <a:p>
            <a:r>
              <a:rPr lang="en-US" dirty="0"/>
              <a:t>Surveys and interviews indicate that common data formats such as SIE can possibly help the ecosystem quite a bit and would help mitigate challenges and costs involved in data transfer and system integrations</a:t>
            </a:r>
          </a:p>
          <a:p>
            <a:r>
              <a:rPr lang="en-US" dirty="0"/>
              <a:t>No common understanding about the common chart of accounts </a:t>
            </a:r>
            <a:r>
              <a:rPr lang="en-US" dirty="0">
                <a:sym typeface="Wingdings" panose="05000000000000000000" pitchFamily="2" charset="2"/>
              </a:rPr>
              <a:t> Leads to non-standardized use</a:t>
            </a:r>
            <a:endParaRPr lang="en-US" dirty="0"/>
          </a:p>
          <a:p>
            <a:r>
              <a:rPr lang="en-US" dirty="0"/>
              <a:t>If you are not capable of digital interaction it might be hard to access services (both public and private)</a:t>
            </a:r>
          </a:p>
          <a:p>
            <a:pPr lvl="1"/>
            <a:r>
              <a:rPr lang="en-US" dirty="0"/>
              <a:t>Digital skill sets immature for some entrepreneurs and accountants as well</a:t>
            </a:r>
          </a:p>
          <a:p>
            <a:pPr lvl="2"/>
            <a:r>
              <a:rPr lang="en-US" dirty="0"/>
              <a:t>Accountants must use their time to support entrepreneurs</a:t>
            </a:r>
          </a:p>
          <a:p>
            <a:pPr lvl="2"/>
            <a:r>
              <a:rPr lang="en-US" dirty="0"/>
              <a:t>Some other information and educational needs were mentioned</a:t>
            </a:r>
          </a:p>
          <a:p>
            <a:r>
              <a:rPr lang="en-US" dirty="0"/>
              <a:t>Differences between tax legislation and accounting legislation cause challenges</a:t>
            </a:r>
          </a:p>
          <a:p>
            <a:r>
              <a:rPr lang="en-US" dirty="0"/>
              <a:t>Certain special industries and situations present challenges (e.g., the travel agency sector or the handling of factoring billing) </a:t>
            </a:r>
            <a:r>
              <a:rPr lang="en-US" dirty="0">
                <a:sym typeface="Wingdings" panose="05000000000000000000" pitchFamily="2" charset="2"/>
              </a:rPr>
              <a:t> Tailored company specific invoicing portals also cause additional work</a:t>
            </a:r>
            <a:endParaRPr lang="en-US" dirty="0"/>
          </a:p>
          <a:p>
            <a:endParaRPr lang="en-US" dirty="0"/>
          </a:p>
          <a:p>
            <a:endParaRPr lang="en-US" dirty="0"/>
          </a:p>
        </p:txBody>
      </p:sp>
      <p:sp>
        <p:nvSpPr>
          <p:cNvPr id="3" name="Otsikko 2">
            <a:extLst>
              <a:ext uri="{FF2B5EF4-FFF2-40B4-BE49-F238E27FC236}">
                <a16:creationId xmlns:a16="http://schemas.microsoft.com/office/drawing/2014/main" id="{22207E90-D322-F55D-C234-34281329C7DD}"/>
              </a:ext>
            </a:extLst>
          </p:cNvPr>
          <p:cNvSpPr>
            <a:spLocks noGrp="1"/>
          </p:cNvSpPr>
          <p:nvPr>
            <p:ph type="title"/>
          </p:nvPr>
        </p:nvSpPr>
        <p:spPr/>
        <p:txBody>
          <a:bodyPr/>
          <a:lstStyle/>
          <a:p>
            <a:r>
              <a:rPr lang="en-US"/>
              <a:t>Main findings regarding bookkeeping</a:t>
            </a:r>
          </a:p>
        </p:txBody>
      </p:sp>
    </p:spTree>
    <p:extLst>
      <p:ext uri="{BB962C8B-B14F-4D97-AF65-F5344CB8AC3E}">
        <p14:creationId xmlns:p14="http://schemas.microsoft.com/office/powerpoint/2010/main" val="1988443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254E663-95ED-8B8C-B622-BF298768B9BA}"/>
              </a:ext>
            </a:extLst>
          </p:cNvPr>
          <p:cNvSpPr>
            <a:spLocks noGrp="1"/>
          </p:cNvSpPr>
          <p:nvPr>
            <p:ph type="body" idx="1"/>
          </p:nvPr>
        </p:nvSpPr>
        <p:spPr/>
        <p:txBody>
          <a:bodyPr>
            <a:normAutofit fontScale="92500" lnSpcReduction="10000"/>
          </a:bodyPr>
          <a:lstStyle/>
          <a:p>
            <a:r>
              <a:rPr lang="en-US" dirty="0"/>
              <a:t>Standardization is crucial, public sector should support it together with private sector</a:t>
            </a:r>
          </a:p>
          <a:p>
            <a:pPr lvl="1"/>
            <a:r>
              <a:rPr lang="en-US" dirty="0"/>
              <a:t>International interoperability should be considered from the outset in standardization</a:t>
            </a:r>
          </a:p>
          <a:p>
            <a:pPr lvl="1"/>
            <a:r>
              <a:rPr lang="en-US" dirty="0"/>
              <a:t>A suitable level of standardization must be found → Excessive standardization leads to additional work in the private sector</a:t>
            </a:r>
          </a:p>
          <a:p>
            <a:r>
              <a:rPr lang="en-US" dirty="0"/>
              <a:t>Simplifying the complexity of legislation (also bringing taxation closer to bookkeeping law)</a:t>
            </a:r>
          </a:p>
          <a:p>
            <a:pPr lvl="1"/>
            <a:r>
              <a:rPr lang="en-US" dirty="0"/>
              <a:t>Views should be collected from the field, deep knowledge of challenges arising from differences in accounting law and tax legislation</a:t>
            </a:r>
          </a:p>
          <a:p>
            <a:pPr lvl="1"/>
            <a:r>
              <a:rPr lang="en-US" dirty="0"/>
              <a:t>Consideration should be given to how IFRS and accounting law can better align</a:t>
            </a:r>
          </a:p>
          <a:p>
            <a:r>
              <a:rPr lang="en-US" dirty="0"/>
              <a:t>Making data from public registries available</a:t>
            </a:r>
          </a:p>
          <a:p>
            <a:pPr lvl="1"/>
            <a:r>
              <a:rPr lang="en-US" dirty="0"/>
              <a:t>Facilitates the assessment of a trading partner and the transmission of information </a:t>
            </a:r>
          </a:p>
          <a:p>
            <a:pPr lvl="1"/>
            <a:r>
              <a:rPr lang="en-US" dirty="0"/>
              <a:t>Facilitating the opening of a bank account → Challenge to open a bank account due to strict anti-money laundering legislation</a:t>
            </a:r>
          </a:p>
          <a:p>
            <a:r>
              <a:rPr lang="en-US" dirty="0"/>
              <a:t>Facilitating the use of digital business documents provides value for the whole ecosystem (especially support for the smallest businesses)</a:t>
            </a:r>
          </a:p>
          <a:p>
            <a:endParaRPr lang="en-US" dirty="0"/>
          </a:p>
        </p:txBody>
      </p:sp>
      <p:sp>
        <p:nvSpPr>
          <p:cNvPr id="3" name="Otsikko 2">
            <a:extLst>
              <a:ext uri="{FF2B5EF4-FFF2-40B4-BE49-F238E27FC236}">
                <a16:creationId xmlns:a16="http://schemas.microsoft.com/office/drawing/2014/main" id="{B275E04E-7FF7-C1AD-D6EF-3F4AA8E2DD35}"/>
              </a:ext>
            </a:extLst>
          </p:cNvPr>
          <p:cNvSpPr>
            <a:spLocks noGrp="1"/>
          </p:cNvSpPr>
          <p:nvPr>
            <p:ph type="title"/>
          </p:nvPr>
        </p:nvSpPr>
        <p:spPr/>
        <p:txBody>
          <a:bodyPr/>
          <a:lstStyle/>
          <a:p>
            <a:r>
              <a:rPr lang="en-US" dirty="0"/>
              <a:t>Conclusions from the study</a:t>
            </a:r>
          </a:p>
        </p:txBody>
      </p:sp>
    </p:spTree>
    <p:extLst>
      <p:ext uri="{BB962C8B-B14F-4D97-AF65-F5344CB8AC3E}">
        <p14:creationId xmlns:p14="http://schemas.microsoft.com/office/powerpoint/2010/main" val="970792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EC0399-080A-93BC-7F1F-604A4F89C634}"/>
              </a:ext>
            </a:extLst>
          </p:cNvPr>
          <p:cNvSpPr>
            <a:spLocks noGrp="1"/>
          </p:cNvSpPr>
          <p:nvPr>
            <p:ph type="title"/>
          </p:nvPr>
        </p:nvSpPr>
        <p:spPr/>
        <p:txBody>
          <a:bodyPr/>
          <a:lstStyle/>
          <a:p>
            <a:r>
              <a:rPr lang="en-US"/>
              <a:t>Highlight</a:t>
            </a:r>
            <a:br>
              <a:rPr lang="en-US"/>
            </a:br>
            <a:r>
              <a:rPr lang="en-US" i="1"/>
              <a:t>Interoperability and standardization are key drivers in this area</a:t>
            </a:r>
            <a:br>
              <a:rPr lang="en-US"/>
            </a:br>
            <a:endParaRPr lang="en-US"/>
          </a:p>
        </p:txBody>
      </p:sp>
    </p:spTree>
    <p:extLst>
      <p:ext uri="{BB962C8B-B14F-4D97-AF65-F5344CB8AC3E}">
        <p14:creationId xmlns:p14="http://schemas.microsoft.com/office/powerpoint/2010/main" val="1987350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2207E90-D322-F55D-C234-34281329C7DD}"/>
              </a:ext>
            </a:extLst>
          </p:cNvPr>
          <p:cNvSpPr>
            <a:spLocks noGrp="1"/>
          </p:cNvSpPr>
          <p:nvPr>
            <p:ph type="title"/>
          </p:nvPr>
        </p:nvSpPr>
        <p:spPr>
          <a:xfrm>
            <a:off x="838200" y="444508"/>
            <a:ext cx="10706100" cy="1166795"/>
          </a:xfrm>
        </p:spPr>
        <p:txBody>
          <a:bodyPr/>
          <a:lstStyle/>
          <a:p>
            <a:r>
              <a:rPr lang="en-US"/>
              <a:t>Summary of the current state of standardization</a:t>
            </a:r>
          </a:p>
        </p:txBody>
      </p:sp>
      <p:graphicFrame>
        <p:nvGraphicFramePr>
          <p:cNvPr id="4" name="Taulukko 4">
            <a:extLst>
              <a:ext uri="{FF2B5EF4-FFF2-40B4-BE49-F238E27FC236}">
                <a16:creationId xmlns:a16="http://schemas.microsoft.com/office/drawing/2014/main" id="{96F1FDA0-B2F5-610C-2468-7B6502BF768E}"/>
              </a:ext>
            </a:extLst>
          </p:cNvPr>
          <p:cNvGraphicFramePr>
            <a:graphicFrameLocks noGrp="1"/>
          </p:cNvGraphicFramePr>
          <p:nvPr>
            <p:extLst>
              <p:ext uri="{D42A27DB-BD31-4B8C-83A1-F6EECF244321}">
                <p14:modId xmlns:p14="http://schemas.microsoft.com/office/powerpoint/2010/main" val="1932378173"/>
              </p:ext>
            </p:extLst>
          </p:nvPr>
        </p:nvGraphicFramePr>
        <p:xfrm>
          <a:off x="838200" y="1446530"/>
          <a:ext cx="10515600" cy="5113866"/>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283605450"/>
                    </a:ext>
                  </a:extLst>
                </a:gridCol>
                <a:gridCol w="1752600">
                  <a:extLst>
                    <a:ext uri="{9D8B030D-6E8A-4147-A177-3AD203B41FA5}">
                      <a16:colId xmlns:a16="http://schemas.microsoft.com/office/drawing/2014/main" val="875011138"/>
                    </a:ext>
                  </a:extLst>
                </a:gridCol>
                <a:gridCol w="1752600">
                  <a:extLst>
                    <a:ext uri="{9D8B030D-6E8A-4147-A177-3AD203B41FA5}">
                      <a16:colId xmlns:a16="http://schemas.microsoft.com/office/drawing/2014/main" val="2848044819"/>
                    </a:ext>
                  </a:extLst>
                </a:gridCol>
                <a:gridCol w="1752600">
                  <a:extLst>
                    <a:ext uri="{9D8B030D-6E8A-4147-A177-3AD203B41FA5}">
                      <a16:colId xmlns:a16="http://schemas.microsoft.com/office/drawing/2014/main" val="3032774090"/>
                    </a:ext>
                  </a:extLst>
                </a:gridCol>
                <a:gridCol w="1752600">
                  <a:extLst>
                    <a:ext uri="{9D8B030D-6E8A-4147-A177-3AD203B41FA5}">
                      <a16:colId xmlns:a16="http://schemas.microsoft.com/office/drawing/2014/main" val="867511472"/>
                    </a:ext>
                  </a:extLst>
                </a:gridCol>
                <a:gridCol w="1752600">
                  <a:extLst>
                    <a:ext uri="{9D8B030D-6E8A-4147-A177-3AD203B41FA5}">
                      <a16:colId xmlns:a16="http://schemas.microsoft.com/office/drawing/2014/main" val="3816916297"/>
                    </a:ext>
                  </a:extLst>
                </a:gridCol>
              </a:tblGrid>
              <a:tr h="375920">
                <a:tc>
                  <a:txBody>
                    <a:bodyPr/>
                    <a:lstStyle/>
                    <a:p>
                      <a:endParaRPr lang="en-US" noProof="0" dirty="0"/>
                    </a:p>
                  </a:txBody>
                  <a:tcPr/>
                </a:tc>
                <a:tc>
                  <a:txBody>
                    <a:bodyPr/>
                    <a:lstStyle/>
                    <a:p>
                      <a:r>
                        <a:rPr lang="en-US" noProof="0" dirty="0"/>
                        <a:t>Denmark</a:t>
                      </a:r>
                    </a:p>
                  </a:txBody>
                  <a:tcPr/>
                </a:tc>
                <a:tc>
                  <a:txBody>
                    <a:bodyPr/>
                    <a:lstStyle/>
                    <a:p>
                      <a:r>
                        <a:rPr lang="en-US" noProof="0" dirty="0"/>
                        <a:t>Finland</a:t>
                      </a:r>
                    </a:p>
                  </a:txBody>
                  <a:tcPr/>
                </a:tc>
                <a:tc>
                  <a:txBody>
                    <a:bodyPr/>
                    <a:lstStyle/>
                    <a:p>
                      <a:r>
                        <a:rPr lang="en-US" noProof="0" dirty="0"/>
                        <a:t>Iceland</a:t>
                      </a:r>
                    </a:p>
                  </a:txBody>
                  <a:tcPr/>
                </a:tc>
                <a:tc>
                  <a:txBody>
                    <a:bodyPr/>
                    <a:lstStyle/>
                    <a:p>
                      <a:r>
                        <a:rPr lang="en-US" noProof="0" dirty="0"/>
                        <a:t>Norway</a:t>
                      </a:r>
                    </a:p>
                  </a:txBody>
                  <a:tcPr/>
                </a:tc>
                <a:tc>
                  <a:txBody>
                    <a:bodyPr/>
                    <a:lstStyle/>
                    <a:p>
                      <a:r>
                        <a:rPr lang="en-US" noProof="0" dirty="0"/>
                        <a:t>Sweden</a:t>
                      </a:r>
                    </a:p>
                  </a:txBody>
                  <a:tcPr/>
                </a:tc>
                <a:extLst>
                  <a:ext uri="{0D108BD9-81ED-4DB2-BD59-A6C34878D82A}">
                    <a16:rowId xmlns:a16="http://schemas.microsoft.com/office/drawing/2014/main" val="1922342247"/>
                  </a:ext>
                </a:extLst>
              </a:tr>
              <a:tr h="684953">
                <a:tc>
                  <a:txBody>
                    <a:bodyPr/>
                    <a:lstStyle/>
                    <a:p>
                      <a:r>
                        <a:rPr lang="en-US" noProof="0" dirty="0"/>
                        <a:t>Accounting data formats</a:t>
                      </a:r>
                    </a:p>
                  </a:txBody>
                  <a:tcPr/>
                </a:tc>
                <a:tc>
                  <a:txBody>
                    <a:bodyPr/>
                    <a:lstStyle/>
                    <a:p>
                      <a:r>
                        <a:rPr lang="en-US" noProof="0" dirty="0"/>
                        <a:t>SAF-T (DK)</a:t>
                      </a:r>
                    </a:p>
                  </a:txBody>
                  <a:tcPr/>
                </a:tc>
                <a:tc>
                  <a:txBody>
                    <a:bodyPr/>
                    <a:lstStyle/>
                    <a:p>
                      <a:r>
                        <a:rPr lang="en-US" noProof="0" dirty="0"/>
                        <a:t>XBRL GL (proposed)</a:t>
                      </a:r>
                    </a:p>
                  </a:txBody>
                  <a:tcPr/>
                </a:tc>
                <a:tc>
                  <a:txBody>
                    <a:bodyPr/>
                    <a:lstStyle/>
                    <a:p>
                      <a:r>
                        <a:rPr lang="en-US" noProof="0" dirty="0"/>
                        <a:t>None official</a:t>
                      </a:r>
                    </a:p>
                  </a:txBody>
                  <a:tcPr/>
                </a:tc>
                <a:tc>
                  <a:txBody>
                    <a:bodyPr/>
                    <a:lstStyle/>
                    <a:p>
                      <a:r>
                        <a:rPr lang="en-US" noProof="0" dirty="0"/>
                        <a:t>SAF-T (NO)</a:t>
                      </a:r>
                    </a:p>
                  </a:txBody>
                  <a:tcPr/>
                </a:tc>
                <a:tc>
                  <a:txBody>
                    <a:bodyPr/>
                    <a:lstStyle/>
                    <a:p>
                      <a:r>
                        <a:rPr lang="en-US" noProof="0" dirty="0"/>
                        <a:t>SIE 4.0 &amp; SIE 5.0</a:t>
                      </a:r>
                    </a:p>
                  </a:txBody>
                  <a:tcPr/>
                </a:tc>
                <a:extLst>
                  <a:ext uri="{0D108BD9-81ED-4DB2-BD59-A6C34878D82A}">
                    <a16:rowId xmlns:a16="http://schemas.microsoft.com/office/drawing/2014/main" val="2869747113"/>
                  </a:ext>
                </a:extLst>
              </a:tr>
              <a:tr h="684953">
                <a:tc>
                  <a:txBody>
                    <a:bodyPr/>
                    <a:lstStyle/>
                    <a:p>
                      <a:r>
                        <a:rPr lang="en-US" noProof="0" dirty="0"/>
                        <a:t>Standard chart of accounts</a:t>
                      </a:r>
                    </a:p>
                  </a:txBody>
                  <a:tcPr/>
                </a:tc>
                <a:tc>
                  <a:txBody>
                    <a:bodyPr/>
                    <a:lstStyle/>
                    <a:p>
                      <a:r>
                        <a:rPr lang="en-US" noProof="0" dirty="0"/>
                        <a:t>Reference chart of accounts</a:t>
                      </a:r>
                    </a:p>
                  </a:txBody>
                  <a:tcPr/>
                </a:tc>
                <a:tc>
                  <a:txBody>
                    <a:bodyPr/>
                    <a:lstStyle/>
                    <a:p>
                      <a:r>
                        <a:rPr lang="en-US" noProof="0" dirty="0"/>
                        <a:t>Semi-official chart of accounts that is not used in a standardized manner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Reference codes for reporting</a:t>
                      </a:r>
                    </a:p>
                    <a:p>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Reference chart of accounts</a:t>
                      </a:r>
                    </a:p>
                    <a:p>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noProof="0" dirty="0"/>
                        <a:t>The BAS chart of accounts is a general plan for systematizing and coding business events, it is the completely dominant chart of accounts. An estimated 95% of all companies use some form of BAS chart of accounts</a:t>
                      </a:r>
                    </a:p>
                  </a:txBody>
                  <a:tcPr/>
                </a:tc>
                <a:extLst>
                  <a:ext uri="{0D108BD9-81ED-4DB2-BD59-A6C34878D82A}">
                    <a16:rowId xmlns:a16="http://schemas.microsoft.com/office/drawing/2014/main" val="794740986"/>
                  </a:ext>
                </a:extLst>
              </a:tr>
              <a:tr h="684953">
                <a:tc>
                  <a:txBody>
                    <a:bodyPr/>
                    <a:lstStyle/>
                    <a:p>
                      <a:r>
                        <a:rPr lang="en-US" noProof="0" dirty="0"/>
                        <a:t>Business documents</a:t>
                      </a:r>
                    </a:p>
                  </a:txBody>
                  <a:tcPr/>
                </a:tc>
                <a:tc>
                  <a:txBody>
                    <a:bodyPr/>
                    <a:lstStyle/>
                    <a:p>
                      <a:r>
                        <a:rPr lang="en-US" noProof="0" dirty="0"/>
                        <a:t>Some national formats, Peppol in use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Some national formats, Peppol in use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Some national formats, Peppol in use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Some national formats, Peppol in use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noProof="0" dirty="0"/>
                        <a:t>Some national formats, Peppol in use</a:t>
                      </a:r>
                    </a:p>
                  </a:txBody>
                  <a:tcPr/>
                </a:tc>
                <a:extLst>
                  <a:ext uri="{0D108BD9-81ED-4DB2-BD59-A6C34878D82A}">
                    <a16:rowId xmlns:a16="http://schemas.microsoft.com/office/drawing/2014/main" val="2077370095"/>
                  </a:ext>
                </a:extLst>
              </a:tr>
              <a:tr h="684953">
                <a:tc>
                  <a:txBody>
                    <a:bodyPr/>
                    <a:lstStyle/>
                    <a:p>
                      <a:r>
                        <a:rPr lang="en-US" noProof="0" dirty="0"/>
                        <a:t>Financial statements</a:t>
                      </a:r>
                    </a:p>
                  </a:txBody>
                  <a:tcPr/>
                </a:tc>
                <a:tc>
                  <a:txBody>
                    <a:bodyPr/>
                    <a:lstStyle/>
                    <a:p>
                      <a:r>
                        <a:rPr lang="en-US" noProof="0" dirty="0"/>
                        <a:t>iXBRL</a:t>
                      </a:r>
                    </a:p>
                  </a:txBody>
                  <a:tcPr/>
                </a:tc>
                <a:tc>
                  <a:txBody>
                    <a:bodyPr/>
                    <a:lstStyle/>
                    <a:p>
                      <a:r>
                        <a:rPr lang="en-US" noProof="0" dirty="0"/>
                        <a:t>iXBRL &amp; PDFs</a:t>
                      </a:r>
                    </a:p>
                  </a:txBody>
                  <a:tcPr/>
                </a:tc>
                <a:tc>
                  <a:txBody>
                    <a:bodyPr/>
                    <a:lstStyle/>
                    <a:p>
                      <a:r>
                        <a:rPr lang="en-US" noProof="0" dirty="0"/>
                        <a:t>PDFs &amp; XML</a:t>
                      </a:r>
                    </a:p>
                  </a:txBody>
                  <a:tcPr/>
                </a:tc>
                <a:tc>
                  <a:txBody>
                    <a:bodyPr/>
                    <a:lstStyle/>
                    <a:p>
                      <a:r>
                        <a:rPr lang="en-US" noProof="0" dirty="0"/>
                        <a:t>XML</a:t>
                      </a:r>
                    </a:p>
                  </a:txBody>
                  <a:tcPr/>
                </a:tc>
                <a:tc>
                  <a:txBody>
                    <a:bodyPr/>
                    <a:lstStyle/>
                    <a:p>
                      <a:r>
                        <a:rPr lang="en-US" noProof="0" dirty="0"/>
                        <a:t>XBRL, iXBRL &amp; PDFs</a:t>
                      </a:r>
                    </a:p>
                  </a:txBody>
                  <a:tcPr/>
                </a:tc>
                <a:extLst>
                  <a:ext uri="{0D108BD9-81ED-4DB2-BD59-A6C34878D82A}">
                    <a16:rowId xmlns:a16="http://schemas.microsoft.com/office/drawing/2014/main" val="2458689950"/>
                  </a:ext>
                </a:extLst>
              </a:tr>
              <a:tr h="684953">
                <a:tc>
                  <a:txBody>
                    <a:bodyPr/>
                    <a:lstStyle/>
                    <a:p>
                      <a:r>
                        <a:rPr lang="en-US" noProof="0" dirty="0"/>
                        <a:t>Taxonomies</a:t>
                      </a:r>
                    </a:p>
                  </a:txBody>
                  <a:tcPr/>
                </a:tc>
                <a:tc>
                  <a:txBody>
                    <a:bodyPr/>
                    <a:lstStyle/>
                    <a:p>
                      <a:r>
                        <a:rPr lang="en-US" noProof="0" dirty="0"/>
                        <a:t>Financial statements, SAF-T</a:t>
                      </a:r>
                    </a:p>
                  </a:txBody>
                  <a:tcPr/>
                </a:tc>
                <a:tc>
                  <a:txBody>
                    <a:bodyPr/>
                    <a:lstStyle/>
                    <a:p>
                      <a:r>
                        <a:rPr lang="en-US" noProof="0" dirty="0"/>
                        <a:t>Financial statements, municipalities</a:t>
                      </a:r>
                    </a:p>
                  </a:txBody>
                  <a:tcPr/>
                </a:tc>
                <a:tc>
                  <a:txBody>
                    <a:bodyPr/>
                    <a:lstStyle/>
                    <a:p>
                      <a:r>
                        <a:rPr lang="en-US" noProof="0" dirty="0"/>
                        <a:t>None</a:t>
                      </a:r>
                    </a:p>
                  </a:txBody>
                  <a:tcPr/>
                </a:tc>
                <a:tc>
                  <a:txBody>
                    <a:bodyPr/>
                    <a:lstStyle/>
                    <a:p>
                      <a:r>
                        <a:rPr lang="en-US" noProof="0" dirty="0"/>
                        <a:t>Financial statements, SAF-T</a:t>
                      </a:r>
                    </a:p>
                  </a:txBody>
                  <a:tcPr/>
                </a:tc>
                <a:tc>
                  <a:txBody>
                    <a:bodyPr/>
                    <a:lstStyle/>
                    <a:p>
                      <a:r>
                        <a:rPr lang="en-US" noProof="0" dirty="0"/>
                        <a:t>Financial statements, some tax &amp; statistics reports</a:t>
                      </a:r>
                    </a:p>
                  </a:txBody>
                  <a:tcPr/>
                </a:tc>
                <a:extLst>
                  <a:ext uri="{0D108BD9-81ED-4DB2-BD59-A6C34878D82A}">
                    <a16:rowId xmlns:a16="http://schemas.microsoft.com/office/drawing/2014/main" val="2609301163"/>
                  </a:ext>
                </a:extLst>
              </a:tr>
            </a:tbl>
          </a:graphicData>
        </a:graphic>
      </p:graphicFrame>
    </p:spTree>
    <p:extLst>
      <p:ext uri="{BB962C8B-B14F-4D97-AF65-F5344CB8AC3E}">
        <p14:creationId xmlns:p14="http://schemas.microsoft.com/office/powerpoint/2010/main" val="705708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EEBA645-0E21-B87C-5C60-FDB57D8E34F8}"/>
              </a:ext>
            </a:extLst>
          </p:cNvPr>
          <p:cNvSpPr>
            <a:spLocks noGrp="1"/>
          </p:cNvSpPr>
          <p:nvPr>
            <p:ph type="body" idx="1"/>
          </p:nvPr>
        </p:nvSpPr>
        <p:spPr>
          <a:xfrm>
            <a:off x="838199" y="1611303"/>
            <a:ext cx="5055369" cy="4522797"/>
          </a:xfrm>
        </p:spPr>
        <p:txBody>
          <a:bodyPr>
            <a:normAutofit fontScale="85000" lnSpcReduction="10000"/>
          </a:bodyPr>
          <a:lstStyle/>
          <a:p>
            <a:r>
              <a:rPr lang="en-US" dirty="0"/>
              <a:t>Interoperability is a key goal in the development of public administration.</a:t>
            </a:r>
          </a:p>
          <a:p>
            <a:r>
              <a:rPr lang="en-US" dirty="0"/>
              <a:t>Interoperability means the ability of actors, processes, and information systems to operate and communicate with each other in such a way or to such an extent that they can routinely use and understand each other's information.</a:t>
            </a:r>
          </a:p>
          <a:p>
            <a:r>
              <a:rPr lang="en-US" dirty="0"/>
              <a:t>In recent years, legislation has also emphasized interoperability between different actors such as public administration authorities and the information systems and data they use (e.g., data management law).</a:t>
            </a:r>
          </a:p>
          <a:p>
            <a:r>
              <a:rPr lang="en-US" dirty="0"/>
              <a:t>The European interoperability framework describes four levels, all of which must be considered when promoting interoperability.</a:t>
            </a:r>
          </a:p>
          <a:p>
            <a:r>
              <a:rPr lang="en-US" dirty="0"/>
              <a:t>(Commission implementation strategy, 2017)</a:t>
            </a:r>
          </a:p>
        </p:txBody>
      </p:sp>
      <p:sp>
        <p:nvSpPr>
          <p:cNvPr id="3" name="Otsikko 2">
            <a:extLst>
              <a:ext uri="{FF2B5EF4-FFF2-40B4-BE49-F238E27FC236}">
                <a16:creationId xmlns:a16="http://schemas.microsoft.com/office/drawing/2014/main" id="{0E03D4AE-0DE4-F230-136A-893A0ACD4559}"/>
              </a:ext>
            </a:extLst>
          </p:cNvPr>
          <p:cNvSpPr>
            <a:spLocks noGrp="1"/>
          </p:cNvSpPr>
          <p:nvPr>
            <p:ph type="title"/>
          </p:nvPr>
        </p:nvSpPr>
        <p:spPr/>
        <p:txBody>
          <a:bodyPr/>
          <a:lstStyle/>
          <a:p>
            <a:r>
              <a:rPr lang="fi-FI" dirty="0"/>
              <a:t>European interoperability framework</a:t>
            </a:r>
            <a:endParaRPr lang="en-US" dirty="0"/>
          </a:p>
        </p:txBody>
      </p:sp>
      <p:sp>
        <p:nvSpPr>
          <p:cNvPr id="4" name="Suorakulmio 3">
            <a:extLst>
              <a:ext uri="{FF2B5EF4-FFF2-40B4-BE49-F238E27FC236}">
                <a16:creationId xmlns:a16="http://schemas.microsoft.com/office/drawing/2014/main" id="{839F57BB-72C4-4B69-F232-04552DEE3977}"/>
              </a:ext>
            </a:extLst>
          </p:cNvPr>
          <p:cNvSpPr/>
          <p:nvPr/>
        </p:nvSpPr>
        <p:spPr>
          <a:xfrm>
            <a:off x="6339534" y="1460500"/>
            <a:ext cx="5460231" cy="4730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rgbClr val="002060"/>
                </a:solidFill>
              </a:rPr>
              <a:t>EIF - European interoperability framework</a:t>
            </a:r>
          </a:p>
        </p:txBody>
      </p:sp>
      <p:sp>
        <p:nvSpPr>
          <p:cNvPr id="5" name="Suorakulmio 4">
            <a:extLst>
              <a:ext uri="{FF2B5EF4-FFF2-40B4-BE49-F238E27FC236}">
                <a16:creationId xmlns:a16="http://schemas.microsoft.com/office/drawing/2014/main" id="{BFA29EE9-91BE-AB08-BEC5-79B4459FEA95}"/>
              </a:ext>
            </a:extLst>
          </p:cNvPr>
          <p:cNvSpPr/>
          <p:nvPr/>
        </p:nvSpPr>
        <p:spPr>
          <a:xfrm>
            <a:off x="6572250" y="1911350"/>
            <a:ext cx="5010150" cy="40132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sz="2000" dirty="0"/>
              <a:t>Interoperability management</a:t>
            </a:r>
          </a:p>
        </p:txBody>
      </p:sp>
      <p:sp>
        <p:nvSpPr>
          <p:cNvPr id="6" name="Suorakulmio 5">
            <a:extLst>
              <a:ext uri="{FF2B5EF4-FFF2-40B4-BE49-F238E27FC236}">
                <a16:creationId xmlns:a16="http://schemas.microsoft.com/office/drawing/2014/main" id="{DEAE4D21-F1D6-BA92-E8E7-3686F806C503}"/>
              </a:ext>
            </a:extLst>
          </p:cNvPr>
          <p:cNvSpPr/>
          <p:nvPr/>
        </p:nvSpPr>
        <p:spPr>
          <a:xfrm>
            <a:off x="7108825" y="2468344"/>
            <a:ext cx="3937000" cy="717551"/>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Legal</a:t>
            </a:r>
          </a:p>
          <a:p>
            <a:pPr algn="ctr"/>
            <a:r>
              <a:rPr lang="en-US" dirty="0"/>
              <a:t>interoperability</a:t>
            </a:r>
          </a:p>
        </p:txBody>
      </p:sp>
      <p:sp>
        <p:nvSpPr>
          <p:cNvPr id="7" name="Suorakulmio 6">
            <a:extLst>
              <a:ext uri="{FF2B5EF4-FFF2-40B4-BE49-F238E27FC236}">
                <a16:creationId xmlns:a16="http://schemas.microsoft.com/office/drawing/2014/main" id="{8CB717D3-8DC0-764D-4B1E-8F2C72741AC3}"/>
              </a:ext>
            </a:extLst>
          </p:cNvPr>
          <p:cNvSpPr/>
          <p:nvPr/>
        </p:nvSpPr>
        <p:spPr>
          <a:xfrm>
            <a:off x="7108825" y="3293845"/>
            <a:ext cx="3937000" cy="717551"/>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Organizational</a:t>
            </a:r>
          </a:p>
          <a:p>
            <a:pPr algn="ctr"/>
            <a:r>
              <a:rPr lang="en-US" dirty="0"/>
              <a:t>interoperability</a:t>
            </a:r>
          </a:p>
        </p:txBody>
      </p:sp>
      <p:sp>
        <p:nvSpPr>
          <p:cNvPr id="8" name="Suorakulmio 7">
            <a:extLst>
              <a:ext uri="{FF2B5EF4-FFF2-40B4-BE49-F238E27FC236}">
                <a16:creationId xmlns:a16="http://schemas.microsoft.com/office/drawing/2014/main" id="{59F8C06A-8122-0E75-45A0-A61E8516BA3C}"/>
              </a:ext>
            </a:extLst>
          </p:cNvPr>
          <p:cNvSpPr/>
          <p:nvPr/>
        </p:nvSpPr>
        <p:spPr>
          <a:xfrm>
            <a:off x="7108825" y="4119346"/>
            <a:ext cx="3937000" cy="717551"/>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Semantical</a:t>
            </a:r>
          </a:p>
          <a:p>
            <a:pPr algn="ctr"/>
            <a:r>
              <a:rPr lang="en-US" dirty="0"/>
              <a:t>interoperability</a:t>
            </a:r>
          </a:p>
        </p:txBody>
      </p:sp>
      <p:sp>
        <p:nvSpPr>
          <p:cNvPr id="9" name="Suorakulmio 8">
            <a:extLst>
              <a:ext uri="{FF2B5EF4-FFF2-40B4-BE49-F238E27FC236}">
                <a16:creationId xmlns:a16="http://schemas.microsoft.com/office/drawing/2014/main" id="{9F8858E4-C981-163D-8D18-5A0F5DD7051C}"/>
              </a:ext>
            </a:extLst>
          </p:cNvPr>
          <p:cNvSpPr/>
          <p:nvPr/>
        </p:nvSpPr>
        <p:spPr>
          <a:xfrm>
            <a:off x="7108825" y="4944847"/>
            <a:ext cx="3937000" cy="71755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Technical</a:t>
            </a:r>
          </a:p>
          <a:p>
            <a:pPr algn="ctr"/>
            <a:r>
              <a:rPr lang="en-US" dirty="0"/>
              <a:t>interoperability</a:t>
            </a:r>
          </a:p>
        </p:txBody>
      </p:sp>
      <p:sp>
        <p:nvSpPr>
          <p:cNvPr id="10" name="Suorakulmio 9">
            <a:extLst>
              <a:ext uri="{FF2B5EF4-FFF2-40B4-BE49-F238E27FC236}">
                <a16:creationId xmlns:a16="http://schemas.microsoft.com/office/drawing/2014/main" id="{70C3B404-43EF-4106-4A75-3DDD048D04D2}"/>
              </a:ext>
            </a:extLst>
          </p:cNvPr>
          <p:cNvSpPr/>
          <p:nvPr/>
        </p:nvSpPr>
        <p:spPr>
          <a:xfrm rot="5400000">
            <a:off x="8789301" y="3706596"/>
            <a:ext cx="3465296" cy="717551"/>
          </a:xfrm>
          <a:prstGeom prst="rect">
            <a:avLst/>
          </a:prstGeom>
          <a:solidFill>
            <a:schemeClr val="bg2"/>
          </a:solidFill>
          <a:ln w="3175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Integrated public service management</a:t>
            </a:r>
          </a:p>
        </p:txBody>
      </p:sp>
      <p:pic>
        <p:nvPicPr>
          <p:cNvPr id="11" name="Kuva 10" descr="Vaaka epätasapaino tasaisella täytöllä">
            <a:extLst>
              <a:ext uri="{FF2B5EF4-FFF2-40B4-BE49-F238E27FC236}">
                <a16:creationId xmlns:a16="http://schemas.microsoft.com/office/drawing/2014/main" id="{F3BC65CB-F1A1-23A6-4723-3DC34E2750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8654" y="2502812"/>
            <a:ext cx="655411" cy="655411"/>
          </a:xfrm>
          <a:prstGeom prst="rect">
            <a:avLst/>
          </a:prstGeom>
        </p:spPr>
      </p:pic>
      <p:pic>
        <p:nvPicPr>
          <p:cNvPr id="12" name="Kuva 11" descr="Kenttä tasaisella täytöllä">
            <a:extLst>
              <a:ext uri="{FF2B5EF4-FFF2-40B4-BE49-F238E27FC236}">
                <a16:creationId xmlns:a16="http://schemas.microsoft.com/office/drawing/2014/main" id="{A30CF567-38FD-3F05-0B3D-D245DBC9B5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88654" y="3314947"/>
            <a:ext cx="662208" cy="662208"/>
          </a:xfrm>
          <a:prstGeom prst="rect">
            <a:avLst/>
          </a:prstGeom>
        </p:spPr>
      </p:pic>
      <p:pic>
        <p:nvPicPr>
          <p:cNvPr id="13" name="Kuva 12" descr="Luettelo tasaisella täytöllä">
            <a:extLst>
              <a:ext uri="{FF2B5EF4-FFF2-40B4-BE49-F238E27FC236}">
                <a16:creationId xmlns:a16="http://schemas.microsoft.com/office/drawing/2014/main" id="{118D2BA0-1A02-1956-651E-8E50582DAB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8654" y="4142495"/>
            <a:ext cx="662208" cy="662208"/>
          </a:xfrm>
          <a:prstGeom prst="rect">
            <a:avLst/>
          </a:prstGeom>
        </p:spPr>
      </p:pic>
      <p:pic>
        <p:nvPicPr>
          <p:cNvPr id="14" name="Kuva 13" descr="Palvelin tasaisella täytöllä">
            <a:extLst>
              <a:ext uri="{FF2B5EF4-FFF2-40B4-BE49-F238E27FC236}">
                <a16:creationId xmlns:a16="http://schemas.microsoft.com/office/drawing/2014/main" id="{5ED0FD7C-FC09-FBE8-AD34-AA62412506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88654" y="4944847"/>
            <a:ext cx="717552" cy="717552"/>
          </a:xfrm>
          <a:prstGeom prst="rect">
            <a:avLst/>
          </a:prstGeom>
        </p:spPr>
      </p:pic>
      <p:sp>
        <p:nvSpPr>
          <p:cNvPr id="15" name="Suorakulmio 14">
            <a:extLst>
              <a:ext uri="{FF2B5EF4-FFF2-40B4-BE49-F238E27FC236}">
                <a16:creationId xmlns:a16="http://schemas.microsoft.com/office/drawing/2014/main" id="{ECB7325C-E2EB-6C45-864F-BB1327EC0BB3}"/>
              </a:ext>
            </a:extLst>
          </p:cNvPr>
          <p:cNvSpPr/>
          <p:nvPr/>
        </p:nvSpPr>
        <p:spPr>
          <a:xfrm>
            <a:off x="6339534" y="6190762"/>
            <a:ext cx="5460231" cy="42137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EIRA</a:t>
            </a:r>
          </a:p>
        </p:txBody>
      </p:sp>
      <p:pic>
        <p:nvPicPr>
          <p:cNvPr id="16" name="Kuva 15" descr="Lajittelu tasaisella täytöllä">
            <a:extLst>
              <a:ext uri="{FF2B5EF4-FFF2-40B4-BE49-F238E27FC236}">
                <a16:creationId xmlns:a16="http://schemas.microsoft.com/office/drawing/2014/main" id="{E6740F5A-7321-0168-65C1-1674D80DA46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49252" y="5945652"/>
            <a:ext cx="501610" cy="501610"/>
          </a:xfrm>
          <a:prstGeom prst="rect">
            <a:avLst/>
          </a:prstGeom>
          <a:effectLst>
            <a:outerShdw blurRad="50800" dist="38100" dir="2700000" algn="tl" rotWithShape="0">
              <a:prstClr val="black">
                <a:alpha val="40000"/>
              </a:prstClr>
            </a:outerShdw>
          </a:effectLst>
        </p:spPr>
      </p:pic>
      <p:pic>
        <p:nvPicPr>
          <p:cNvPr id="17" name="Kuva 16" descr="Lajittelu tasaisella täytöllä">
            <a:extLst>
              <a:ext uri="{FF2B5EF4-FFF2-40B4-BE49-F238E27FC236}">
                <a16:creationId xmlns:a16="http://schemas.microsoft.com/office/drawing/2014/main" id="{06718AD7-3397-6561-7F78-5F3CDBB576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71812" y="5955364"/>
            <a:ext cx="501610" cy="5016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674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53475FE-8AD3-DF5C-04A2-56529AE0909E}"/>
              </a:ext>
            </a:extLst>
          </p:cNvPr>
          <p:cNvSpPr>
            <a:spLocks noGrp="1"/>
          </p:cNvSpPr>
          <p:nvPr>
            <p:ph type="body" idx="1"/>
          </p:nvPr>
        </p:nvSpPr>
        <p:spPr>
          <a:xfrm>
            <a:off x="838200" y="1660525"/>
            <a:ext cx="10515600" cy="4397375"/>
          </a:xfrm>
        </p:spPr>
        <p:txBody>
          <a:bodyPr>
            <a:normAutofit fontScale="77500" lnSpcReduction="20000"/>
          </a:bodyPr>
          <a:lstStyle/>
          <a:p>
            <a:r>
              <a:rPr lang="en-US" dirty="0"/>
              <a:t>During the project's meetings the different authorities involved consistently featured presentations on national and international developments, which were subject to various discussions. </a:t>
            </a:r>
          </a:p>
          <a:p>
            <a:r>
              <a:rPr lang="en-US" dirty="0"/>
              <a:t>The presentations primarily focused on:</a:t>
            </a:r>
          </a:p>
          <a:p>
            <a:pPr lvl="1"/>
            <a:r>
              <a:rPr lang="en-US" dirty="0"/>
              <a:t>National legislative projects, </a:t>
            </a:r>
          </a:p>
          <a:p>
            <a:pPr lvl="1"/>
            <a:r>
              <a:rPr lang="en-US" dirty="0"/>
              <a:t>National development projects, </a:t>
            </a:r>
          </a:p>
          <a:p>
            <a:pPr lvl="1"/>
            <a:r>
              <a:rPr lang="en-US" dirty="0"/>
              <a:t>EU legislative initiatives, </a:t>
            </a:r>
          </a:p>
          <a:p>
            <a:pPr lvl="1"/>
            <a:r>
              <a:rPr lang="en-US" dirty="0"/>
              <a:t>EU development projects, </a:t>
            </a:r>
          </a:p>
          <a:p>
            <a:pPr lvl="1"/>
            <a:r>
              <a:rPr lang="en-US" dirty="0"/>
              <a:t>Stakeholder surveys and findings</a:t>
            </a:r>
          </a:p>
          <a:p>
            <a:pPr lvl="1"/>
            <a:r>
              <a:rPr lang="en-US" dirty="0"/>
              <a:t>Pilots conducted in different countries. </a:t>
            </a:r>
          </a:p>
          <a:p>
            <a:r>
              <a:rPr lang="en-US" dirty="0"/>
              <a:t>It was observed during the project that these discussions provided significant added value, as the various agencies would have had to address the questions in relation to the projects and initiatives above in any case. With more countries participating, the exchange of information was more efficient, and more parties were able to access information that would not normally have been available. This applies to both countries and authorities. </a:t>
            </a:r>
          </a:p>
          <a:p>
            <a:r>
              <a:rPr lang="en-US" dirty="0"/>
              <a:t>It can be stated that the main values of the information exchange during the project were the speed, scope, diversity of the information exchanged, and broad participation. </a:t>
            </a:r>
          </a:p>
          <a:p>
            <a:r>
              <a:rPr lang="en-US" b="1" dirty="0"/>
              <a:t>Overall, it is noted that the authorities participating in the project have saved a significant amount of work time regarding information exchange</a:t>
            </a:r>
            <a:r>
              <a:rPr lang="en-US" dirty="0"/>
              <a:t>, which would have been necessary anyway, and were able to conduct exchanges that would not normally have been carried out, but which have resulted in various positive outcomes.</a:t>
            </a:r>
          </a:p>
        </p:txBody>
      </p:sp>
      <p:sp>
        <p:nvSpPr>
          <p:cNvPr id="3" name="Otsikko 2">
            <a:extLst>
              <a:ext uri="{FF2B5EF4-FFF2-40B4-BE49-F238E27FC236}">
                <a16:creationId xmlns:a16="http://schemas.microsoft.com/office/drawing/2014/main" id="{22207E90-D322-F55D-C234-34281329C7DD}"/>
              </a:ext>
            </a:extLst>
          </p:cNvPr>
          <p:cNvSpPr>
            <a:spLocks noGrp="1"/>
          </p:cNvSpPr>
          <p:nvPr>
            <p:ph type="title"/>
          </p:nvPr>
        </p:nvSpPr>
        <p:spPr/>
        <p:txBody>
          <a:bodyPr/>
          <a:lstStyle/>
          <a:p>
            <a:r>
              <a:rPr lang="en-US"/>
              <a:t>Knowledge sharing during NSG&amp;B</a:t>
            </a:r>
          </a:p>
        </p:txBody>
      </p:sp>
    </p:spTree>
    <p:extLst>
      <p:ext uri="{BB962C8B-B14F-4D97-AF65-F5344CB8AC3E}">
        <p14:creationId xmlns:p14="http://schemas.microsoft.com/office/powerpoint/2010/main" val="3106331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EEBA645-0E21-B87C-5C60-FDB57D8E34F8}"/>
              </a:ext>
            </a:extLst>
          </p:cNvPr>
          <p:cNvSpPr>
            <a:spLocks noGrp="1"/>
          </p:cNvSpPr>
          <p:nvPr>
            <p:ph type="body" idx="1"/>
          </p:nvPr>
        </p:nvSpPr>
        <p:spPr/>
        <p:txBody>
          <a:bodyPr>
            <a:normAutofit fontScale="92500" lnSpcReduction="10000"/>
          </a:bodyPr>
          <a:lstStyle/>
          <a:p>
            <a:r>
              <a:rPr lang="en-US" dirty="0"/>
              <a:t>Legal interoperability ensures that organizations operating under different legal frameworks, policies, and strategies can collaborate. At the European level, efforts are made to harmonize member states' regulations through directives and their national implementation.</a:t>
            </a:r>
          </a:p>
          <a:p>
            <a:r>
              <a:rPr lang="en-US" dirty="0"/>
              <a:t>The first step in addressing legal interoperability is to conduct "interoperability checks" by searching existing legislation for possible barriers to interoperability.</a:t>
            </a:r>
          </a:p>
          <a:p>
            <a:r>
              <a:rPr lang="en-US" dirty="0"/>
              <a:t>Proposed regulations should undergo a digital examination as early as possible in the legislative process to ensure that the regulation is also suitable for the digital world and to identify barriers to digital data exchange.</a:t>
            </a:r>
          </a:p>
          <a:p>
            <a:r>
              <a:rPr lang="en-US" dirty="0"/>
              <a:t>With regards to cross-border interoperability, the following items should be considered:</a:t>
            </a:r>
          </a:p>
          <a:p>
            <a:pPr lvl="1"/>
            <a:r>
              <a:rPr lang="en-US" dirty="0"/>
              <a:t>Bookkeeping law creates the environment for the bookkeeping and unifies it semantically</a:t>
            </a:r>
          </a:p>
          <a:p>
            <a:pPr lvl="1"/>
            <a:r>
              <a:rPr lang="en-US" dirty="0"/>
              <a:t>Ensure that there are no barriers for information sharing in the different use cases</a:t>
            </a:r>
          </a:p>
          <a:p>
            <a:pPr lvl="1"/>
            <a:r>
              <a:rPr lang="en-US" dirty="0"/>
              <a:t>Data can be transferred cross-border</a:t>
            </a:r>
          </a:p>
          <a:p>
            <a:pPr lvl="1"/>
            <a:r>
              <a:rPr lang="en-US" dirty="0"/>
              <a:t>Data can be stored in any location</a:t>
            </a:r>
          </a:p>
        </p:txBody>
      </p:sp>
      <p:sp>
        <p:nvSpPr>
          <p:cNvPr id="3" name="Otsikko 2">
            <a:extLst>
              <a:ext uri="{FF2B5EF4-FFF2-40B4-BE49-F238E27FC236}">
                <a16:creationId xmlns:a16="http://schemas.microsoft.com/office/drawing/2014/main" id="{0E03D4AE-0DE4-F230-136A-893A0ACD4559}"/>
              </a:ext>
            </a:extLst>
          </p:cNvPr>
          <p:cNvSpPr>
            <a:spLocks noGrp="1"/>
          </p:cNvSpPr>
          <p:nvPr>
            <p:ph type="title"/>
          </p:nvPr>
        </p:nvSpPr>
        <p:spPr/>
        <p:txBody>
          <a:bodyPr/>
          <a:lstStyle/>
          <a:p>
            <a:r>
              <a:rPr lang="en-US"/>
              <a:t>Achieving interoperability - Legal</a:t>
            </a:r>
          </a:p>
        </p:txBody>
      </p:sp>
    </p:spTree>
    <p:extLst>
      <p:ext uri="{BB962C8B-B14F-4D97-AF65-F5344CB8AC3E}">
        <p14:creationId xmlns:p14="http://schemas.microsoft.com/office/powerpoint/2010/main" val="3185177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EEBA645-0E21-B87C-5C60-FDB57D8E34F8}"/>
              </a:ext>
            </a:extLst>
          </p:cNvPr>
          <p:cNvSpPr>
            <a:spLocks noGrp="1"/>
          </p:cNvSpPr>
          <p:nvPr>
            <p:ph type="body" idx="1"/>
          </p:nvPr>
        </p:nvSpPr>
        <p:spPr>
          <a:xfrm>
            <a:off x="838200" y="1825625"/>
            <a:ext cx="10515600" cy="4130675"/>
          </a:xfrm>
        </p:spPr>
        <p:txBody>
          <a:bodyPr>
            <a:normAutofit fontScale="77500" lnSpcReduction="20000"/>
          </a:bodyPr>
          <a:lstStyle/>
          <a:p>
            <a:r>
              <a:rPr lang="en-US" dirty="0"/>
              <a:t>Organizational interoperability refers to the harmonization of operational methods and processes so that different organizations can achieve common, pre-agreed, and mutually beneficial goals.</a:t>
            </a:r>
          </a:p>
          <a:p>
            <a:r>
              <a:rPr lang="en-US" dirty="0"/>
              <a:t>In Nordics, the provision of public services is generally decentralized, and the responsibility for processes largely lies with the organizations themselves. However, processes need to be harmonized to remove barriers to interoperability and achieve common goals.</a:t>
            </a:r>
          </a:p>
          <a:p>
            <a:r>
              <a:rPr lang="en-US" dirty="0"/>
              <a:t>Organizational interoperability is implemented by:</a:t>
            </a:r>
          </a:p>
          <a:p>
            <a:pPr lvl="1"/>
            <a:r>
              <a:rPr lang="en-US" dirty="0"/>
              <a:t>identifying and describing processes</a:t>
            </a:r>
          </a:p>
          <a:p>
            <a:pPr lvl="1"/>
            <a:r>
              <a:rPr lang="en-US" dirty="0"/>
              <a:t>a common governance model for the ecosystem, which includes</a:t>
            </a:r>
          </a:p>
          <a:p>
            <a:pPr lvl="2"/>
            <a:r>
              <a:rPr lang="en-US" dirty="0"/>
              <a:t>  identifying actors</a:t>
            </a:r>
          </a:p>
          <a:p>
            <a:pPr lvl="2"/>
            <a:r>
              <a:rPr lang="en-US" dirty="0"/>
              <a:t>  describing the roles and capabilities of actors</a:t>
            </a:r>
          </a:p>
          <a:p>
            <a:pPr lvl="2"/>
            <a:r>
              <a:rPr lang="en-US" dirty="0"/>
              <a:t>  agreeing on data ownership</a:t>
            </a:r>
          </a:p>
          <a:p>
            <a:pPr lvl="2"/>
            <a:r>
              <a:rPr lang="en-US" dirty="0"/>
              <a:t>  understanding customers and involving them</a:t>
            </a:r>
          </a:p>
          <a:p>
            <a:r>
              <a:rPr lang="en-US" dirty="0"/>
              <a:t>With regards to cross-border interoperability, the following items should be considered:</a:t>
            </a:r>
          </a:p>
          <a:p>
            <a:pPr lvl="1"/>
            <a:r>
              <a:rPr lang="en-US" dirty="0"/>
              <a:t>Contracts made by different organizations don't hinder information exchange</a:t>
            </a:r>
          </a:p>
          <a:p>
            <a:pPr lvl="1"/>
            <a:r>
              <a:rPr lang="en-US" dirty="0"/>
              <a:t>A common will and vision</a:t>
            </a:r>
          </a:p>
          <a:p>
            <a:pPr lvl="1"/>
            <a:r>
              <a:rPr lang="en-US" dirty="0"/>
              <a:t>Common governance and development model</a:t>
            </a:r>
          </a:p>
          <a:p>
            <a:pPr lvl="1"/>
            <a:r>
              <a:rPr lang="en-US" dirty="0"/>
              <a:t>Business processes and models support ownership of data and exchange of information</a:t>
            </a:r>
          </a:p>
          <a:p>
            <a:pPr lvl="1"/>
            <a:r>
              <a:rPr lang="en-US" dirty="0"/>
              <a:t>Master data governance</a:t>
            </a:r>
          </a:p>
        </p:txBody>
      </p:sp>
      <p:sp>
        <p:nvSpPr>
          <p:cNvPr id="3" name="Otsikko 2">
            <a:extLst>
              <a:ext uri="{FF2B5EF4-FFF2-40B4-BE49-F238E27FC236}">
                <a16:creationId xmlns:a16="http://schemas.microsoft.com/office/drawing/2014/main" id="{0E03D4AE-0DE4-F230-136A-893A0ACD4559}"/>
              </a:ext>
            </a:extLst>
          </p:cNvPr>
          <p:cNvSpPr>
            <a:spLocks noGrp="1"/>
          </p:cNvSpPr>
          <p:nvPr>
            <p:ph type="title"/>
          </p:nvPr>
        </p:nvSpPr>
        <p:spPr/>
        <p:txBody>
          <a:bodyPr/>
          <a:lstStyle/>
          <a:p>
            <a:r>
              <a:rPr lang="en-US"/>
              <a:t>Achieving interoperability - Organizational</a:t>
            </a:r>
          </a:p>
        </p:txBody>
      </p:sp>
    </p:spTree>
    <p:extLst>
      <p:ext uri="{BB962C8B-B14F-4D97-AF65-F5344CB8AC3E}">
        <p14:creationId xmlns:p14="http://schemas.microsoft.com/office/powerpoint/2010/main" val="3283791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EEBA645-0E21-B87C-5C60-FDB57D8E34F8}"/>
              </a:ext>
            </a:extLst>
          </p:cNvPr>
          <p:cNvSpPr>
            <a:spLocks noGrp="1"/>
          </p:cNvSpPr>
          <p:nvPr>
            <p:ph type="body" idx="1"/>
          </p:nvPr>
        </p:nvSpPr>
        <p:spPr/>
        <p:txBody>
          <a:bodyPr>
            <a:normAutofit lnSpcReduction="10000"/>
          </a:bodyPr>
          <a:lstStyle/>
          <a:p>
            <a:r>
              <a:rPr lang="en-US" dirty="0"/>
              <a:t>Semantic interoperability means that the precise meaning of the exchanged information is clear and common to all parties.</a:t>
            </a:r>
          </a:p>
          <a:p>
            <a:r>
              <a:rPr lang="en-US" dirty="0"/>
              <a:t>This is achieved through shared data definitions, i.e.,</a:t>
            </a:r>
          </a:p>
          <a:p>
            <a:pPr lvl="1"/>
            <a:r>
              <a:rPr lang="en-US" dirty="0"/>
              <a:t>a common conceptual model</a:t>
            </a:r>
          </a:p>
          <a:p>
            <a:pPr lvl="1"/>
            <a:r>
              <a:rPr lang="en-US" dirty="0"/>
              <a:t>common definitions and linkages</a:t>
            </a:r>
          </a:p>
          <a:p>
            <a:pPr lvl="1"/>
            <a:r>
              <a:rPr lang="en-US" dirty="0"/>
              <a:t>common vocabularies (terminology)</a:t>
            </a:r>
          </a:p>
          <a:p>
            <a:pPr lvl="1"/>
            <a:r>
              <a:rPr lang="en-US" dirty="0"/>
              <a:t>classifications and code systems.</a:t>
            </a:r>
          </a:p>
          <a:p>
            <a:r>
              <a:rPr lang="en-US" dirty="0"/>
              <a:t>With regards to cross-border interoperability, the following items should be considered:</a:t>
            </a:r>
          </a:p>
          <a:p>
            <a:pPr lvl="1"/>
            <a:r>
              <a:rPr lang="en-US" dirty="0"/>
              <a:t>Common taxonomy defines the terms of bookkeeping</a:t>
            </a:r>
          </a:p>
          <a:p>
            <a:pPr lvl="1"/>
            <a:r>
              <a:rPr lang="en-US" dirty="0"/>
              <a:t>Bookkeeping information can be understood semantically</a:t>
            </a:r>
          </a:p>
          <a:p>
            <a:pPr lvl="1"/>
            <a:r>
              <a:rPr lang="en-US" dirty="0"/>
              <a:t>Charts of accounts is in place</a:t>
            </a:r>
          </a:p>
          <a:p>
            <a:pPr lvl="1"/>
            <a:r>
              <a:rPr lang="en-US" dirty="0"/>
              <a:t>Core vocabulary has been created</a:t>
            </a:r>
          </a:p>
          <a:p>
            <a:pPr lvl="1"/>
            <a:r>
              <a:rPr lang="en-US" dirty="0"/>
              <a:t>Structural formats have been defined semantically</a:t>
            </a:r>
          </a:p>
        </p:txBody>
      </p:sp>
      <p:sp>
        <p:nvSpPr>
          <p:cNvPr id="3" name="Otsikko 2">
            <a:extLst>
              <a:ext uri="{FF2B5EF4-FFF2-40B4-BE49-F238E27FC236}">
                <a16:creationId xmlns:a16="http://schemas.microsoft.com/office/drawing/2014/main" id="{0E03D4AE-0DE4-F230-136A-893A0ACD4559}"/>
              </a:ext>
            </a:extLst>
          </p:cNvPr>
          <p:cNvSpPr>
            <a:spLocks noGrp="1"/>
          </p:cNvSpPr>
          <p:nvPr>
            <p:ph type="title"/>
          </p:nvPr>
        </p:nvSpPr>
        <p:spPr/>
        <p:txBody>
          <a:bodyPr/>
          <a:lstStyle/>
          <a:p>
            <a:r>
              <a:rPr lang="en-US"/>
              <a:t>Achieving interoperability - Semantics</a:t>
            </a:r>
          </a:p>
        </p:txBody>
      </p:sp>
    </p:spTree>
    <p:extLst>
      <p:ext uri="{BB962C8B-B14F-4D97-AF65-F5344CB8AC3E}">
        <p14:creationId xmlns:p14="http://schemas.microsoft.com/office/powerpoint/2010/main" val="1904763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EEBA645-0E21-B87C-5C60-FDB57D8E34F8}"/>
              </a:ext>
            </a:extLst>
          </p:cNvPr>
          <p:cNvSpPr>
            <a:spLocks noGrp="1"/>
          </p:cNvSpPr>
          <p:nvPr>
            <p:ph type="body" idx="1"/>
          </p:nvPr>
        </p:nvSpPr>
        <p:spPr>
          <a:xfrm>
            <a:off x="838200" y="1825625"/>
            <a:ext cx="10515600" cy="4200525"/>
          </a:xfrm>
        </p:spPr>
        <p:txBody>
          <a:bodyPr>
            <a:normAutofit/>
          </a:bodyPr>
          <a:lstStyle/>
          <a:p>
            <a:r>
              <a:rPr lang="en-US" dirty="0"/>
              <a:t>Technical interoperability refers to the technical design of information systems in such a way that interaction and data transfer between systems are possible. Means include:</a:t>
            </a:r>
          </a:p>
          <a:p>
            <a:pPr lvl="1"/>
            <a:r>
              <a:rPr lang="en-US" dirty="0"/>
              <a:t>international and national standards</a:t>
            </a:r>
          </a:p>
          <a:p>
            <a:pPr lvl="1"/>
            <a:r>
              <a:rPr lang="en-US" dirty="0"/>
              <a:t>open interfaces</a:t>
            </a:r>
          </a:p>
          <a:p>
            <a:pPr lvl="1"/>
            <a:r>
              <a:rPr lang="en-US" dirty="0"/>
              <a:t>various integration services.</a:t>
            </a:r>
          </a:p>
          <a:p>
            <a:r>
              <a:rPr lang="en-US" dirty="0"/>
              <a:t>In a company's digital economy ecosystem, technical interoperability with authorities and other actors is built through national information system services and the standards used in them.</a:t>
            </a:r>
          </a:p>
          <a:p>
            <a:r>
              <a:rPr lang="en-US" dirty="0"/>
              <a:t>With regards to cross-border interoperability, the following items should be in place:</a:t>
            </a:r>
          </a:p>
          <a:p>
            <a:pPr lvl="1"/>
            <a:r>
              <a:rPr lang="en-US" dirty="0"/>
              <a:t>Structural formats </a:t>
            </a:r>
          </a:p>
          <a:p>
            <a:pPr lvl="1"/>
            <a:r>
              <a:rPr lang="en-US" dirty="0"/>
              <a:t>Transfer channels for bookkeeping </a:t>
            </a:r>
          </a:p>
          <a:p>
            <a:pPr lvl="1"/>
            <a:r>
              <a:rPr lang="en-US" dirty="0"/>
              <a:t>Validation rules and qualification of data</a:t>
            </a:r>
          </a:p>
        </p:txBody>
      </p:sp>
      <p:sp>
        <p:nvSpPr>
          <p:cNvPr id="3" name="Otsikko 2">
            <a:extLst>
              <a:ext uri="{FF2B5EF4-FFF2-40B4-BE49-F238E27FC236}">
                <a16:creationId xmlns:a16="http://schemas.microsoft.com/office/drawing/2014/main" id="{0E03D4AE-0DE4-F230-136A-893A0ACD4559}"/>
              </a:ext>
            </a:extLst>
          </p:cNvPr>
          <p:cNvSpPr>
            <a:spLocks noGrp="1"/>
          </p:cNvSpPr>
          <p:nvPr>
            <p:ph type="title"/>
          </p:nvPr>
        </p:nvSpPr>
        <p:spPr/>
        <p:txBody>
          <a:bodyPr/>
          <a:lstStyle/>
          <a:p>
            <a:r>
              <a:rPr lang="en-US"/>
              <a:t>Achieving interoperability - Technical</a:t>
            </a:r>
          </a:p>
        </p:txBody>
      </p:sp>
    </p:spTree>
    <p:extLst>
      <p:ext uri="{BB962C8B-B14F-4D97-AF65-F5344CB8AC3E}">
        <p14:creationId xmlns:p14="http://schemas.microsoft.com/office/powerpoint/2010/main" val="800298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67455A4-8C46-BFA2-CC27-580EC1585D9A}"/>
              </a:ext>
            </a:extLst>
          </p:cNvPr>
          <p:cNvSpPr>
            <a:spLocks noGrp="1"/>
          </p:cNvSpPr>
          <p:nvPr>
            <p:ph type="body" idx="1"/>
          </p:nvPr>
        </p:nvSpPr>
        <p:spPr>
          <a:xfrm>
            <a:off x="838200" y="1397000"/>
            <a:ext cx="10706100" cy="4756141"/>
          </a:xfrm>
        </p:spPr>
        <p:txBody>
          <a:bodyPr>
            <a:normAutofit fontScale="62500" lnSpcReduction="20000"/>
          </a:bodyPr>
          <a:lstStyle/>
          <a:p>
            <a:r>
              <a:rPr lang="en-US" dirty="0"/>
              <a:t>For interoperability, it is significant moving forward to promote common semantic models to achieve interoperability at both the Nordic and European levels. Semantic models should be built at least from the following topics: </a:t>
            </a:r>
          </a:p>
          <a:p>
            <a:pPr lvl="1"/>
            <a:r>
              <a:rPr lang="en-US" dirty="0"/>
              <a:t>Business financial information, including semantic accounting data, such as chart of accounts, </a:t>
            </a:r>
          </a:p>
          <a:p>
            <a:pPr lvl="1"/>
            <a:r>
              <a:rPr lang="en-US" dirty="0"/>
              <a:t>Financial statements, </a:t>
            </a:r>
          </a:p>
          <a:p>
            <a:pPr lvl="1"/>
            <a:r>
              <a:rPr lang="en-US" dirty="0"/>
              <a:t>Business documents</a:t>
            </a:r>
          </a:p>
          <a:p>
            <a:pPr lvl="1"/>
            <a:r>
              <a:rPr lang="en-US" dirty="0"/>
              <a:t>Structured ways of presenting accounting data, such as SAF-T, SIE, XPRL GL. </a:t>
            </a:r>
          </a:p>
          <a:p>
            <a:r>
              <a:rPr lang="en-US" dirty="0"/>
              <a:t>By constructing semantic models, we can overcome the challenges arising from national formats and can build interoperability in a modern and sustainable way. Semantic models are significant in their context because they endure the future differently than just a single standard. New standards can always be introduced against semantic models, and the semantic model can be expanded into new standards lightly and efficiently. </a:t>
            </a:r>
          </a:p>
          <a:p>
            <a:r>
              <a:rPr lang="en-US" dirty="0"/>
              <a:t>Moreover, in different countries, the main goal is to promote national standardization in at least the following areas:</a:t>
            </a:r>
          </a:p>
          <a:p>
            <a:pPr lvl="1"/>
            <a:r>
              <a:rPr lang="en-US" dirty="0"/>
              <a:t>Financial statements</a:t>
            </a:r>
          </a:p>
          <a:p>
            <a:pPr lvl="1"/>
            <a:r>
              <a:rPr lang="en-US" dirty="0"/>
              <a:t>Business documents</a:t>
            </a:r>
          </a:p>
          <a:p>
            <a:pPr lvl="1"/>
            <a:r>
              <a:rPr lang="en-US" dirty="0"/>
              <a:t>Accounting information (both structure, technical formats and charts of accounts)</a:t>
            </a:r>
          </a:p>
          <a:p>
            <a:r>
              <a:rPr lang="en-US" dirty="0"/>
              <a:t>The standardization of the chart of accounts' structure works best with a refence chart of accounts, which allows reporting to be integrated into businesses' operations more effectively, but also enables companies' own monitoring. This enables both internal and external accounting to be as effective as possible in modern financial systems. </a:t>
            </a:r>
          </a:p>
          <a:p>
            <a:r>
              <a:rPr lang="en-US" dirty="0"/>
              <a:t>Additionally, different countries need to ensure that standards are used in a standardized manner. A challenge identified in this work is that although standards exist, their varying use, for example in the case of chart of accounts, currently leads to a situation where interoperability is not yet meaningful to build. If, for instance, refence charts of accounts are not used in a fully standardized manner and it cannot be ensured that the included information is semantically correct, it is not yet mature to start building cross-border interoperability. </a:t>
            </a:r>
          </a:p>
          <a:p>
            <a:r>
              <a:rPr lang="en-US" dirty="0"/>
              <a:t>Lastly, it has been recognized that the most effective way to promote the use of chart of accounts and other business department standards, as well as their standardized use, is that as many companies as possible in the Nordics have a modern, advanced accounting system. This ensures that the company stays up to date with digitalization developments and can more effectively influence the field. This is because there are significantly fewer accounting software options available than there are companies in the field overall.</a:t>
            </a:r>
          </a:p>
        </p:txBody>
      </p:sp>
      <p:sp>
        <p:nvSpPr>
          <p:cNvPr id="3" name="Otsikko 2">
            <a:extLst>
              <a:ext uri="{FF2B5EF4-FFF2-40B4-BE49-F238E27FC236}">
                <a16:creationId xmlns:a16="http://schemas.microsoft.com/office/drawing/2014/main" id="{40A17740-A878-56DA-CC47-5244C5CB448E}"/>
              </a:ext>
            </a:extLst>
          </p:cNvPr>
          <p:cNvSpPr>
            <a:spLocks noGrp="1"/>
          </p:cNvSpPr>
          <p:nvPr>
            <p:ph type="title"/>
          </p:nvPr>
        </p:nvSpPr>
        <p:spPr/>
        <p:txBody>
          <a:bodyPr/>
          <a:lstStyle/>
          <a:p>
            <a:r>
              <a:rPr lang="en-US"/>
              <a:t>Summary of needed actions for nations</a:t>
            </a:r>
          </a:p>
        </p:txBody>
      </p:sp>
    </p:spTree>
    <p:extLst>
      <p:ext uri="{BB962C8B-B14F-4D97-AF65-F5344CB8AC3E}">
        <p14:creationId xmlns:p14="http://schemas.microsoft.com/office/powerpoint/2010/main" val="820188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FC6448-0B83-5A29-DFC2-FCC19E4535F9}"/>
              </a:ext>
            </a:extLst>
          </p:cNvPr>
          <p:cNvSpPr>
            <a:spLocks noGrp="1"/>
          </p:cNvSpPr>
          <p:nvPr>
            <p:ph type="title"/>
          </p:nvPr>
        </p:nvSpPr>
        <p:spPr/>
        <p:txBody>
          <a:bodyPr/>
          <a:lstStyle/>
          <a:p>
            <a:r>
              <a:rPr lang="en-US"/>
              <a:t>Current status of bookkeeping interoperability in each country - Finland</a:t>
            </a:r>
          </a:p>
        </p:txBody>
      </p:sp>
      <p:sp>
        <p:nvSpPr>
          <p:cNvPr id="3" name="Sisällön paikkamerkki 2">
            <a:extLst>
              <a:ext uri="{FF2B5EF4-FFF2-40B4-BE49-F238E27FC236}">
                <a16:creationId xmlns:a16="http://schemas.microsoft.com/office/drawing/2014/main" id="{B5DA982F-FA03-9246-05D5-834178E92113}"/>
              </a:ext>
            </a:extLst>
          </p:cNvPr>
          <p:cNvSpPr>
            <a:spLocks noGrp="1"/>
          </p:cNvSpPr>
          <p:nvPr>
            <p:ph idx="1"/>
          </p:nvPr>
        </p:nvSpPr>
        <p:spPr>
          <a:xfrm>
            <a:off x="838200" y="1825625"/>
            <a:ext cx="10515600" cy="4229942"/>
          </a:xfrm>
        </p:spPr>
        <p:txBody>
          <a:bodyPr>
            <a:normAutofit fontScale="62500" lnSpcReduction="20000"/>
          </a:bodyPr>
          <a:lstStyle/>
          <a:p>
            <a:r>
              <a:rPr lang="en-US" dirty="0"/>
              <a:t>Legal interoperability:</a:t>
            </a:r>
          </a:p>
          <a:p>
            <a:pPr lvl="1"/>
            <a:r>
              <a:rPr lang="en-US" dirty="0"/>
              <a:t>Bookkeeping law in place, but it does not advance structural bookkeeping (mandate uses and does not place requisites)</a:t>
            </a:r>
          </a:p>
          <a:p>
            <a:pPr lvl="1"/>
            <a:r>
              <a:rPr lang="en-US" dirty="0"/>
              <a:t>No obstacles for transferring data and storing of data</a:t>
            </a:r>
          </a:p>
          <a:p>
            <a:pPr lvl="1"/>
            <a:r>
              <a:rPr lang="en-US" dirty="0"/>
              <a:t>Bookkeeping act gives the framework for accounting</a:t>
            </a:r>
          </a:p>
          <a:p>
            <a:r>
              <a:rPr lang="en-US" dirty="0"/>
              <a:t>Organizational interoperability:</a:t>
            </a:r>
          </a:p>
          <a:p>
            <a:pPr lvl="1"/>
            <a:r>
              <a:rPr lang="en-US" dirty="0"/>
              <a:t>Associations exist that help different groups</a:t>
            </a:r>
          </a:p>
          <a:p>
            <a:pPr lvl="1"/>
            <a:r>
              <a:rPr lang="en-US" dirty="0"/>
              <a:t>No common vision and no major will to develop bookkeeping</a:t>
            </a:r>
          </a:p>
          <a:p>
            <a:pPr lvl="1"/>
            <a:r>
              <a:rPr lang="en-US" dirty="0"/>
              <a:t>Governance models for laws but not for development</a:t>
            </a:r>
          </a:p>
          <a:p>
            <a:pPr lvl="1"/>
            <a:r>
              <a:rPr lang="en-US" dirty="0"/>
              <a:t>Some business but no major business comes from challenges of bookkeeping interoperability</a:t>
            </a:r>
          </a:p>
          <a:p>
            <a:r>
              <a:rPr lang="en-US" dirty="0"/>
              <a:t>Semantical interoperability:</a:t>
            </a:r>
          </a:p>
          <a:p>
            <a:pPr lvl="1"/>
            <a:r>
              <a:rPr lang="en-US" dirty="0"/>
              <a:t>Law and acts define bookkeeping terms</a:t>
            </a:r>
          </a:p>
          <a:p>
            <a:pPr lvl="1"/>
            <a:r>
              <a:rPr lang="en-US" dirty="0"/>
              <a:t>Core vocabulary formed</a:t>
            </a:r>
          </a:p>
          <a:p>
            <a:pPr lvl="1"/>
            <a:r>
              <a:rPr lang="en-US" dirty="0"/>
              <a:t>Common chart of accounts in place, but not used in a uniform manner</a:t>
            </a:r>
          </a:p>
          <a:p>
            <a:pPr lvl="1"/>
            <a:r>
              <a:rPr lang="en-US" dirty="0"/>
              <a:t>Taxonomies are being developed</a:t>
            </a:r>
          </a:p>
          <a:p>
            <a:pPr lvl="1"/>
            <a:r>
              <a:rPr lang="en-US" dirty="0"/>
              <a:t>No semantical format taxonomies in place but being piloted and described</a:t>
            </a:r>
          </a:p>
          <a:p>
            <a:r>
              <a:rPr lang="en-US" dirty="0"/>
              <a:t>Technical interoperability:</a:t>
            </a:r>
          </a:p>
          <a:p>
            <a:pPr lvl="1"/>
            <a:r>
              <a:rPr lang="en-US" dirty="0"/>
              <a:t>No common structural formats</a:t>
            </a:r>
          </a:p>
          <a:p>
            <a:pPr lvl="1"/>
            <a:r>
              <a:rPr lang="en-US" dirty="0"/>
              <a:t>Transfer channels focused around system providers</a:t>
            </a:r>
          </a:p>
          <a:p>
            <a:endParaRPr lang="en-US" dirty="0"/>
          </a:p>
        </p:txBody>
      </p:sp>
      <p:sp>
        <p:nvSpPr>
          <p:cNvPr id="4" name="Dian numeron paikkamerkki 3">
            <a:extLst>
              <a:ext uri="{FF2B5EF4-FFF2-40B4-BE49-F238E27FC236}">
                <a16:creationId xmlns:a16="http://schemas.microsoft.com/office/drawing/2014/main" id="{F89EA5F1-D60A-F3FF-E9AD-7775AAF35922}"/>
              </a:ext>
            </a:extLst>
          </p:cNvPr>
          <p:cNvSpPr>
            <a:spLocks noGrp="1"/>
          </p:cNvSpPr>
          <p:nvPr>
            <p:ph type="sldNum" sz="quarter" idx="12"/>
          </p:nvPr>
        </p:nvSpPr>
        <p:spPr/>
        <p:txBody>
          <a:bodyPr/>
          <a:lstStyle/>
          <a:p>
            <a:fld id="{DC32CCCC-C653-421F-BB1F-FDB5B5B9DFB5}" type="slidenum">
              <a:rPr lang="en-US" smtClean="0"/>
              <a:t>65</a:t>
            </a:fld>
            <a:endParaRPr lang="en-US" dirty="0"/>
          </a:p>
        </p:txBody>
      </p:sp>
    </p:spTree>
    <p:extLst>
      <p:ext uri="{BB962C8B-B14F-4D97-AF65-F5344CB8AC3E}">
        <p14:creationId xmlns:p14="http://schemas.microsoft.com/office/powerpoint/2010/main" val="3821059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FC6448-0B83-5A29-DFC2-FCC19E4535F9}"/>
              </a:ext>
            </a:extLst>
          </p:cNvPr>
          <p:cNvSpPr>
            <a:spLocks noGrp="1"/>
          </p:cNvSpPr>
          <p:nvPr>
            <p:ph type="title"/>
          </p:nvPr>
        </p:nvSpPr>
        <p:spPr/>
        <p:txBody>
          <a:bodyPr/>
          <a:lstStyle/>
          <a:p>
            <a:r>
              <a:rPr lang="en-US"/>
              <a:t>Current status of bookkeeping interoperability in each country - Sweden</a:t>
            </a:r>
          </a:p>
        </p:txBody>
      </p:sp>
      <p:sp>
        <p:nvSpPr>
          <p:cNvPr id="3" name="Sisällön paikkamerkki 2">
            <a:extLst>
              <a:ext uri="{FF2B5EF4-FFF2-40B4-BE49-F238E27FC236}">
                <a16:creationId xmlns:a16="http://schemas.microsoft.com/office/drawing/2014/main" id="{B5DA982F-FA03-9246-05D5-834178E92113}"/>
              </a:ext>
            </a:extLst>
          </p:cNvPr>
          <p:cNvSpPr>
            <a:spLocks noGrp="1"/>
          </p:cNvSpPr>
          <p:nvPr>
            <p:ph idx="1"/>
          </p:nvPr>
        </p:nvSpPr>
        <p:spPr/>
        <p:txBody>
          <a:bodyPr>
            <a:normAutofit fontScale="70000" lnSpcReduction="20000"/>
          </a:bodyPr>
          <a:lstStyle/>
          <a:p>
            <a:r>
              <a:rPr lang="en-US" dirty="0"/>
              <a:t>Legal interoperability:</a:t>
            </a:r>
          </a:p>
          <a:p>
            <a:pPr lvl="1"/>
            <a:r>
              <a:rPr lang="en-US" dirty="0"/>
              <a:t>Law and act in place</a:t>
            </a:r>
          </a:p>
          <a:p>
            <a:pPr lvl="1"/>
            <a:r>
              <a:rPr lang="en-US" dirty="0"/>
              <a:t>Data can be stored outside kingdom of Sweden if digital from beginning (EU)</a:t>
            </a:r>
          </a:p>
          <a:p>
            <a:pPr lvl="1"/>
            <a:r>
              <a:rPr lang="en-US" dirty="0"/>
              <a:t>Law of bookkeeping data archival in place (iXBRL for storing annual reports)</a:t>
            </a:r>
          </a:p>
          <a:p>
            <a:r>
              <a:rPr lang="en-US" dirty="0"/>
              <a:t>Organizational interoperability:</a:t>
            </a:r>
          </a:p>
          <a:p>
            <a:pPr lvl="1"/>
            <a:r>
              <a:rPr lang="en-US" dirty="0"/>
              <a:t>Associations in place</a:t>
            </a:r>
          </a:p>
          <a:p>
            <a:pPr lvl="1"/>
            <a:r>
              <a:rPr lang="en-US" dirty="0"/>
              <a:t>Common will is usually the business cases behind development</a:t>
            </a:r>
          </a:p>
          <a:p>
            <a:pPr lvl="1"/>
            <a:r>
              <a:rPr lang="en-US" dirty="0"/>
              <a:t>Data governance strategy is in place</a:t>
            </a:r>
          </a:p>
          <a:p>
            <a:r>
              <a:rPr lang="en-US" dirty="0"/>
              <a:t>Semantical interoperability:</a:t>
            </a:r>
          </a:p>
          <a:p>
            <a:pPr lvl="1"/>
            <a:r>
              <a:rPr lang="en-US" dirty="0"/>
              <a:t>Common chart of accounts in place, but not used in a uniform manner</a:t>
            </a:r>
          </a:p>
          <a:p>
            <a:pPr lvl="1"/>
            <a:r>
              <a:rPr lang="en-US" dirty="0"/>
              <a:t>Common core vocabulary and taxonomy framework for reporting to public authorities in place in certain reports</a:t>
            </a:r>
          </a:p>
          <a:p>
            <a:pPr lvl="1"/>
            <a:r>
              <a:rPr lang="en-US" dirty="0"/>
              <a:t>SIE is in place</a:t>
            </a:r>
          </a:p>
          <a:p>
            <a:pPr lvl="1"/>
            <a:r>
              <a:rPr lang="en-US" dirty="0"/>
              <a:t>SAA is coming</a:t>
            </a:r>
          </a:p>
          <a:p>
            <a:r>
              <a:rPr lang="en-US" dirty="0"/>
              <a:t>Technical interoperability:</a:t>
            </a:r>
          </a:p>
          <a:p>
            <a:pPr lvl="1"/>
            <a:r>
              <a:rPr lang="en-US" dirty="0"/>
              <a:t>SIE facilitates information exchange</a:t>
            </a:r>
          </a:p>
          <a:p>
            <a:pPr lvl="1"/>
            <a:r>
              <a:rPr lang="en-US" dirty="0"/>
              <a:t>SAA will further develop the possibilities of information exchange</a:t>
            </a:r>
          </a:p>
          <a:p>
            <a:pPr lvl="1"/>
            <a:endParaRPr lang="en-US" dirty="0"/>
          </a:p>
          <a:p>
            <a:pPr lvl="1"/>
            <a:endParaRPr lang="en-US" dirty="0"/>
          </a:p>
          <a:p>
            <a:endParaRPr lang="en-US" dirty="0"/>
          </a:p>
        </p:txBody>
      </p:sp>
      <p:sp>
        <p:nvSpPr>
          <p:cNvPr id="4" name="Dian numeron paikkamerkki 3">
            <a:extLst>
              <a:ext uri="{FF2B5EF4-FFF2-40B4-BE49-F238E27FC236}">
                <a16:creationId xmlns:a16="http://schemas.microsoft.com/office/drawing/2014/main" id="{F89EA5F1-D60A-F3FF-E9AD-7775AAF35922}"/>
              </a:ext>
            </a:extLst>
          </p:cNvPr>
          <p:cNvSpPr>
            <a:spLocks noGrp="1"/>
          </p:cNvSpPr>
          <p:nvPr>
            <p:ph type="sldNum" sz="quarter" idx="12"/>
          </p:nvPr>
        </p:nvSpPr>
        <p:spPr/>
        <p:txBody>
          <a:bodyPr/>
          <a:lstStyle/>
          <a:p>
            <a:fld id="{DC32CCCC-C653-421F-BB1F-FDB5B5B9DFB5}" type="slidenum">
              <a:rPr lang="en-US" smtClean="0"/>
              <a:t>66</a:t>
            </a:fld>
            <a:endParaRPr lang="en-US" dirty="0"/>
          </a:p>
        </p:txBody>
      </p:sp>
    </p:spTree>
    <p:extLst>
      <p:ext uri="{BB962C8B-B14F-4D97-AF65-F5344CB8AC3E}">
        <p14:creationId xmlns:p14="http://schemas.microsoft.com/office/powerpoint/2010/main" val="234370499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FC6448-0B83-5A29-DFC2-FCC19E4535F9}"/>
              </a:ext>
            </a:extLst>
          </p:cNvPr>
          <p:cNvSpPr>
            <a:spLocks noGrp="1"/>
          </p:cNvSpPr>
          <p:nvPr>
            <p:ph type="title"/>
          </p:nvPr>
        </p:nvSpPr>
        <p:spPr/>
        <p:txBody>
          <a:bodyPr/>
          <a:lstStyle/>
          <a:p>
            <a:r>
              <a:rPr lang="en-US" dirty="0"/>
              <a:t>Current status of bookkeeping interoperability in each country - Denmark</a:t>
            </a:r>
          </a:p>
        </p:txBody>
      </p:sp>
      <p:sp>
        <p:nvSpPr>
          <p:cNvPr id="3" name="Sisällön paikkamerkki 2">
            <a:extLst>
              <a:ext uri="{FF2B5EF4-FFF2-40B4-BE49-F238E27FC236}">
                <a16:creationId xmlns:a16="http://schemas.microsoft.com/office/drawing/2014/main" id="{B5DA982F-FA03-9246-05D5-834178E92113}"/>
              </a:ext>
            </a:extLst>
          </p:cNvPr>
          <p:cNvSpPr>
            <a:spLocks noGrp="1"/>
          </p:cNvSpPr>
          <p:nvPr>
            <p:ph idx="1"/>
          </p:nvPr>
        </p:nvSpPr>
        <p:spPr/>
        <p:txBody>
          <a:bodyPr>
            <a:normAutofit fontScale="85000" lnSpcReduction="20000"/>
          </a:bodyPr>
          <a:lstStyle/>
          <a:p>
            <a:r>
              <a:rPr lang="en-US" dirty="0"/>
              <a:t>Legal interoperability:</a:t>
            </a:r>
          </a:p>
          <a:p>
            <a:pPr lvl="1"/>
            <a:r>
              <a:rPr lang="en-US" dirty="0"/>
              <a:t>Law and act in place</a:t>
            </a:r>
          </a:p>
          <a:p>
            <a:pPr lvl="1"/>
            <a:r>
              <a:rPr lang="en-US" dirty="0"/>
              <a:t>SAF-T and standard chart of accounts is available</a:t>
            </a:r>
          </a:p>
          <a:p>
            <a:pPr lvl="1"/>
            <a:r>
              <a:rPr lang="en-US" dirty="0"/>
              <a:t>Law for digital infrastructure in place</a:t>
            </a:r>
          </a:p>
          <a:p>
            <a:pPr lvl="1"/>
            <a:r>
              <a:rPr lang="en-US" dirty="0"/>
              <a:t>Data can be stored outside kingdom of Denmark if digital from beginning (EU)</a:t>
            </a:r>
          </a:p>
          <a:p>
            <a:r>
              <a:rPr lang="en-US" dirty="0"/>
              <a:t>Organizational interoperability:</a:t>
            </a:r>
          </a:p>
          <a:p>
            <a:pPr lvl="1"/>
            <a:r>
              <a:rPr lang="en-US" dirty="0"/>
              <a:t>Associations in place</a:t>
            </a:r>
          </a:p>
          <a:p>
            <a:pPr lvl="1"/>
            <a:r>
              <a:rPr lang="en-US" dirty="0"/>
              <a:t>Guidance and guidelines in place</a:t>
            </a:r>
          </a:p>
          <a:p>
            <a:pPr lvl="1"/>
            <a:r>
              <a:rPr lang="en-US" dirty="0"/>
              <a:t>Certification of certain actors in place</a:t>
            </a:r>
          </a:p>
          <a:p>
            <a:r>
              <a:rPr lang="en-US" dirty="0"/>
              <a:t>Semantical interoperability:</a:t>
            </a:r>
          </a:p>
          <a:p>
            <a:pPr lvl="1"/>
            <a:r>
              <a:rPr lang="en-US" dirty="0"/>
              <a:t>Common chart of accounts is available, but low adoption at the moment. Continual changes to common chart of accounts are expected.</a:t>
            </a:r>
          </a:p>
          <a:p>
            <a:pPr lvl="1"/>
            <a:r>
              <a:rPr lang="en-US" dirty="0"/>
              <a:t>SAF-T is available</a:t>
            </a:r>
          </a:p>
          <a:p>
            <a:r>
              <a:rPr lang="en-US" dirty="0"/>
              <a:t>Technical interoperability:</a:t>
            </a:r>
          </a:p>
          <a:p>
            <a:pPr lvl="1"/>
            <a:r>
              <a:rPr lang="en-US" dirty="0"/>
              <a:t>SAF-T is available</a:t>
            </a:r>
          </a:p>
          <a:p>
            <a:endParaRPr lang="en-US" dirty="0"/>
          </a:p>
        </p:txBody>
      </p:sp>
      <p:sp>
        <p:nvSpPr>
          <p:cNvPr id="4" name="Dian numeron paikkamerkki 3">
            <a:extLst>
              <a:ext uri="{FF2B5EF4-FFF2-40B4-BE49-F238E27FC236}">
                <a16:creationId xmlns:a16="http://schemas.microsoft.com/office/drawing/2014/main" id="{F89EA5F1-D60A-F3FF-E9AD-7775AAF35922}"/>
              </a:ext>
            </a:extLst>
          </p:cNvPr>
          <p:cNvSpPr>
            <a:spLocks noGrp="1"/>
          </p:cNvSpPr>
          <p:nvPr>
            <p:ph type="sldNum" sz="quarter" idx="12"/>
          </p:nvPr>
        </p:nvSpPr>
        <p:spPr/>
        <p:txBody>
          <a:bodyPr/>
          <a:lstStyle/>
          <a:p>
            <a:fld id="{DC32CCCC-C653-421F-BB1F-FDB5B5B9DFB5}" type="slidenum">
              <a:rPr lang="en-US" smtClean="0"/>
              <a:t>67</a:t>
            </a:fld>
            <a:endParaRPr lang="en-US" dirty="0"/>
          </a:p>
        </p:txBody>
      </p:sp>
    </p:spTree>
    <p:extLst>
      <p:ext uri="{BB962C8B-B14F-4D97-AF65-F5344CB8AC3E}">
        <p14:creationId xmlns:p14="http://schemas.microsoft.com/office/powerpoint/2010/main" val="106914928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FC6448-0B83-5A29-DFC2-FCC19E4535F9}"/>
              </a:ext>
            </a:extLst>
          </p:cNvPr>
          <p:cNvSpPr>
            <a:spLocks noGrp="1"/>
          </p:cNvSpPr>
          <p:nvPr>
            <p:ph type="title"/>
          </p:nvPr>
        </p:nvSpPr>
        <p:spPr/>
        <p:txBody>
          <a:bodyPr/>
          <a:lstStyle/>
          <a:p>
            <a:r>
              <a:rPr lang="en-US" dirty="0"/>
              <a:t>Current status of bookkeeping interoperability in each country - Norway</a:t>
            </a:r>
          </a:p>
        </p:txBody>
      </p:sp>
      <p:sp>
        <p:nvSpPr>
          <p:cNvPr id="3" name="Sisällön paikkamerkki 2">
            <a:extLst>
              <a:ext uri="{FF2B5EF4-FFF2-40B4-BE49-F238E27FC236}">
                <a16:creationId xmlns:a16="http://schemas.microsoft.com/office/drawing/2014/main" id="{B5DA982F-FA03-9246-05D5-834178E92113}"/>
              </a:ext>
            </a:extLst>
          </p:cNvPr>
          <p:cNvSpPr>
            <a:spLocks noGrp="1"/>
          </p:cNvSpPr>
          <p:nvPr>
            <p:ph idx="1"/>
          </p:nvPr>
        </p:nvSpPr>
        <p:spPr/>
        <p:txBody>
          <a:bodyPr>
            <a:normAutofit fontScale="92500" lnSpcReduction="20000"/>
          </a:bodyPr>
          <a:lstStyle/>
          <a:p>
            <a:r>
              <a:rPr lang="en-US" dirty="0"/>
              <a:t>Legal interoperability:</a:t>
            </a:r>
          </a:p>
          <a:p>
            <a:pPr lvl="1"/>
            <a:r>
              <a:rPr lang="en-US" dirty="0"/>
              <a:t>Law and act in place</a:t>
            </a:r>
          </a:p>
          <a:p>
            <a:pPr lvl="1"/>
            <a:r>
              <a:rPr lang="en-US" dirty="0"/>
              <a:t>SAF-T and </a:t>
            </a:r>
            <a:r>
              <a:rPr lang="en-US"/>
              <a:t>standard reporting accounts </a:t>
            </a:r>
            <a:r>
              <a:rPr lang="en-US" dirty="0"/>
              <a:t>exist</a:t>
            </a:r>
          </a:p>
          <a:p>
            <a:pPr lvl="1"/>
            <a:r>
              <a:rPr lang="en-US" dirty="0"/>
              <a:t>Have to apply to store data electronically outside Norway</a:t>
            </a:r>
          </a:p>
          <a:p>
            <a:r>
              <a:rPr lang="en-US" dirty="0"/>
              <a:t>Organizational interoperability:</a:t>
            </a:r>
          </a:p>
          <a:p>
            <a:pPr lvl="1"/>
            <a:r>
              <a:rPr lang="en-US" dirty="0"/>
              <a:t>Associations in place</a:t>
            </a:r>
          </a:p>
          <a:p>
            <a:pPr lvl="1"/>
            <a:r>
              <a:rPr lang="en-US" dirty="0"/>
              <a:t>Availability and common vision towards availability missing</a:t>
            </a:r>
          </a:p>
          <a:p>
            <a:r>
              <a:rPr lang="en-US" dirty="0"/>
              <a:t>Semantical interoperability:</a:t>
            </a:r>
          </a:p>
          <a:p>
            <a:pPr lvl="1"/>
            <a:r>
              <a:rPr lang="en-US" dirty="0"/>
              <a:t>Common chart of accounts for companies exist (especially for smaller companies)</a:t>
            </a:r>
          </a:p>
          <a:p>
            <a:pPr lvl="1"/>
            <a:r>
              <a:rPr lang="en-US" dirty="0"/>
              <a:t>SAF-T in place</a:t>
            </a:r>
          </a:p>
          <a:p>
            <a:pPr lvl="1"/>
            <a:r>
              <a:rPr lang="en-US" dirty="0"/>
              <a:t>Vocabularies defined in law</a:t>
            </a:r>
          </a:p>
          <a:p>
            <a:r>
              <a:rPr lang="en-US" dirty="0"/>
              <a:t>Technical interoperability:</a:t>
            </a:r>
          </a:p>
          <a:p>
            <a:pPr lvl="1"/>
            <a:r>
              <a:rPr lang="en-US" dirty="0"/>
              <a:t>SAF-T place</a:t>
            </a:r>
          </a:p>
          <a:p>
            <a:pPr lvl="1"/>
            <a:endParaRPr lang="en-US" dirty="0"/>
          </a:p>
          <a:p>
            <a:endParaRPr lang="en-US" dirty="0"/>
          </a:p>
        </p:txBody>
      </p:sp>
      <p:sp>
        <p:nvSpPr>
          <p:cNvPr id="4" name="Dian numeron paikkamerkki 3">
            <a:extLst>
              <a:ext uri="{FF2B5EF4-FFF2-40B4-BE49-F238E27FC236}">
                <a16:creationId xmlns:a16="http://schemas.microsoft.com/office/drawing/2014/main" id="{F89EA5F1-D60A-F3FF-E9AD-7775AAF35922}"/>
              </a:ext>
            </a:extLst>
          </p:cNvPr>
          <p:cNvSpPr>
            <a:spLocks noGrp="1"/>
          </p:cNvSpPr>
          <p:nvPr>
            <p:ph type="sldNum" sz="quarter" idx="12"/>
          </p:nvPr>
        </p:nvSpPr>
        <p:spPr/>
        <p:txBody>
          <a:bodyPr/>
          <a:lstStyle/>
          <a:p>
            <a:fld id="{DC32CCCC-C653-421F-BB1F-FDB5B5B9DFB5}" type="slidenum">
              <a:rPr lang="en-US" smtClean="0"/>
              <a:t>68</a:t>
            </a:fld>
            <a:endParaRPr lang="en-US" dirty="0"/>
          </a:p>
        </p:txBody>
      </p:sp>
    </p:spTree>
    <p:extLst>
      <p:ext uri="{BB962C8B-B14F-4D97-AF65-F5344CB8AC3E}">
        <p14:creationId xmlns:p14="http://schemas.microsoft.com/office/powerpoint/2010/main" val="136090704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FC6448-0B83-5A29-DFC2-FCC19E4535F9}"/>
              </a:ext>
            </a:extLst>
          </p:cNvPr>
          <p:cNvSpPr>
            <a:spLocks noGrp="1"/>
          </p:cNvSpPr>
          <p:nvPr>
            <p:ph type="title"/>
          </p:nvPr>
        </p:nvSpPr>
        <p:spPr/>
        <p:txBody>
          <a:bodyPr/>
          <a:lstStyle/>
          <a:p>
            <a:r>
              <a:rPr lang="en-US" dirty="0"/>
              <a:t>Current status of bookkeeping interoperability in each country - Iceland</a:t>
            </a:r>
          </a:p>
        </p:txBody>
      </p:sp>
      <p:sp>
        <p:nvSpPr>
          <p:cNvPr id="3" name="Sisällön paikkamerkki 2">
            <a:extLst>
              <a:ext uri="{FF2B5EF4-FFF2-40B4-BE49-F238E27FC236}">
                <a16:creationId xmlns:a16="http://schemas.microsoft.com/office/drawing/2014/main" id="{B5DA982F-FA03-9246-05D5-834178E92113}"/>
              </a:ext>
            </a:extLst>
          </p:cNvPr>
          <p:cNvSpPr>
            <a:spLocks noGrp="1"/>
          </p:cNvSpPr>
          <p:nvPr>
            <p:ph idx="1"/>
          </p:nvPr>
        </p:nvSpPr>
        <p:spPr/>
        <p:txBody>
          <a:bodyPr>
            <a:normAutofit fontScale="85000" lnSpcReduction="20000"/>
          </a:bodyPr>
          <a:lstStyle/>
          <a:p>
            <a:r>
              <a:rPr lang="en-US" dirty="0"/>
              <a:t>Legal interoperability:</a:t>
            </a:r>
          </a:p>
          <a:p>
            <a:pPr lvl="1"/>
            <a:r>
              <a:rPr lang="en-US" dirty="0"/>
              <a:t>Updated bookkeeping law is underway. </a:t>
            </a:r>
          </a:p>
          <a:p>
            <a:pPr lvl="1"/>
            <a:r>
              <a:rPr lang="en-US" dirty="0"/>
              <a:t>The ministry has under consideration to oblige certain business-forms to use digital accounting systems if the turnover is above a set minimum. The law should also stipulate the use of a uniform digital accounting code that the digital systems would be required to support.</a:t>
            </a:r>
          </a:p>
          <a:p>
            <a:r>
              <a:rPr lang="en-US" dirty="0"/>
              <a:t>Organizational interoperability:</a:t>
            </a:r>
          </a:p>
          <a:p>
            <a:pPr lvl="1"/>
            <a:r>
              <a:rPr lang="en-US" dirty="0"/>
              <a:t>The provision of public services is generally decentralized, and the responsibility for processes largely lies with the organizations themselves. However, processes need to be harmonized to remove barriers to interoperability and achieve common goals</a:t>
            </a:r>
          </a:p>
          <a:p>
            <a:r>
              <a:rPr lang="en-US" dirty="0"/>
              <a:t>Semantical interoperability:</a:t>
            </a:r>
          </a:p>
          <a:p>
            <a:pPr lvl="1"/>
            <a:r>
              <a:rPr lang="en-US" dirty="0"/>
              <a:t>Regulation regarding Standardized Chart of Accounts is underway</a:t>
            </a:r>
          </a:p>
          <a:p>
            <a:r>
              <a:rPr lang="en-US" dirty="0"/>
              <a:t>Technical interoperability:</a:t>
            </a:r>
          </a:p>
          <a:p>
            <a:pPr lvl="1"/>
            <a:r>
              <a:rPr lang="en-US" dirty="0"/>
              <a:t>Technological neutrality and data portability is an area in need of improvement according to the result of the EIF (European Interoperability Framework) Monitoring Mechanism data collection exercise for Iceland in 2022, See Digital Public Administration factsheets</a:t>
            </a:r>
          </a:p>
          <a:p>
            <a:pPr lvl="1"/>
            <a:r>
              <a:rPr lang="en-US" dirty="0"/>
              <a:t>National data strategy is underway (benchmark: UK national data strategy)</a:t>
            </a:r>
          </a:p>
          <a:p>
            <a:endParaRPr lang="en-US" dirty="0"/>
          </a:p>
        </p:txBody>
      </p:sp>
      <p:sp>
        <p:nvSpPr>
          <p:cNvPr id="4" name="Dian numeron paikkamerkki 3">
            <a:extLst>
              <a:ext uri="{FF2B5EF4-FFF2-40B4-BE49-F238E27FC236}">
                <a16:creationId xmlns:a16="http://schemas.microsoft.com/office/drawing/2014/main" id="{F89EA5F1-D60A-F3FF-E9AD-7775AAF35922}"/>
              </a:ext>
            </a:extLst>
          </p:cNvPr>
          <p:cNvSpPr>
            <a:spLocks noGrp="1"/>
          </p:cNvSpPr>
          <p:nvPr>
            <p:ph type="sldNum" sz="quarter" idx="12"/>
          </p:nvPr>
        </p:nvSpPr>
        <p:spPr/>
        <p:txBody>
          <a:bodyPr/>
          <a:lstStyle/>
          <a:p>
            <a:fld id="{DC32CCCC-C653-421F-BB1F-FDB5B5B9DFB5}" type="slidenum">
              <a:rPr lang="en-US" smtClean="0"/>
              <a:t>69</a:t>
            </a:fld>
            <a:endParaRPr lang="en-US" dirty="0"/>
          </a:p>
        </p:txBody>
      </p:sp>
    </p:spTree>
    <p:extLst>
      <p:ext uri="{BB962C8B-B14F-4D97-AF65-F5344CB8AC3E}">
        <p14:creationId xmlns:p14="http://schemas.microsoft.com/office/powerpoint/2010/main" val="425148461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D991AE-89FB-556E-CF6A-A03DF32F2D05}"/>
              </a:ext>
            </a:extLst>
          </p:cNvPr>
          <p:cNvSpPr>
            <a:spLocks noGrp="1"/>
          </p:cNvSpPr>
          <p:nvPr>
            <p:ph type="title"/>
          </p:nvPr>
        </p:nvSpPr>
        <p:spPr/>
        <p:txBody>
          <a:bodyPr/>
          <a:lstStyle/>
          <a:p>
            <a:r>
              <a:rPr lang="en-US"/>
              <a:t>Highlight</a:t>
            </a:r>
            <a:br>
              <a:rPr lang="en-US"/>
            </a:br>
            <a:r>
              <a:rPr lang="en-US" i="1"/>
              <a:t>The business case and use cases for improving accounting and reporting in the Nordics</a:t>
            </a:r>
            <a:endParaRPr lang="en-US"/>
          </a:p>
        </p:txBody>
      </p:sp>
    </p:spTree>
    <p:extLst>
      <p:ext uri="{BB962C8B-B14F-4D97-AF65-F5344CB8AC3E}">
        <p14:creationId xmlns:p14="http://schemas.microsoft.com/office/powerpoint/2010/main" val="4015216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3F53B36-142D-CC5C-4223-7DBDA2B7A71A}"/>
              </a:ext>
            </a:extLst>
          </p:cNvPr>
          <p:cNvSpPr>
            <a:spLocks noGrp="1"/>
          </p:cNvSpPr>
          <p:nvPr>
            <p:ph type="body" idx="1"/>
          </p:nvPr>
        </p:nvSpPr>
        <p:spPr>
          <a:xfrm>
            <a:off x="838200" y="1503485"/>
            <a:ext cx="10515600" cy="4636965"/>
          </a:xfrm>
        </p:spPr>
        <p:txBody>
          <a:bodyPr>
            <a:normAutofit fontScale="62500" lnSpcReduction="20000"/>
          </a:bodyPr>
          <a:lstStyle/>
          <a:p>
            <a:r>
              <a:rPr lang="en-US" dirty="0"/>
              <a:t>Standard chart of accounts</a:t>
            </a:r>
          </a:p>
          <a:p>
            <a:pPr lvl="1"/>
            <a:r>
              <a:rPr lang="en-US" dirty="0"/>
              <a:t>A standard chart of accounts and its variations can be used by companies and organizations irrespective of size, type of business and legal form. It can be adapted to national legislation such as the annual accounts act, tax legislation and current accounting recommendations.</a:t>
            </a:r>
          </a:p>
          <a:p>
            <a:pPr lvl="1"/>
            <a:r>
              <a:rPr lang="en-US" dirty="0"/>
              <a:t>A standard accounting plan can be designed to automate generation of income statements and balance sheets in accordance with an annual accounts act formats and information to the national tax agency (standardized accounting information) and to statistical agencies.</a:t>
            </a:r>
          </a:p>
          <a:p>
            <a:pPr lvl="1"/>
            <a:r>
              <a:rPr lang="en-US" dirty="0"/>
              <a:t>It will facilitate the introduction of increased automation and digitalisation of companies' financial administration.</a:t>
            </a:r>
          </a:p>
          <a:p>
            <a:r>
              <a:rPr lang="en-US" dirty="0"/>
              <a:t>Semantic Interoperability in Financial Reporting</a:t>
            </a:r>
          </a:p>
          <a:p>
            <a:pPr lvl="1"/>
            <a:r>
              <a:rPr lang="en-US" dirty="0"/>
              <a:t>Semantic interoperability refers to the ability to exchange information between computer systems in a way that the receiving system can interpret the meaning of the information without manual intervention and produce useful results for end users. Within financial reporting, semantic interoperability offers several advantages:</a:t>
            </a:r>
          </a:p>
          <a:p>
            <a:pPr lvl="2"/>
            <a:r>
              <a:rPr lang="en-US" dirty="0"/>
              <a:t>Efficient Information Exchange: By using semantic descriptions, different financial systems can communicate meaningfully, reducing the risk of misunderstandings and incorrect data interpretation.</a:t>
            </a:r>
          </a:p>
          <a:p>
            <a:pPr lvl="2"/>
            <a:r>
              <a:rPr lang="en-US" dirty="0"/>
              <a:t>Cost Effectiveness: A knowledge-based approach, such as NSG&amp;B’s work with a common semantic model, can help integrate heterogeneous management systems in coalition contexts. This leads to cost-effectiveness throughout the systems’ lifecycle.</a:t>
            </a:r>
          </a:p>
          <a:p>
            <a:pPr lvl="2"/>
            <a:r>
              <a:rPr lang="en-US" dirty="0"/>
              <a:t>Better Decision Support: Accurately documenting financial transactions and ensuring proper information exchange allows accounting systems to provide business leaders with timely and accurate financial information for informed decision-making.</a:t>
            </a:r>
          </a:p>
          <a:p>
            <a:pPr lvl="1"/>
            <a:r>
              <a:rPr lang="en-US" dirty="0"/>
              <a:t>In summary, semantic interoperability is crucial for successful collaboration among different financial systems and can contribute to efficiency, cost savings, and improved decision support.</a:t>
            </a:r>
          </a:p>
          <a:p>
            <a:r>
              <a:rPr lang="en-US" dirty="0"/>
              <a:t>SBR (Standard Business Reporting)</a:t>
            </a:r>
          </a:p>
          <a:p>
            <a:pPr lvl="1"/>
            <a:r>
              <a:rPr lang="en-US" dirty="0"/>
              <a:t>Standard Business Reporting (SBR) is a methodology for digitally exchanging structured business information, particularly financial information from annual reports. Benefits and business advantages of SBR:</a:t>
            </a:r>
          </a:p>
          <a:p>
            <a:pPr lvl="2"/>
            <a:r>
              <a:rPr lang="en-US" dirty="0"/>
              <a:t>Streamlined Reporting: Companies can reduce reporting burdens on government agencies through standardized digital reporting.</a:t>
            </a:r>
          </a:p>
          <a:p>
            <a:pPr lvl="2"/>
            <a:r>
              <a:rPr lang="en-US" dirty="0"/>
              <a:t>Cost Reduction: By sharing and reusing corporate information, administrative costs and paper consumption decrease.</a:t>
            </a:r>
          </a:p>
          <a:p>
            <a:pPr lvl="2"/>
            <a:r>
              <a:rPr lang="en-US" dirty="0"/>
              <a:t>Reliable Data: SBR provides more secure data for analysis and decision-making, such as credit assessments.</a:t>
            </a:r>
          </a:p>
          <a:p>
            <a:pPr lvl="2"/>
            <a:r>
              <a:rPr lang="en-US" dirty="0"/>
              <a:t>Faster Decisions: Structured data enables quicker decisions and feedback.</a:t>
            </a:r>
          </a:p>
          <a:p>
            <a:pPr lvl="1"/>
            <a:r>
              <a:rPr lang="en-US" dirty="0"/>
              <a:t>In summary, SBR can create significant socio-economic benefits on a national level and in the Nordic region by improving processes and enhancing information exchange between companies and authorities</a:t>
            </a:r>
          </a:p>
          <a:p>
            <a:endParaRPr lang="en-US" dirty="0"/>
          </a:p>
        </p:txBody>
      </p:sp>
      <p:sp>
        <p:nvSpPr>
          <p:cNvPr id="3" name="Otsikko 2">
            <a:extLst>
              <a:ext uri="{FF2B5EF4-FFF2-40B4-BE49-F238E27FC236}">
                <a16:creationId xmlns:a16="http://schemas.microsoft.com/office/drawing/2014/main" id="{14B5611A-3CE3-7770-A94E-F40DBBCDE836}"/>
              </a:ext>
            </a:extLst>
          </p:cNvPr>
          <p:cNvSpPr>
            <a:spLocks noGrp="1"/>
          </p:cNvSpPr>
          <p:nvPr>
            <p:ph type="title"/>
          </p:nvPr>
        </p:nvSpPr>
        <p:spPr/>
        <p:txBody>
          <a:bodyPr/>
          <a:lstStyle/>
          <a:p>
            <a:r>
              <a:rPr lang="en-US"/>
              <a:t>Standard chart of accounts and reporting</a:t>
            </a:r>
          </a:p>
        </p:txBody>
      </p:sp>
    </p:spTree>
    <p:extLst>
      <p:ext uri="{BB962C8B-B14F-4D97-AF65-F5344CB8AC3E}">
        <p14:creationId xmlns:p14="http://schemas.microsoft.com/office/powerpoint/2010/main" val="3541377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708175A-9786-43F8-9B52-762D259D4791}"/>
              </a:ext>
            </a:extLst>
          </p:cNvPr>
          <p:cNvSpPr>
            <a:spLocks noGrp="1"/>
          </p:cNvSpPr>
          <p:nvPr>
            <p:ph type="body" idx="1"/>
          </p:nvPr>
        </p:nvSpPr>
        <p:spPr/>
        <p:txBody>
          <a:bodyPr/>
          <a:lstStyle/>
          <a:p>
            <a:r>
              <a:rPr lang="en-US" dirty="0"/>
              <a:t>The first concrete solution that exists is to adhere the interoperability principles set out by the European interoperability framework and to keep constantly in mind when developing new solutions.</a:t>
            </a:r>
          </a:p>
          <a:p>
            <a:r>
              <a:rPr lang="en-US" dirty="0"/>
              <a:t>Semantical models are an efficient way to help advance the technical and semantical interoperability. The main benefit from semantical models is that correct use of models enable different actors to retain their standards that are already implemented.</a:t>
            </a:r>
          </a:p>
          <a:p>
            <a:pPr lvl="1"/>
            <a:r>
              <a:rPr lang="en-US" dirty="0"/>
              <a:t>Concrete case example of this is included in the next slide</a:t>
            </a:r>
          </a:p>
          <a:p>
            <a:r>
              <a:rPr lang="en-US" dirty="0"/>
              <a:t>An interoperability group has been proposed by the NSG&amp;B. This is a concrete group in which to help push semantical and technical interoperability in the Nordics. NSG&amp;B is also running an effort to influence EU in the interoperability area, which is also a concrete push that will especially help legal and organizational interoperability.</a:t>
            </a:r>
          </a:p>
        </p:txBody>
      </p:sp>
      <p:sp>
        <p:nvSpPr>
          <p:cNvPr id="3" name="Otsikko 2">
            <a:extLst>
              <a:ext uri="{FF2B5EF4-FFF2-40B4-BE49-F238E27FC236}">
                <a16:creationId xmlns:a16="http://schemas.microsoft.com/office/drawing/2014/main" id="{67CF9CBF-6425-BC35-C20F-2C06CE691942}"/>
              </a:ext>
            </a:extLst>
          </p:cNvPr>
          <p:cNvSpPr>
            <a:spLocks noGrp="1"/>
          </p:cNvSpPr>
          <p:nvPr>
            <p:ph type="title"/>
          </p:nvPr>
        </p:nvSpPr>
        <p:spPr/>
        <p:txBody>
          <a:bodyPr/>
          <a:lstStyle/>
          <a:p>
            <a:r>
              <a:rPr lang="en-US"/>
              <a:t>Concrete solutions for interoperability</a:t>
            </a:r>
          </a:p>
        </p:txBody>
      </p:sp>
    </p:spTree>
    <p:extLst>
      <p:ext uri="{BB962C8B-B14F-4D97-AF65-F5344CB8AC3E}">
        <p14:creationId xmlns:p14="http://schemas.microsoft.com/office/powerpoint/2010/main" val="4014380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354AB1A-2F47-45CA-73A4-87F4F838D5D8}"/>
              </a:ext>
            </a:extLst>
          </p:cNvPr>
          <p:cNvSpPr>
            <a:spLocks noGrp="1"/>
          </p:cNvSpPr>
          <p:nvPr>
            <p:ph type="body" idx="1"/>
          </p:nvPr>
        </p:nvSpPr>
        <p:spPr/>
        <p:txBody>
          <a:bodyPr>
            <a:normAutofit fontScale="92500" lnSpcReduction="10000"/>
          </a:bodyPr>
          <a:lstStyle/>
          <a:p>
            <a:r>
              <a:rPr lang="en-US" dirty="0"/>
              <a:t>The Finnish RTE program in conjunction with SA-B created an Accounting and Audit Vocabulary (AAV) model with the goal to verify the feasibility of creating a reference data model for accounting information and a converter to transform transaction-level data across various Nordic formats (XBRL GL, SAF-T(dk), SAF-T(no), and SIE).</a:t>
            </a:r>
          </a:p>
          <a:p>
            <a:r>
              <a:rPr lang="en-US" dirty="0"/>
              <a:t>A converter was created for MiniSuomi, capable of transforming XML data formats using the reference model. API support for transformation; two-step process: AAV model harmonization and target format conversion. Testing was conducted with synthetic data; internal experiment, not publicly released.</a:t>
            </a:r>
          </a:p>
          <a:p>
            <a:r>
              <a:rPr lang="en-US" dirty="0"/>
              <a:t>Conclusions:</a:t>
            </a:r>
          </a:p>
          <a:p>
            <a:pPr lvl="1"/>
            <a:r>
              <a:rPr lang="en-US" b="1" dirty="0"/>
              <a:t>Feasibility: </a:t>
            </a:r>
            <a:r>
              <a:rPr lang="en-US" dirty="0"/>
              <a:t>AAV model-based converter is viable as an MVP solution and will help bridge the gap between different technical formats.</a:t>
            </a:r>
          </a:p>
          <a:p>
            <a:pPr lvl="1"/>
            <a:r>
              <a:rPr lang="en-US" b="1" dirty="0"/>
              <a:t>Further Development: </a:t>
            </a:r>
            <a:r>
              <a:rPr lang="en-US" dirty="0"/>
              <a:t>Explore future use of the AAV model, identify interested parties for development, and determine the optimal platform for maintenance. The interoperability platform needs improvements to fully support the AAV model and automated transformations.</a:t>
            </a:r>
          </a:p>
        </p:txBody>
      </p:sp>
      <p:sp>
        <p:nvSpPr>
          <p:cNvPr id="3" name="Otsikko 2">
            <a:extLst>
              <a:ext uri="{FF2B5EF4-FFF2-40B4-BE49-F238E27FC236}">
                <a16:creationId xmlns:a16="http://schemas.microsoft.com/office/drawing/2014/main" id="{7BA70FC3-E1E1-FF31-1B25-1668524653F1}"/>
              </a:ext>
            </a:extLst>
          </p:cNvPr>
          <p:cNvSpPr>
            <a:spLocks noGrp="1"/>
          </p:cNvSpPr>
          <p:nvPr>
            <p:ph type="title"/>
          </p:nvPr>
        </p:nvSpPr>
        <p:spPr/>
        <p:txBody>
          <a:bodyPr>
            <a:normAutofit fontScale="90000"/>
          </a:bodyPr>
          <a:lstStyle/>
          <a:p>
            <a:r>
              <a:rPr lang="en-US" dirty="0"/>
              <a:t>Case example of bridging the gap of technical format with semantical models: Finnish AAV-model</a:t>
            </a:r>
          </a:p>
        </p:txBody>
      </p:sp>
    </p:spTree>
    <p:extLst>
      <p:ext uri="{BB962C8B-B14F-4D97-AF65-F5344CB8AC3E}">
        <p14:creationId xmlns:p14="http://schemas.microsoft.com/office/powerpoint/2010/main" val="21720570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EC0399-080A-93BC-7F1F-604A4F89C634}"/>
              </a:ext>
            </a:extLst>
          </p:cNvPr>
          <p:cNvSpPr>
            <a:spLocks noGrp="1"/>
          </p:cNvSpPr>
          <p:nvPr>
            <p:ph type="title"/>
          </p:nvPr>
        </p:nvSpPr>
        <p:spPr/>
        <p:txBody>
          <a:bodyPr/>
          <a:lstStyle/>
          <a:p>
            <a:r>
              <a:rPr lang="en-US"/>
              <a:t>Highlight</a:t>
            </a:r>
            <a:br>
              <a:rPr lang="en-US"/>
            </a:br>
            <a:r>
              <a:rPr lang="en-US" i="1"/>
              <a:t>Reflection on the working methods</a:t>
            </a:r>
            <a:br>
              <a:rPr lang="en-US"/>
            </a:br>
            <a:endParaRPr lang="en-US"/>
          </a:p>
        </p:txBody>
      </p:sp>
    </p:spTree>
    <p:extLst>
      <p:ext uri="{BB962C8B-B14F-4D97-AF65-F5344CB8AC3E}">
        <p14:creationId xmlns:p14="http://schemas.microsoft.com/office/powerpoint/2010/main" val="21762552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1F8578B-809A-905B-9854-8CD2744352F6}"/>
              </a:ext>
            </a:extLst>
          </p:cNvPr>
          <p:cNvSpPr>
            <a:spLocks noGrp="1"/>
          </p:cNvSpPr>
          <p:nvPr>
            <p:ph type="body" idx="1"/>
          </p:nvPr>
        </p:nvSpPr>
        <p:spPr>
          <a:xfrm>
            <a:off x="838200" y="1825625"/>
            <a:ext cx="10515600" cy="1317625"/>
          </a:xfrm>
        </p:spPr>
        <p:txBody>
          <a:bodyPr/>
          <a:lstStyle/>
          <a:p>
            <a:r>
              <a:rPr lang="en-US" dirty="0"/>
              <a:t>At the end of the program feedback was gathered from the experts involved in the area to measure the program and create possibilities for future success</a:t>
            </a:r>
          </a:p>
          <a:p>
            <a:r>
              <a:rPr lang="en-US" dirty="0"/>
              <a:t>Below is a summary result from a survey made to national experts</a:t>
            </a:r>
          </a:p>
        </p:txBody>
      </p:sp>
      <p:sp>
        <p:nvSpPr>
          <p:cNvPr id="3" name="Otsikko 2">
            <a:extLst>
              <a:ext uri="{FF2B5EF4-FFF2-40B4-BE49-F238E27FC236}">
                <a16:creationId xmlns:a16="http://schemas.microsoft.com/office/drawing/2014/main" id="{631651F7-09FF-8B5A-00BA-AC47FF6A8A44}"/>
              </a:ext>
            </a:extLst>
          </p:cNvPr>
          <p:cNvSpPr>
            <a:spLocks noGrp="1"/>
          </p:cNvSpPr>
          <p:nvPr>
            <p:ph type="title"/>
          </p:nvPr>
        </p:nvSpPr>
        <p:spPr/>
        <p:txBody>
          <a:bodyPr/>
          <a:lstStyle/>
          <a:p>
            <a:r>
              <a:rPr lang="fi-FI" dirty="0"/>
              <a:t>Feedback </a:t>
            </a:r>
            <a:r>
              <a:rPr lang="en-US" dirty="0"/>
              <a:t>from</a:t>
            </a:r>
            <a:r>
              <a:rPr lang="fi-FI" dirty="0"/>
              <a:t> the national </a:t>
            </a:r>
            <a:r>
              <a:rPr lang="fi-FI" dirty="0" err="1"/>
              <a:t>experts</a:t>
            </a:r>
            <a:endParaRPr lang="en-US" dirty="0"/>
          </a:p>
        </p:txBody>
      </p:sp>
      <p:graphicFrame>
        <p:nvGraphicFramePr>
          <p:cNvPr id="4" name="Taulukko 4">
            <a:extLst>
              <a:ext uri="{FF2B5EF4-FFF2-40B4-BE49-F238E27FC236}">
                <a16:creationId xmlns:a16="http://schemas.microsoft.com/office/drawing/2014/main" id="{9B742F32-2BE3-D51A-2617-D5F4DFF10947}"/>
              </a:ext>
            </a:extLst>
          </p:cNvPr>
          <p:cNvGraphicFramePr>
            <a:graphicFrameLocks noGrp="1"/>
          </p:cNvGraphicFramePr>
          <p:nvPr>
            <p:extLst>
              <p:ext uri="{D42A27DB-BD31-4B8C-83A1-F6EECF244321}">
                <p14:modId xmlns:p14="http://schemas.microsoft.com/office/powerpoint/2010/main" val="4231984590"/>
              </p:ext>
            </p:extLst>
          </p:nvPr>
        </p:nvGraphicFramePr>
        <p:xfrm>
          <a:off x="1079500" y="3325066"/>
          <a:ext cx="10160001" cy="2519680"/>
        </p:xfrm>
        <a:graphic>
          <a:graphicData uri="http://schemas.openxmlformats.org/drawingml/2006/table">
            <a:tbl>
              <a:tblPr firstRow="1" bandRow="1">
                <a:tableStyleId>{5C22544A-7EE6-4342-B048-85BDC9FD1C3A}</a:tableStyleId>
              </a:tblPr>
              <a:tblGrid>
                <a:gridCol w="5143500">
                  <a:extLst>
                    <a:ext uri="{9D8B030D-6E8A-4147-A177-3AD203B41FA5}">
                      <a16:colId xmlns:a16="http://schemas.microsoft.com/office/drawing/2014/main" val="3721436531"/>
                    </a:ext>
                  </a:extLst>
                </a:gridCol>
                <a:gridCol w="2717800">
                  <a:extLst>
                    <a:ext uri="{9D8B030D-6E8A-4147-A177-3AD203B41FA5}">
                      <a16:colId xmlns:a16="http://schemas.microsoft.com/office/drawing/2014/main" val="415166100"/>
                    </a:ext>
                  </a:extLst>
                </a:gridCol>
                <a:gridCol w="2298701">
                  <a:extLst>
                    <a:ext uri="{9D8B030D-6E8A-4147-A177-3AD203B41FA5}">
                      <a16:colId xmlns:a16="http://schemas.microsoft.com/office/drawing/2014/main" val="4085212570"/>
                    </a:ext>
                  </a:extLst>
                </a:gridCol>
              </a:tblGrid>
              <a:tr h="370840">
                <a:tc>
                  <a:txBody>
                    <a:bodyPr/>
                    <a:lstStyle/>
                    <a:p>
                      <a:r>
                        <a:rPr lang="fi-FI" dirty="0"/>
                        <a:t>Statement</a:t>
                      </a:r>
                      <a:endParaRPr lang="en-US" dirty="0"/>
                    </a:p>
                  </a:txBody>
                  <a:tcPr/>
                </a:tc>
                <a:tc>
                  <a:txBody>
                    <a:bodyPr/>
                    <a:lstStyle/>
                    <a:p>
                      <a:r>
                        <a:rPr lang="fi-FI" dirty="0" err="1"/>
                        <a:t>Average</a:t>
                      </a:r>
                      <a:r>
                        <a:rPr lang="fi-FI" dirty="0"/>
                        <a:t> value of </a:t>
                      </a:r>
                      <a:r>
                        <a:rPr lang="fi-FI" dirty="0" err="1"/>
                        <a:t>response</a:t>
                      </a:r>
                      <a:endParaRPr lang="en-US" dirty="0"/>
                    </a:p>
                  </a:txBody>
                  <a:tcPr/>
                </a:tc>
                <a:tc>
                  <a:txBody>
                    <a:bodyPr/>
                    <a:lstStyle/>
                    <a:p>
                      <a:r>
                        <a:rPr lang="fi-FI" dirty="0"/>
                        <a:t>Median value</a:t>
                      </a:r>
                      <a:endParaRPr lang="en-US" dirty="0"/>
                    </a:p>
                  </a:txBody>
                  <a:tcPr/>
                </a:tc>
                <a:extLst>
                  <a:ext uri="{0D108BD9-81ED-4DB2-BD59-A6C34878D82A}">
                    <a16:rowId xmlns:a16="http://schemas.microsoft.com/office/drawing/2014/main" val="969688425"/>
                  </a:ext>
                </a:extLst>
              </a:tr>
              <a:tr h="370840">
                <a:tc>
                  <a:txBody>
                    <a:bodyPr/>
                    <a:lstStyle/>
                    <a:p>
                      <a:r>
                        <a:rPr lang="en-US" dirty="0"/>
                        <a:t>The project milestones were clearly defined and achievable</a:t>
                      </a:r>
                    </a:p>
                  </a:txBody>
                  <a:tcPr/>
                </a:tc>
                <a:tc>
                  <a:txBody>
                    <a:bodyPr/>
                    <a:lstStyle/>
                    <a:p>
                      <a:pPr algn="ctr"/>
                      <a:r>
                        <a:rPr lang="fi-FI" b="1" dirty="0"/>
                        <a:t>2.8</a:t>
                      </a:r>
                      <a:endParaRPr lang="en-US" b="1" dirty="0"/>
                    </a:p>
                  </a:txBody>
                  <a:tcPr anchor="ctr"/>
                </a:tc>
                <a:tc>
                  <a:txBody>
                    <a:bodyPr/>
                    <a:lstStyle/>
                    <a:p>
                      <a:pPr algn="ctr"/>
                      <a:r>
                        <a:rPr lang="fi-FI" b="1" dirty="0"/>
                        <a:t>3.0</a:t>
                      </a:r>
                      <a:endParaRPr lang="en-US" b="1" dirty="0"/>
                    </a:p>
                  </a:txBody>
                  <a:tcPr anchor="ctr"/>
                </a:tc>
                <a:extLst>
                  <a:ext uri="{0D108BD9-81ED-4DB2-BD59-A6C34878D82A}">
                    <a16:rowId xmlns:a16="http://schemas.microsoft.com/office/drawing/2014/main" val="4269640698"/>
                  </a:ext>
                </a:extLst>
              </a:tr>
              <a:tr h="370840">
                <a:tc>
                  <a:txBody>
                    <a:bodyPr/>
                    <a:lstStyle/>
                    <a:p>
                      <a:r>
                        <a:rPr lang="en-US" dirty="0"/>
                        <a:t>Project had necessary mandate to achieve implementation on SA B areas</a:t>
                      </a:r>
                    </a:p>
                  </a:txBody>
                  <a:tcPr/>
                </a:tc>
                <a:tc>
                  <a:txBody>
                    <a:bodyPr/>
                    <a:lstStyle/>
                    <a:p>
                      <a:pPr algn="ctr"/>
                      <a:r>
                        <a:rPr lang="fi-FI" b="1" dirty="0"/>
                        <a:t>3.1</a:t>
                      </a:r>
                      <a:endParaRPr lang="en-US" b="1" dirty="0"/>
                    </a:p>
                  </a:txBody>
                  <a:tcPr anchor="ctr"/>
                </a:tc>
                <a:tc>
                  <a:txBody>
                    <a:bodyPr/>
                    <a:lstStyle/>
                    <a:p>
                      <a:pPr algn="ctr"/>
                      <a:r>
                        <a:rPr lang="fi-FI" b="1" dirty="0"/>
                        <a:t>3.0</a:t>
                      </a:r>
                      <a:endParaRPr lang="en-US" b="1" dirty="0"/>
                    </a:p>
                  </a:txBody>
                  <a:tcPr anchor="ctr"/>
                </a:tc>
                <a:extLst>
                  <a:ext uri="{0D108BD9-81ED-4DB2-BD59-A6C34878D82A}">
                    <a16:rowId xmlns:a16="http://schemas.microsoft.com/office/drawing/2014/main" val="1636886322"/>
                  </a:ext>
                </a:extLst>
              </a:tr>
              <a:tr h="370840">
                <a:tc>
                  <a:txBody>
                    <a:bodyPr/>
                    <a:lstStyle/>
                    <a:p>
                      <a:r>
                        <a:rPr lang="en-US" dirty="0"/>
                        <a:t>The resources allocated to the project were sufficient</a:t>
                      </a:r>
                    </a:p>
                  </a:txBody>
                  <a:tcPr/>
                </a:tc>
                <a:tc>
                  <a:txBody>
                    <a:bodyPr/>
                    <a:lstStyle/>
                    <a:p>
                      <a:pPr algn="ctr"/>
                      <a:r>
                        <a:rPr lang="fi-FI" b="1" dirty="0"/>
                        <a:t>3.4</a:t>
                      </a:r>
                      <a:endParaRPr lang="en-US" b="1" dirty="0"/>
                    </a:p>
                  </a:txBody>
                  <a:tcPr anchor="ctr"/>
                </a:tc>
                <a:tc>
                  <a:txBody>
                    <a:bodyPr/>
                    <a:lstStyle/>
                    <a:p>
                      <a:pPr algn="ctr"/>
                      <a:r>
                        <a:rPr lang="fi-FI" b="1" dirty="0"/>
                        <a:t>4.0</a:t>
                      </a:r>
                      <a:endParaRPr lang="en-US" b="1" dirty="0"/>
                    </a:p>
                  </a:txBody>
                  <a:tcPr anchor="ctr"/>
                </a:tc>
                <a:extLst>
                  <a:ext uri="{0D108BD9-81ED-4DB2-BD59-A6C34878D82A}">
                    <a16:rowId xmlns:a16="http://schemas.microsoft.com/office/drawing/2014/main" val="2288491390"/>
                  </a:ext>
                </a:extLst>
              </a:tr>
              <a:tr h="370840">
                <a:tc>
                  <a:txBody>
                    <a:bodyPr/>
                    <a:lstStyle/>
                    <a:p>
                      <a:r>
                        <a:rPr lang="en-US" dirty="0"/>
                        <a:t>SA-B project management supported my work</a:t>
                      </a:r>
                    </a:p>
                  </a:txBody>
                  <a:tcPr/>
                </a:tc>
                <a:tc>
                  <a:txBody>
                    <a:bodyPr/>
                    <a:lstStyle/>
                    <a:p>
                      <a:pPr algn="ctr"/>
                      <a:r>
                        <a:rPr lang="fi-FI" b="1" dirty="0"/>
                        <a:t>4.4</a:t>
                      </a:r>
                      <a:endParaRPr lang="en-US" b="1" dirty="0"/>
                    </a:p>
                  </a:txBody>
                  <a:tcPr anchor="ctr"/>
                </a:tc>
                <a:tc>
                  <a:txBody>
                    <a:bodyPr/>
                    <a:lstStyle/>
                    <a:p>
                      <a:pPr algn="ctr"/>
                      <a:r>
                        <a:rPr lang="fi-FI" b="1" dirty="0"/>
                        <a:t>5.0</a:t>
                      </a:r>
                      <a:endParaRPr lang="en-US" b="1" dirty="0"/>
                    </a:p>
                  </a:txBody>
                  <a:tcPr anchor="ctr"/>
                </a:tc>
                <a:extLst>
                  <a:ext uri="{0D108BD9-81ED-4DB2-BD59-A6C34878D82A}">
                    <a16:rowId xmlns:a16="http://schemas.microsoft.com/office/drawing/2014/main" val="1737361769"/>
                  </a:ext>
                </a:extLst>
              </a:tr>
              <a:tr h="370840">
                <a:tc>
                  <a:txBody>
                    <a:bodyPr/>
                    <a:lstStyle/>
                    <a:p>
                      <a:r>
                        <a:rPr lang="en-US" dirty="0"/>
                        <a:t>The collaboration between different countries' agencies added value to the project and for me personally</a:t>
                      </a:r>
                    </a:p>
                  </a:txBody>
                  <a:tcPr/>
                </a:tc>
                <a:tc>
                  <a:txBody>
                    <a:bodyPr/>
                    <a:lstStyle/>
                    <a:p>
                      <a:pPr algn="ctr"/>
                      <a:r>
                        <a:rPr lang="fi-FI" b="1" dirty="0"/>
                        <a:t>4.8</a:t>
                      </a:r>
                      <a:endParaRPr lang="en-US" b="1" dirty="0"/>
                    </a:p>
                  </a:txBody>
                  <a:tcPr anchor="ctr"/>
                </a:tc>
                <a:tc>
                  <a:txBody>
                    <a:bodyPr/>
                    <a:lstStyle/>
                    <a:p>
                      <a:pPr algn="ctr"/>
                      <a:r>
                        <a:rPr lang="fi-FI" b="1" dirty="0"/>
                        <a:t>5.0</a:t>
                      </a:r>
                      <a:endParaRPr lang="en-US" b="1" dirty="0"/>
                    </a:p>
                  </a:txBody>
                  <a:tcPr anchor="ctr"/>
                </a:tc>
                <a:extLst>
                  <a:ext uri="{0D108BD9-81ED-4DB2-BD59-A6C34878D82A}">
                    <a16:rowId xmlns:a16="http://schemas.microsoft.com/office/drawing/2014/main" val="1160969763"/>
                  </a:ext>
                </a:extLst>
              </a:tr>
            </a:tbl>
          </a:graphicData>
        </a:graphic>
      </p:graphicFrame>
      <p:sp>
        <p:nvSpPr>
          <p:cNvPr id="5" name="Tekstiruutu 4">
            <a:extLst>
              <a:ext uri="{FF2B5EF4-FFF2-40B4-BE49-F238E27FC236}">
                <a16:creationId xmlns:a16="http://schemas.microsoft.com/office/drawing/2014/main" id="{53F38AE7-5D88-DDAC-A1C4-F3AB0964CAF6}"/>
              </a:ext>
            </a:extLst>
          </p:cNvPr>
          <p:cNvSpPr txBox="1"/>
          <p:nvPr/>
        </p:nvSpPr>
        <p:spPr>
          <a:xfrm>
            <a:off x="7505700" y="5937250"/>
            <a:ext cx="2736647" cy="369332"/>
          </a:xfrm>
          <a:prstGeom prst="rect">
            <a:avLst/>
          </a:prstGeom>
          <a:noFill/>
        </p:spPr>
        <p:txBody>
          <a:bodyPr wrap="none" rtlCol="0">
            <a:spAutoFit/>
          </a:bodyPr>
          <a:lstStyle/>
          <a:p>
            <a:r>
              <a:rPr lang="fi-FI" i="1" dirty="0"/>
              <a:t>Max value 5, Min value 1</a:t>
            </a:r>
            <a:endParaRPr lang="en-US" i="1" dirty="0"/>
          </a:p>
        </p:txBody>
      </p:sp>
    </p:spTree>
    <p:extLst>
      <p:ext uri="{BB962C8B-B14F-4D97-AF65-F5344CB8AC3E}">
        <p14:creationId xmlns:p14="http://schemas.microsoft.com/office/powerpoint/2010/main" val="22944065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F2BE4E8-5B97-B57D-BACA-141AC73697AA}"/>
              </a:ext>
            </a:extLst>
          </p:cNvPr>
          <p:cNvSpPr>
            <a:spLocks noGrp="1"/>
          </p:cNvSpPr>
          <p:nvPr>
            <p:ph type="body" idx="1"/>
          </p:nvPr>
        </p:nvSpPr>
        <p:spPr>
          <a:xfrm>
            <a:off x="838200" y="1447800"/>
            <a:ext cx="10515600" cy="4495799"/>
          </a:xfrm>
        </p:spPr>
        <p:txBody>
          <a:bodyPr>
            <a:normAutofit fontScale="92500" lnSpcReduction="20000"/>
          </a:bodyPr>
          <a:lstStyle/>
          <a:p>
            <a:r>
              <a:rPr lang="en-US" dirty="0"/>
              <a:t>Sufficient funding and national resources:</a:t>
            </a:r>
          </a:p>
          <a:p>
            <a:pPr lvl="1"/>
            <a:r>
              <a:rPr lang="en-US" dirty="0"/>
              <a:t>Adequate funding was available when needed.</a:t>
            </a:r>
          </a:p>
          <a:p>
            <a:pPr lvl="1"/>
            <a:r>
              <a:rPr lang="en-US" dirty="0"/>
              <a:t>Despite challenges, internal resources were mostly sufficient for achieving project goals.</a:t>
            </a:r>
          </a:p>
          <a:p>
            <a:r>
              <a:rPr lang="en-US" dirty="0"/>
              <a:t>Improved bilateral information exchange:</a:t>
            </a:r>
          </a:p>
          <a:p>
            <a:pPr lvl="1"/>
            <a:r>
              <a:rPr lang="en-US" dirty="0"/>
              <a:t>Enhanced the exchange of information between agencies, contributing to better collaboration.</a:t>
            </a:r>
          </a:p>
          <a:p>
            <a:r>
              <a:rPr lang="en-US" dirty="0"/>
              <a:t>Knowledge sharing:</a:t>
            </a:r>
          </a:p>
          <a:p>
            <a:pPr lvl="1"/>
            <a:r>
              <a:rPr lang="en-US" dirty="0"/>
              <a:t>Significant insights gained into other agencies' work and projects.</a:t>
            </a:r>
          </a:p>
          <a:p>
            <a:pPr lvl="1"/>
            <a:r>
              <a:rPr lang="en-US" dirty="0"/>
              <a:t>Knowledge sharing led to improvements in tax administration and facilitated the implementation of new ideas.</a:t>
            </a:r>
          </a:p>
          <a:p>
            <a:pPr lvl="1"/>
            <a:r>
              <a:rPr lang="en-US" dirty="0"/>
              <a:t>Understanding of cross-border trading issues improved, along with priorities of other Nordic agencies.</a:t>
            </a:r>
          </a:p>
          <a:p>
            <a:r>
              <a:rPr lang="en-US" dirty="0"/>
              <a:t>Active use of methods and lessons:</a:t>
            </a:r>
          </a:p>
          <a:p>
            <a:pPr lvl="1"/>
            <a:r>
              <a:rPr lang="en-US" dirty="0"/>
              <a:t>Project methods and lessons are being actively applied in different countries, showing lasting impact.</a:t>
            </a:r>
          </a:p>
          <a:p>
            <a:r>
              <a:rPr lang="en-US" dirty="0"/>
              <a:t>Adjustment of working methods</a:t>
            </a:r>
          </a:p>
          <a:p>
            <a:pPr lvl="1"/>
            <a:r>
              <a:rPr lang="en-US" dirty="0"/>
              <a:t>The solution area's working methods were refined over the years and the group found a good balance that enabled experts to contribute within their allocated time.</a:t>
            </a:r>
          </a:p>
        </p:txBody>
      </p:sp>
      <p:sp>
        <p:nvSpPr>
          <p:cNvPr id="3" name="Otsikko 2">
            <a:extLst>
              <a:ext uri="{FF2B5EF4-FFF2-40B4-BE49-F238E27FC236}">
                <a16:creationId xmlns:a16="http://schemas.microsoft.com/office/drawing/2014/main" id="{67E8CBE0-C366-44C8-EF08-501B3665429A}"/>
              </a:ext>
            </a:extLst>
          </p:cNvPr>
          <p:cNvSpPr>
            <a:spLocks noGrp="1"/>
          </p:cNvSpPr>
          <p:nvPr>
            <p:ph type="title"/>
          </p:nvPr>
        </p:nvSpPr>
        <p:spPr/>
        <p:txBody>
          <a:bodyPr/>
          <a:lstStyle/>
          <a:p>
            <a:r>
              <a:rPr lang="en-US"/>
              <a:t>Successes</a:t>
            </a:r>
          </a:p>
        </p:txBody>
      </p:sp>
    </p:spTree>
    <p:extLst>
      <p:ext uri="{BB962C8B-B14F-4D97-AF65-F5344CB8AC3E}">
        <p14:creationId xmlns:p14="http://schemas.microsoft.com/office/powerpoint/2010/main" val="39923197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D16BC42-0DEA-7133-357D-C20F3891AEC4}"/>
              </a:ext>
            </a:extLst>
          </p:cNvPr>
          <p:cNvSpPr>
            <a:spLocks noGrp="1"/>
          </p:cNvSpPr>
          <p:nvPr>
            <p:ph type="body" idx="1"/>
          </p:nvPr>
        </p:nvSpPr>
        <p:spPr>
          <a:xfrm>
            <a:off x="838200" y="1295400"/>
            <a:ext cx="10515600" cy="5022850"/>
          </a:xfrm>
        </p:spPr>
        <p:txBody>
          <a:bodyPr>
            <a:normAutofit lnSpcReduction="10000"/>
          </a:bodyPr>
          <a:lstStyle/>
          <a:p>
            <a:r>
              <a:rPr lang="en-US" sz="1600" dirty="0"/>
              <a:t>Achievability of Milestones:</a:t>
            </a:r>
          </a:p>
          <a:p>
            <a:pPr lvl="1"/>
            <a:r>
              <a:rPr lang="en-US" sz="1400" dirty="0"/>
              <a:t>While milestones were well-defined, they were not always achievable, indicating a need for more realistic goal setting.</a:t>
            </a:r>
          </a:p>
          <a:p>
            <a:r>
              <a:rPr lang="en-US" sz="1600" dirty="0"/>
              <a:t>Legislative Backing:</a:t>
            </a:r>
          </a:p>
          <a:p>
            <a:pPr lvl="1"/>
            <a:r>
              <a:rPr lang="en-US" sz="1400" dirty="0"/>
              <a:t>Insufficient legislative support hindered progress, with some milestones requiring more legislative work and push. Political discussions for legislative power were not included as needed. EU-level synchronization should have been more concrete, particularly in legislative work.</a:t>
            </a:r>
          </a:p>
          <a:p>
            <a:r>
              <a:rPr lang="en-US" sz="1600" dirty="0"/>
              <a:t>Value for SMEs:</a:t>
            </a:r>
          </a:p>
          <a:p>
            <a:pPr lvl="1"/>
            <a:r>
              <a:rPr lang="en-US" sz="1400" dirty="0"/>
              <a:t>The project provided value to administrations but not as much to SMEs. Focus should have been more on delivering value to SMEs rather than organizational marketing and politics.</a:t>
            </a:r>
          </a:p>
          <a:p>
            <a:r>
              <a:rPr lang="en-US" sz="1600" dirty="0"/>
              <a:t>Diverse Regulations and Solutions:</a:t>
            </a:r>
          </a:p>
          <a:p>
            <a:pPr lvl="1"/>
            <a:r>
              <a:rPr lang="en-US" sz="1400" dirty="0"/>
              <a:t>Different regulations and solutions in various countries posed a challenge, though not an impossibility.</a:t>
            </a:r>
          </a:p>
          <a:p>
            <a:r>
              <a:rPr lang="en-US" sz="1600" dirty="0"/>
              <a:t>Smaller, Manageable Initiatives:</a:t>
            </a:r>
          </a:p>
          <a:p>
            <a:pPr lvl="1"/>
            <a:r>
              <a:rPr lang="en-US" sz="1400" dirty="0"/>
              <a:t>Agreement on smaller, specific items was needed instead of large, overarching initiatives.</a:t>
            </a:r>
          </a:p>
          <a:p>
            <a:r>
              <a:rPr lang="en-US" sz="1600" dirty="0"/>
              <a:t>Skillset Precision:</a:t>
            </a:r>
          </a:p>
          <a:p>
            <a:pPr lvl="1"/>
            <a:r>
              <a:rPr lang="en-US" sz="1400" dirty="0"/>
              <a:t>More precise identification of skillsets required for specific tasks could facilitate resource allocation at the national agency level.</a:t>
            </a:r>
          </a:p>
          <a:p>
            <a:r>
              <a:rPr lang="en-US" sz="1600" dirty="0"/>
              <a:t>Legislation and Requirements:</a:t>
            </a:r>
          </a:p>
          <a:p>
            <a:pPr lvl="1"/>
            <a:r>
              <a:rPr lang="en-US" sz="1400" dirty="0"/>
              <a:t>Clear legislation and set requirements for digital bookkeeping, e-invoicing obligations, and sustainability reporting were necessary for better project outcomes.</a:t>
            </a:r>
          </a:p>
        </p:txBody>
      </p:sp>
      <p:sp>
        <p:nvSpPr>
          <p:cNvPr id="3" name="Otsikko 2">
            <a:extLst>
              <a:ext uri="{FF2B5EF4-FFF2-40B4-BE49-F238E27FC236}">
                <a16:creationId xmlns:a16="http://schemas.microsoft.com/office/drawing/2014/main" id="{DD1F447F-22C4-075D-0E6E-260EF7212CD7}"/>
              </a:ext>
            </a:extLst>
          </p:cNvPr>
          <p:cNvSpPr>
            <a:spLocks noGrp="1"/>
          </p:cNvSpPr>
          <p:nvPr>
            <p:ph type="title"/>
          </p:nvPr>
        </p:nvSpPr>
        <p:spPr/>
        <p:txBody>
          <a:bodyPr/>
          <a:lstStyle/>
          <a:p>
            <a:r>
              <a:rPr lang="en-US" dirty="0"/>
              <a:t>Challenges</a:t>
            </a:r>
          </a:p>
        </p:txBody>
      </p:sp>
    </p:spTree>
    <p:extLst>
      <p:ext uri="{BB962C8B-B14F-4D97-AF65-F5344CB8AC3E}">
        <p14:creationId xmlns:p14="http://schemas.microsoft.com/office/powerpoint/2010/main" val="36327545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EC0399-080A-93BC-7F1F-604A4F89C634}"/>
              </a:ext>
            </a:extLst>
          </p:cNvPr>
          <p:cNvSpPr>
            <a:spLocks noGrp="1"/>
          </p:cNvSpPr>
          <p:nvPr>
            <p:ph type="title"/>
          </p:nvPr>
        </p:nvSpPr>
        <p:spPr/>
        <p:txBody>
          <a:bodyPr/>
          <a:lstStyle/>
          <a:p>
            <a:r>
              <a:rPr lang="en-US" dirty="0"/>
              <a:t>Highlight</a:t>
            </a:r>
            <a:br>
              <a:rPr lang="en-US" dirty="0"/>
            </a:br>
            <a:r>
              <a:rPr lang="en-US" i="1" dirty="0"/>
              <a:t>Key takeaways for success in the future</a:t>
            </a:r>
            <a:br>
              <a:rPr lang="en-US" dirty="0"/>
            </a:br>
            <a:endParaRPr lang="en-US" dirty="0"/>
          </a:p>
        </p:txBody>
      </p:sp>
    </p:spTree>
    <p:extLst>
      <p:ext uri="{BB962C8B-B14F-4D97-AF65-F5344CB8AC3E}">
        <p14:creationId xmlns:p14="http://schemas.microsoft.com/office/powerpoint/2010/main" val="146838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E0DF372-7DB1-BB0C-4614-153CC3608A76}"/>
              </a:ext>
            </a:extLst>
          </p:cNvPr>
          <p:cNvSpPr>
            <a:spLocks noGrp="1"/>
          </p:cNvSpPr>
          <p:nvPr>
            <p:ph type="body" idx="1"/>
          </p:nvPr>
        </p:nvSpPr>
        <p:spPr/>
        <p:txBody>
          <a:bodyPr>
            <a:normAutofit fontScale="77500" lnSpcReduction="20000"/>
          </a:bodyPr>
          <a:lstStyle/>
          <a:p>
            <a:pPr marL="114300" indent="0">
              <a:buNone/>
            </a:pPr>
            <a:r>
              <a:rPr lang="en-US" b="1" dirty="0"/>
              <a:t>For success in future national and international development the following issues should be considered:</a:t>
            </a:r>
          </a:p>
          <a:p>
            <a:r>
              <a:rPr lang="en-US" dirty="0"/>
              <a:t>Clear Goals and Legislative Power:</a:t>
            </a:r>
          </a:p>
          <a:p>
            <a:pPr lvl="1"/>
            <a:r>
              <a:rPr lang="en-US" dirty="0"/>
              <a:t>Define precise objectives for the project. Ensure legislative authority to implement the initiatives. Consider starting with a smaller, more manageable scope.</a:t>
            </a:r>
          </a:p>
          <a:p>
            <a:r>
              <a:rPr lang="en-US" dirty="0"/>
              <a:t>Adopt the Double-Diamond Approach:</a:t>
            </a:r>
          </a:p>
          <a:p>
            <a:pPr lvl="1"/>
            <a:r>
              <a:rPr lang="en-US" dirty="0"/>
              <a:t>Utilize the double-diamond model for better stakeholder engagement and structured project development. This approach helps in clearly defining the problem and exploring potential solutions before focusing on implementation.</a:t>
            </a:r>
          </a:p>
          <a:p>
            <a:r>
              <a:rPr lang="en-US" dirty="0"/>
              <a:t>Strong Business Case and Value Proposition:</a:t>
            </a:r>
          </a:p>
          <a:p>
            <a:pPr lvl="1"/>
            <a:r>
              <a:rPr lang="en-US" dirty="0"/>
              <a:t>Clearly articulate the business case and the value for businesses involved. This clarity helps in securing resources from national agencies and aligns with the double-diamond model.</a:t>
            </a:r>
          </a:p>
          <a:p>
            <a:r>
              <a:rPr lang="en-US" dirty="0"/>
              <a:t>Transparency and Clear Roles in Collaborations:</a:t>
            </a:r>
          </a:p>
          <a:p>
            <a:pPr lvl="1"/>
            <a:r>
              <a:rPr lang="en-US" dirty="0"/>
              <a:t>Be open and transparent about the purpose of collaborations. Explicitly define the roles and contributions of each party involved. Establish clear boundaries on what will be developed and implemented.</a:t>
            </a:r>
          </a:p>
          <a:p>
            <a:r>
              <a:rPr lang="en-US" dirty="0"/>
              <a:t>Focus on CSRD with Green </a:t>
            </a:r>
            <a:r>
              <a:rPr lang="en-US" dirty="0" err="1"/>
              <a:t>eDocuments</a:t>
            </a:r>
            <a:r>
              <a:rPr lang="en-US" dirty="0"/>
              <a:t>:</a:t>
            </a:r>
          </a:p>
          <a:p>
            <a:pPr lvl="1"/>
            <a:r>
              <a:rPr lang="en-US" dirty="0"/>
              <a:t>Address CSRD (Corporate Sustainability Reporting Directive) information using green electronic documents. Deprioritize the fragmented aspects of accounting to maintain focus.</a:t>
            </a:r>
          </a:p>
        </p:txBody>
      </p:sp>
      <p:sp>
        <p:nvSpPr>
          <p:cNvPr id="3" name="Otsikko 2">
            <a:extLst>
              <a:ext uri="{FF2B5EF4-FFF2-40B4-BE49-F238E27FC236}">
                <a16:creationId xmlns:a16="http://schemas.microsoft.com/office/drawing/2014/main" id="{8E28085B-6648-F0CC-9B8F-B69F6B025277}"/>
              </a:ext>
            </a:extLst>
          </p:cNvPr>
          <p:cNvSpPr>
            <a:spLocks noGrp="1"/>
          </p:cNvSpPr>
          <p:nvPr>
            <p:ph type="title"/>
          </p:nvPr>
        </p:nvSpPr>
        <p:spPr/>
        <p:txBody>
          <a:bodyPr/>
          <a:lstStyle/>
          <a:p>
            <a:r>
              <a:rPr lang="en-US"/>
              <a:t>Key takeaways for success in the future</a:t>
            </a:r>
          </a:p>
        </p:txBody>
      </p:sp>
    </p:spTree>
    <p:extLst>
      <p:ext uri="{BB962C8B-B14F-4D97-AF65-F5344CB8AC3E}">
        <p14:creationId xmlns:p14="http://schemas.microsoft.com/office/powerpoint/2010/main" val="35408180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546E690-9604-9334-0F77-429A6724B75A}"/>
              </a:ext>
            </a:extLst>
          </p:cNvPr>
          <p:cNvSpPr>
            <a:spLocks noGrp="1"/>
          </p:cNvSpPr>
          <p:nvPr>
            <p:ph type="body" idx="1"/>
          </p:nvPr>
        </p:nvSpPr>
        <p:spPr>
          <a:xfrm>
            <a:off x="838200" y="1611303"/>
            <a:ext cx="10515600" cy="4459297"/>
          </a:xfrm>
        </p:spPr>
        <p:txBody>
          <a:bodyPr>
            <a:normAutofit fontScale="85000" lnSpcReduction="20000"/>
          </a:bodyPr>
          <a:lstStyle/>
          <a:p>
            <a:pPr marL="114300" indent="0">
              <a:buNone/>
            </a:pPr>
            <a:r>
              <a:rPr lang="en-US" b="1" dirty="0"/>
              <a:t>For success in future national and international development the following issues should be considered:</a:t>
            </a:r>
          </a:p>
          <a:p>
            <a:r>
              <a:rPr lang="en-US" dirty="0"/>
              <a:t>Standardization vs. Interoperability:</a:t>
            </a:r>
          </a:p>
          <a:p>
            <a:pPr lvl="1"/>
            <a:r>
              <a:rPr lang="en-US" dirty="0"/>
              <a:t>Highlight the differences between standardization and interoperability. Clarify what can be achieved through interoperability and the limitations. Recognize that understanding of interoperability may vary among stakeholders.</a:t>
            </a:r>
          </a:p>
          <a:p>
            <a:r>
              <a:rPr lang="en-US" dirty="0"/>
              <a:t>Ease of Information Sharing:</a:t>
            </a:r>
          </a:p>
          <a:p>
            <a:pPr lvl="1"/>
            <a:r>
              <a:rPr lang="en-US" dirty="0"/>
              <a:t>Start with basic company information, which is easier to handle. Progress to more complex aspects like file formats gradually.</a:t>
            </a:r>
          </a:p>
          <a:p>
            <a:r>
              <a:rPr lang="en-US" dirty="0"/>
              <a:t>Access to Financial Data Across Borders:</a:t>
            </a:r>
          </a:p>
          <a:p>
            <a:pPr lvl="1"/>
            <a:r>
              <a:rPr lang="en-US" dirty="0"/>
              <a:t>Facilitate access to financial data from other Nordic countries. Focus on opening up register data and financial data that are currently not publicly available. This step is crucial for supporting cross-border business activities.</a:t>
            </a:r>
          </a:p>
          <a:p>
            <a:r>
              <a:rPr lang="en-US" dirty="0"/>
              <a:t>Connection to the European Interoperability Framework (EIF):</a:t>
            </a:r>
          </a:p>
          <a:p>
            <a:pPr lvl="1"/>
            <a:r>
              <a:rPr lang="en-US" dirty="0"/>
              <a:t>Ensure the project is connected to the EIF, emphasizing elements of interoperability. Build a common way of working to prove the value of interoperability.</a:t>
            </a:r>
          </a:p>
          <a:p>
            <a:r>
              <a:rPr lang="en-US" dirty="0"/>
              <a:t>Understanding Different Perspectives:</a:t>
            </a:r>
          </a:p>
          <a:p>
            <a:pPr lvl="1"/>
            <a:r>
              <a:rPr lang="en-US" dirty="0"/>
              <a:t>Acknowledge that stakeholders from different countries have varied approaches and developmental stages. Consider both infrastructural needs and customer expectations to strike a balance.</a:t>
            </a:r>
          </a:p>
          <a:p>
            <a:endParaRPr lang="en-US" dirty="0"/>
          </a:p>
        </p:txBody>
      </p:sp>
      <p:sp>
        <p:nvSpPr>
          <p:cNvPr id="3" name="Otsikko 2">
            <a:extLst>
              <a:ext uri="{FF2B5EF4-FFF2-40B4-BE49-F238E27FC236}">
                <a16:creationId xmlns:a16="http://schemas.microsoft.com/office/drawing/2014/main" id="{F38098B9-AAE9-CB7C-F1C3-8B59950727EC}"/>
              </a:ext>
            </a:extLst>
          </p:cNvPr>
          <p:cNvSpPr>
            <a:spLocks noGrp="1"/>
          </p:cNvSpPr>
          <p:nvPr>
            <p:ph type="title"/>
          </p:nvPr>
        </p:nvSpPr>
        <p:spPr/>
        <p:txBody>
          <a:bodyPr/>
          <a:lstStyle/>
          <a:p>
            <a:r>
              <a:rPr lang="en-US"/>
              <a:t>Key takeaways for success in the future</a:t>
            </a:r>
          </a:p>
        </p:txBody>
      </p:sp>
    </p:spTree>
    <p:extLst>
      <p:ext uri="{BB962C8B-B14F-4D97-AF65-F5344CB8AC3E}">
        <p14:creationId xmlns:p14="http://schemas.microsoft.com/office/powerpoint/2010/main" val="41678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405C633-4234-62CE-0B40-09C34D66054F}"/>
              </a:ext>
            </a:extLst>
          </p:cNvPr>
          <p:cNvSpPr>
            <a:spLocks noGrp="1"/>
          </p:cNvSpPr>
          <p:nvPr>
            <p:ph type="body" idx="1"/>
          </p:nvPr>
        </p:nvSpPr>
        <p:spPr/>
        <p:txBody>
          <a:bodyPr>
            <a:normAutofit fontScale="92500" lnSpcReduction="10000"/>
          </a:bodyPr>
          <a:lstStyle/>
          <a:p>
            <a:r>
              <a:rPr lang="en-US" dirty="0"/>
              <a:t>Improving reporting and accounting processes involves enabling companies to report structured, high-quality data directly from their systems, which enhances transparency and accuracy for various stakeholders. Efforts at the Nordic level aim to refine these processes by ensuring high-quality data from the beginning, such as through structural business documents. This improvement in data quality facilitates better automation of accounting systems, increasing efficiency for companies. Enhanced data quality in accounting leads to easier and more accurate reporting, benefiting both companies and authorities with better data.</a:t>
            </a:r>
          </a:p>
          <a:p>
            <a:r>
              <a:rPr lang="en-US" dirty="0"/>
              <a:t>By streamlining these processes, companies can reduce manual work and minimize errors, leading to more reliable financial statements. Automated systems can provide real-time insights, aiding better decision-making and strategic planning. Consequently, authorities receive timely and accurate information, improving regulatory compliance and oversight. This transformation not only supports operational efficiency but also fosters greater trust and collaboration between businesses and regulatory bodies. Ultimately, these advancements contribute to a more robust and transparent financial ecosystem in the Nordic region.</a:t>
            </a:r>
          </a:p>
        </p:txBody>
      </p:sp>
      <p:sp>
        <p:nvSpPr>
          <p:cNvPr id="3" name="Otsikko 2">
            <a:extLst>
              <a:ext uri="{FF2B5EF4-FFF2-40B4-BE49-F238E27FC236}">
                <a16:creationId xmlns:a16="http://schemas.microsoft.com/office/drawing/2014/main" id="{2029D451-4C8D-9971-1C70-1D7D1C8B1837}"/>
              </a:ext>
            </a:extLst>
          </p:cNvPr>
          <p:cNvSpPr>
            <a:spLocks noGrp="1"/>
          </p:cNvSpPr>
          <p:nvPr>
            <p:ph type="title"/>
          </p:nvPr>
        </p:nvSpPr>
        <p:spPr/>
        <p:txBody>
          <a:bodyPr/>
          <a:lstStyle/>
          <a:p>
            <a:r>
              <a:rPr lang="en-US"/>
              <a:t>What do we aim for with improving reporting and accounting in the Nordics?</a:t>
            </a:r>
          </a:p>
        </p:txBody>
      </p:sp>
    </p:spTree>
    <p:extLst>
      <p:ext uri="{BB962C8B-B14F-4D97-AF65-F5344CB8AC3E}">
        <p14:creationId xmlns:p14="http://schemas.microsoft.com/office/powerpoint/2010/main" val="12183062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EC0399-080A-93BC-7F1F-604A4F89C634}"/>
              </a:ext>
            </a:extLst>
          </p:cNvPr>
          <p:cNvSpPr>
            <a:spLocks noGrp="1"/>
          </p:cNvSpPr>
          <p:nvPr>
            <p:ph type="title"/>
          </p:nvPr>
        </p:nvSpPr>
        <p:spPr/>
        <p:txBody>
          <a:bodyPr/>
          <a:lstStyle/>
          <a:p>
            <a:r>
              <a:rPr lang="en-US"/>
              <a:t>Highlight</a:t>
            </a:r>
            <a:br>
              <a:rPr lang="en-US"/>
            </a:br>
            <a:r>
              <a:rPr lang="en-US" i="1"/>
              <a:t>Addressing future challenges in advance</a:t>
            </a:r>
            <a:br>
              <a:rPr lang="en-US"/>
            </a:br>
            <a:endParaRPr lang="en-US"/>
          </a:p>
        </p:txBody>
      </p:sp>
    </p:spTree>
    <p:extLst>
      <p:ext uri="{BB962C8B-B14F-4D97-AF65-F5344CB8AC3E}">
        <p14:creationId xmlns:p14="http://schemas.microsoft.com/office/powerpoint/2010/main" val="37313270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1726983-85EC-1E1C-6853-6A41D02E886F}"/>
              </a:ext>
            </a:extLst>
          </p:cNvPr>
          <p:cNvSpPr>
            <a:spLocks noGrp="1"/>
          </p:cNvSpPr>
          <p:nvPr>
            <p:ph type="body" idx="1"/>
          </p:nvPr>
        </p:nvSpPr>
        <p:spPr>
          <a:xfrm>
            <a:off x="838200" y="1825625"/>
            <a:ext cx="5480050" cy="4225925"/>
          </a:xfrm>
        </p:spPr>
        <p:txBody>
          <a:bodyPr>
            <a:normAutofit fontScale="85000" lnSpcReduction="20000"/>
          </a:bodyPr>
          <a:lstStyle/>
          <a:p>
            <a:r>
              <a:rPr lang="en-US" dirty="0"/>
              <a:t>During the SA-B's work over the years it was identified that certain steps need to be had in each nation to realize open accounting in the Nordics:</a:t>
            </a:r>
          </a:p>
          <a:p>
            <a:pPr lvl="1"/>
            <a:r>
              <a:rPr lang="en-US" dirty="0"/>
              <a:t>The initial spark for creation of open accounting must come from somewhere, someone needs to take ownership and necessary legislation needs to take place</a:t>
            </a:r>
          </a:p>
          <a:p>
            <a:pPr lvl="1"/>
            <a:r>
              <a:rPr lang="en-US" dirty="0"/>
              <a:t>Structurization of data needs to take place which includes necessary semantics and taxonomies for effective data sharing</a:t>
            </a:r>
          </a:p>
          <a:p>
            <a:pPr lvl="1"/>
            <a:r>
              <a:rPr lang="en-US" dirty="0"/>
              <a:t>Standard consent- or legislation-based methods will help different providers and users of financial data better integrate into accounting information's data flow (digital wallets combined with digital identity is crucial in this area) </a:t>
            </a:r>
          </a:p>
          <a:p>
            <a:pPr lvl="1"/>
            <a:r>
              <a:rPr lang="en-US" dirty="0"/>
              <a:t>Once these are in place, services can be built that utilize standards and semantics to use the structural data in various processes</a:t>
            </a:r>
          </a:p>
          <a:p>
            <a:r>
              <a:rPr lang="en-US" dirty="0"/>
              <a:t>Building up interoperability during these steps is crucial to realize the Nordic ecosystem</a:t>
            </a:r>
          </a:p>
          <a:p>
            <a:pPr lvl="1"/>
            <a:endParaRPr lang="en-US" dirty="0"/>
          </a:p>
        </p:txBody>
      </p:sp>
      <p:sp>
        <p:nvSpPr>
          <p:cNvPr id="3" name="Otsikko 2">
            <a:extLst>
              <a:ext uri="{FF2B5EF4-FFF2-40B4-BE49-F238E27FC236}">
                <a16:creationId xmlns:a16="http://schemas.microsoft.com/office/drawing/2014/main" id="{945D4986-C09D-A0FD-C3CB-D25C3CB33DCF}"/>
              </a:ext>
            </a:extLst>
          </p:cNvPr>
          <p:cNvSpPr>
            <a:spLocks noGrp="1"/>
          </p:cNvSpPr>
          <p:nvPr>
            <p:ph type="title"/>
          </p:nvPr>
        </p:nvSpPr>
        <p:spPr/>
        <p:txBody>
          <a:bodyPr/>
          <a:lstStyle/>
          <a:p>
            <a:r>
              <a:rPr lang="en-US"/>
              <a:t>Building up Open Accounting</a:t>
            </a:r>
          </a:p>
        </p:txBody>
      </p:sp>
      <p:sp>
        <p:nvSpPr>
          <p:cNvPr id="4" name="Suorakulmio 3">
            <a:extLst>
              <a:ext uri="{FF2B5EF4-FFF2-40B4-BE49-F238E27FC236}">
                <a16:creationId xmlns:a16="http://schemas.microsoft.com/office/drawing/2014/main" id="{C0848585-37B3-0E1B-8C02-4EFCF0799CCC}"/>
              </a:ext>
            </a:extLst>
          </p:cNvPr>
          <p:cNvSpPr/>
          <p:nvPr/>
        </p:nvSpPr>
        <p:spPr>
          <a:xfrm>
            <a:off x="7039963" y="5154986"/>
            <a:ext cx="4653481" cy="525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Proven need and legal basis for data</a:t>
            </a:r>
          </a:p>
        </p:txBody>
      </p:sp>
      <p:sp>
        <p:nvSpPr>
          <p:cNvPr id="5" name="Suorakulmio 4">
            <a:extLst>
              <a:ext uri="{FF2B5EF4-FFF2-40B4-BE49-F238E27FC236}">
                <a16:creationId xmlns:a16="http://schemas.microsoft.com/office/drawing/2014/main" id="{2BDB35FC-116E-D970-C573-57DC1E72F5D3}"/>
              </a:ext>
            </a:extLst>
          </p:cNvPr>
          <p:cNvSpPr/>
          <p:nvPr/>
        </p:nvSpPr>
        <p:spPr>
          <a:xfrm>
            <a:off x="7320620" y="4562480"/>
            <a:ext cx="4046900" cy="525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Common formats, structurization, semantics and taxonomies such as SAF-T, SIE or XBRL GL</a:t>
            </a:r>
          </a:p>
        </p:txBody>
      </p:sp>
      <p:sp>
        <p:nvSpPr>
          <p:cNvPr id="6" name="Suorakulmio 5">
            <a:extLst>
              <a:ext uri="{FF2B5EF4-FFF2-40B4-BE49-F238E27FC236}">
                <a16:creationId xmlns:a16="http://schemas.microsoft.com/office/drawing/2014/main" id="{7E6C7486-7E4F-B0F5-F7DC-3F92ED556CC0}"/>
              </a:ext>
            </a:extLst>
          </p:cNvPr>
          <p:cNvSpPr/>
          <p:nvPr/>
        </p:nvSpPr>
        <p:spPr>
          <a:xfrm>
            <a:off x="7592223" y="3969974"/>
            <a:ext cx="3503693" cy="525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Standard methods for accessing</a:t>
            </a:r>
          </a:p>
        </p:txBody>
      </p:sp>
      <p:sp>
        <p:nvSpPr>
          <p:cNvPr id="7" name="Suorakulmio 6">
            <a:extLst>
              <a:ext uri="{FF2B5EF4-FFF2-40B4-BE49-F238E27FC236}">
                <a16:creationId xmlns:a16="http://schemas.microsoft.com/office/drawing/2014/main" id="{AA2DD7B3-DD0A-AE68-7993-9455FF91F3C5}"/>
              </a:ext>
            </a:extLst>
          </p:cNvPr>
          <p:cNvSpPr/>
          <p:nvPr/>
        </p:nvSpPr>
        <p:spPr>
          <a:xfrm>
            <a:off x="7989820" y="3377468"/>
            <a:ext cx="2708497" cy="525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Services for open accounting</a:t>
            </a:r>
          </a:p>
        </p:txBody>
      </p:sp>
      <p:pic>
        <p:nvPicPr>
          <p:cNvPr id="8" name="Kuva 7" descr="Kirsikat tasaisella täytöllä">
            <a:extLst>
              <a:ext uri="{FF2B5EF4-FFF2-40B4-BE49-F238E27FC236}">
                <a16:creationId xmlns:a16="http://schemas.microsoft.com/office/drawing/2014/main" id="{5E5B9DB3-D658-35C3-6A6D-6B1373837A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7290" y="2425095"/>
            <a:ext cx="914400" cy="914400"/>
          </a:xfrm>
          <a:prstGeom prst="rect">
            <a:avLst/>
          </a:prstGeom>
        </p:spPr>
      </p:pic>
      <p:sp>
        <p:nvSpPr>
          <p:cNvPr id="9" name="Nuoli: Oikea 8">
            <a:extLst>
              <a:ext uri="{FF2B5EF4-FFF2-40B4-BE49-F238E27FC236}">
                <a16:creationId xmlns:a16="http://schemas.microsoft.com/office/drawing/2014/main" id="{D49AC61F-ED13-565B-B0EA-7F6E07504D53}"/>
              </a:ext>
            </a:extLst>
          </p:cNvPr>
          <p:cNvSpPr/>
          <p:nvPr/>
        </p:nvSpPr>
        <p:spPr>
          <a:xfrm rot="17585732">
            <a:off x="5682285" y="3849358"/>
            <a:ext cx="3265227" cy="29884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6025133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E71F7AD-745D-F8A5-E252-EB2DA0A014AA}"/>
              </a:ext>
            </a:extLst>
          </p:cNvPr>
          <p:cNvSpPr>
            <a:spLocks noGrp="1"/>
          </p:cNvSpPr>
          <p:nvPr>
            <p:ph type="body" idx="1"/>
          </p:nvPr>
        </p:nvSpPr>
        <p:spPr>
          <a:xfrm>
            <a:off x="838200" y="1536701"/>
            <a:ext cx="10515600" cy="4540250"/>
          </a:xfrm>
        </p:spPr>
        <p:txBody>
          <a:bodyPr>
            <a:normAutofit fontScale="77500" lnSpcReduction="20000"/>
          </a:bodyPr>
          <a:lstStyle/>
          <a:p>
            <a:r>
              <a:rPr lang="en-US" dirty="0"/>
              <a:t>Challenges identified include sustainability and green data reporting, which is a completely new area and will impose significant new reporting requirements on companies as well as data structuring. </a:t>
            </a:r>
          </a:p>
          <a:p>
            <a:pPr lvl="1"/>
            <a:r>
              <a:rPr lang="en-US" dirty="0"/>
              <a:t>For instance, in accounting, it will be necessary to track things in a completely new way that has not been previously monitored. </a:t>
            </a:r>
          </a:p>
          <a:p>
            <a:r>
              <a:rPr lang="en-US" dirty="0"/>
              <a:t>Additionally, a common challenge remains that standards are not used in a standardized manner. This challenge has been identified in areas such as individual accounting formats, such as SAF-T, as well as in chart of accounts like Sweden's BAS and structured business documents. </a:t>
            </a:r>
          </a:p>
          <a:p>
            <a:r>
              <a:rPr lang="en-US" dirty="0"/>
              <a:t>Another challenge identified is that individual sectors find it challenging if reporting is just piled on top of existing reporting. Consideration should be given to whether some of the reporting can be phased out over time or whether new reporting can be developed holistically so that it can be integrated with previous reporting. </a:t>
            </a:r>
          </a:p>
          <a:p>
            <a:r>
              <a:rPr lang="en-US" dirty="0"/>
              <a:t>Another individual challenge identified is that the upcoming EU AI directive and AI regulation may significantly impact the extent to which AI can be utilized in accounting and reporting solutions. </a:t>
            </a:r>
          </a:p>
          <a:p>
            <a:r>
              <a:rPr lang="en-US" dirty="0"/>
              <a:t>Furthermore, it has been identified as a challenge that when it comes to accounting data, companies are cautious about data usage. Companies are very concerned about how data is used, who has access to it, and whether data usage is transparent. </a:t>
            </a:r>
          </a:p>
          <a:p>
            <a:r>
              <a:rPr lang="en-US" dirty="0"/>
              <a:t>The best way to tackle these challenges is for administrations to work together, consider common solutions and methods, participate in international development forums, and especially address privacy concerns by investigating how data usage and sharing can be made more transparent. It is also recognized that solutions to the issue of non-standard usage can be easily achieved by supporting operators through guidance and concrete training.</a:t>
            </a:r>
          </a:p>
        </p:txBody>
      </p:sp>
      <p:sp>
        <p:nvSpPr>
          <p:cNvPr id="3" name="Otsikko 2">
            <a:extLst>
              <a:ext uri="{FF2B5EF4-FFF2-40B4-BE49-F238E27FC236}">
                <a16:creationId xmlns:a16="http://schemas.microsoft.com/office/drawing/2014/main" id="{14774964-552F-B1B4-1A93-FE806EE5002A}"/>
              </a:ext>
            </a:extLst>
          </p:cNvPr>
          <p:cNvSpPr>
            <a:spLocks noGrp="1"/>
          </p:cNvSpPr>
          <p:nvPr>
            <p:ph type="title"/>
          </p:nvPr>
        </p:nvSpPr>
        <p:spPr/>
        <p:txBody>
          <a:bodyPr/>
          <a:lstStyle/>
          <a:p>
            <a:r>
              <a:rPr lang="en-US"/>
              <a:t>Noted future challenges</a:t>
            </a:r>
          </a:p>
        </p:txBody>
      </p:sp>
    </p:spTree>
    <p:extLst>
      <p:ext uri="{BB962C8B-B14F-4D97-AF65-F5344CB8AC3E}">
        <p14:creationId xmlns:p14="http://schemas.microsoft.com/office/powerpoint/2010/main" val="16245171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AEC877F-BDB1-7D0B-6E36-9CFA83997779}"/>
              </a:ext>
            </a:extLst>
          </p:cNvPr>
          <p:cNvSpPr>
            <a:spLocks noGrp="1"/>
          </p:cNvSpPr>
          <p:nvPr>
            <p:ph type="body" idx="1"/>
          </p:nvPr>
        </p:nvSpPr>
        <p:spPr>
          <a:xfrm>
            <a:off x="838200" y="1611303"/>
            <a:ext cx="10515600" cy="4522797"/>
          </a:xfrm>
        </p:spPr>
        <p:txBody>
          <a:bodyPr>
            <a:normAutofit fontScale="85000" lnSpcReduction="10000"/>
          </a:bodyPr>
          <a:lstStyle/>
          <a:p>
            <a:r>
              <a:rPr lang="en-US" dirty="0"/>
              <a:t>Overall, during work over the years, it has been noted that the Nordics are heading towards the right direction. Based on the analysis done and discussions, it is evident that each country is heading towards increased use of structural business documents and ways of simplifying reporting to authorities. All countries are also advancing towards the goals set out in the program</a:t>
            </a:r>
          </a:p>
          <a:p>
            <a:r>
              <a:rPr lang="en-US" dirty="0"/>
              <a:t>Few key solutions for addressing future challenges have been identified:</a:t>
            </a:r>
          </a:p>
          <a:p>
            <a:pPr lvl="1"/>
            <a:r>
              <a:rPr lang="en-US" b="1" dirty="0"/>
              <a:t>Increased use of structural business documents and Peppol network</a:t>
            </a:r>
          </a:p>
          <a:p>
            <a:pPr lvl="2"/>
            <a:r>
              <a:rPr lang="en-US" dirty="0"/>
              <a:t>Increased use of e-invoices and other business documents will help to improve the quality of data being fed into systems. This will help maintain the information consistency and facilitate its use in systems.</a:t>
            </a:r>
          </a:p>
          <a:p>
            <a:pPr lvl="1"/>
            <a:r>
              <a:rPr lang="en-US" b="1" dirty="0"/>
              <a:t>AI solutions will change the playing field</a:t>
            </a:r>
          </a:p>
          <a:p>
            <a:pPr lvl="2"/>
            <a:r>
              <a:rPr lang="en-US" dirty="0"/>
              <a:t>AI solutions will create new possibilities both in development and processes. The full impact of AI is hard to estimate currently, but for example AI can be used to structure old un-structured data with marginal costs compared to manual conversions.</a:t>
            </a:r>
          </a:p>
          <a:p>
            <a:pPr lvl="1"/>
            <a:r>
              <a:rPr lang="en-US" b="1" dirty="0"/>
              <a:t>Market actors will drive development forwards</a:t>
            </a:r>
          </a:p>
          <a:p>
            <a:pPr lvl="2"/>
            <a:r>
              <a:rPr lang="en-US" dirty="0"/>
              <a:t>System vendors are gradually increasing the quality of their products, offering better solutions which usually contain modern data import and export capabilities combined with modern tools for internal processes and streamlined reporting.</a:t>
            </a:r>
          </a:p>
          <a:p>
            <a:pPr lvl="1"/>
            <a:r>
              <a:rPr lang="en-US" b="1" dirty="0"/>
              <a:t>Gradual phasing out of old systems and practices</a:t>
            </a:r>
          </a:p>
          <a:p>
            <a:pPr lvl="2"/>
            <a:r>
              <a:rPr lang="en-US" dirty="0"/>
              <a:t>It has been an increasing trend in the Nordics that new entrepreneurs and accountants are phasing out older systems, accounting and reporting practices in favor modern digital solutions with the correct digital capabilities. This trend should be supported from the authorities' side as this trend will also benefit them.</a:t>
            </a:r>
          </a:p>
        </p:txBody>
      </p:sp>
      <p:sp>
        <p:nvSpPr>
          <p:cNvPr id="3" name="Otsikko 2">
            <a:extLst>
              <a:ext uri="{FF2B5EF4-FFF2-40B4-BE49-F238E27FC236}">
                <a16:creationId xmlns:a16="http://schemas.microsoft.com/office/drawing/2014/main" id="{8F67F667-AA3B-1DDC-913C-5B2335E09C2C}"/>
              </a:ext>
            </a:extLst>
          </p:cNvPr>
          <p:cNvSpPr>
            <a:spLocks noGrp="1"/>
          </p:cNvSpPr>
          <p:nvPr>
            <p:ph type="title"/>
          </p:nvPr>
        </p:nvSpPr>
        <p:spPr/>
        <p:txBody>
          <a:bodyPr/>
          <a:lstStyle/>
          <a:p>
            <a:r>
              <a:rPr lang="en-US"/>
              <a:t>Confidence in the future</a:t>
            </a:r>
          </a:p>
        </p:txBody>
      </p:sp>
    </p:spTree>
    <p:extLst>
      <p:ext uri="{BB962C8B-B14F-4D97-AF65-F5344CB8AC3E}">
        <p14:creationId xmlns:p14="http://schemas.microsoft.com/office/powerpoint/2010/main" val="22019182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2D7721-79B4-9538-1989-EF441F798F0F}"/>
              </a:ext>
            </a:extLst>
          </p:cNvPr>
          <p:cNvSpPr>
            <a:spLocks noGrp="1"/>
          </p:cNvSpPr>
          <p:nvPr>
            <p:ph type="title"/>
          </p:nvPr>
        </p:nvSpPr>
        <p:spPr/>
        <p:txBody>
          <a:bodyPr/>
          <a:lstStyle/>
          <a:p>
            <a:r>
              <a:rPr lang="en-US"/>
              <a:t>Final Highlight</a:t>
            </a:r>
            <a:br>
              <a:rPr lang="en-US"/>
            </a:br>
            <a:r>
              <a:rPr lang="en-US" i="1"/>
              <a:t>We are stronger together</a:t>
            </a:r>
            <a:endParaRPr lang="en-US"/>
          </a:p>
        </p:txBody>
      </p:sp>
    </p:spTree>
    <p:extLst>
      <p:ext uri="{BB962C8B-B14F-4D97-AF65-F5344CB8AC3E}">
        <p14:creationId xmlns:p14="http://schemas.microsoft.com/office/powerpoint/2010/main" val="21998350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23C73725-0174-8E6D-ECF8-B4EA8971A559}"/>
              </a:ext>
            </a:extLst>
          </p:cNvPr>
          <p:cNvSpPr/>
          <p:nvPr/>
        </p:nvSpPr>
        <p:spPr>
          <a:xfrm>
            <a:off x="8191500" y="2006600"/>
            <a:ext cx="3302000" cy="3390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in paikkamerkki 1">
            <a:extLst>
              <a:ext uri="{FF2B5EF4-FFF2-40B4-BE49-F238E27FC236}">
                <a16:creationId xmlns:a16="http://schemas.microsoft.com/office/drawing/2014/main" id="{32FFFEEB-DC2B-55A9-4530-48B6E683699D}"/>
              </a:ext>
            </a:extLst>
          </p:cNvPr>
          <p:cNvSpPr>
            <a:spLocks noGrp="1"/>
          </p:cNvSpPr>
          <p:nvPr>
            <p:ph type="body" idx="1"/>
          </p:nvPr>
        </p:nvSpPr>
        <p:spPr>
          <a:xfrm>
            <a:off x="838200" y="1517650"/>
            <a:ext cx="7124700" cy="4464049"/>
          </a:xfrm>
        </p:spPr>
        <p:txBody>
          <a:bodyPr>
            <a:normAutofit lnSpcReduction="10000"/>
          </a:bodyPr>
          <a:lstStyle/>
          <a:p>
            <a:r>
              <a:rPr lang="en-US" dirty="0"/>
              <a:t>We are surprisingly different in the Nordics, but there are major cases for working together in the future:</a:t>
            </a:r>
          </a:p>
          <a:p>
            <a:pPr lvl="1"/>
            <a:r>
              <a:rPr lang="en-US" b="1" dirty="0"/>
              <a:t>Our customers are the same </a:t>
            </a:r>
            <a:r>
              <a:rPr lang="en-US" dirty="0"/>
              <a:t>- Regardless of which country we examine, Nordic SMEs are quite similar, as their operating environments and cultural contexts are alike. The customer benefit is often the same.</a:t>
            </a:r>
          </a:p>
          <a:p>
            <a:pPr lvl="1"/>
            <a:r>
              <a:rPr lang="en-US" b="1" dirty="0"/>
              <a:t>It's easier to influence EU together </a:t>
            </a:r>
            <a:r>
              <a:rPr lang="en-US" dirty="0"/>
              <a:t>- Additionally, a significant business case for working together is that it is easier to influence the EU and other major international bodies, such as the OECD, when we act together. The influence of a single country is significantly smaller than the combined voice of five countries.</a:t>
            </a:r>
          </a:p>
          <a:p>
            <a:pPr lvl="1"/>
            <a:r>
              <a:rPr lang="en-US" b="1" dirty="0"/>
              <a:t>We don't have invent the wheel all over again all the time </a:t>
            </a:r>
            <a:r>
              <a:rPr lang="en-US" dirty="0"/>
              <a:t>- Furthermore, perhaps the most important business case for working together is that we don't have to reinvent the wheel each time. We can learn from each other, allowing us to avoid pitfalls in the implementation of different solutions.</a:t>
            </a:r>
          </a:p>
          <a:p>
            <a:pPr lvl="1"/>
            <a:endParaRPr lang="en-US" dirty="0"/>
          </a:p>
        </p:txBody>
      </p:sp>
      <p:sp>
        <p:nvSpPr>
          <p:cNvPr id="3" name="Otsikko 2">
            <a:extLst>
              <a:ext uri="{FF2B5EF4-FFF2-40B4-BE49-F238E27FC236}">
                <a16:creationId xmlns:a16="http://schemas.microsoft.com/office/drawing/2014/main" id="{3F6BF238-95E7-B817-5FA3-7977D58D87CC}"/>
              </a:ext>
            </a:extLst>
          </p:cNvPr>
          <p:cNvSpPr>
            <a:spLocks noGrp="1"/>
          </p:cNvSpPr>
          <p:nvPr>
            <p:ph type="title"/>
          </p:nvPr>
        </p:nvSpPr>
        <p:spPr/>
        <p:txBody>
          <a:bodyPr/>
          <a:lstStyle/>
          <a:p>
            <a:r>
              <a:rPr lang="en-US"/>
              <a:t>The case for working together</a:t>
            </a:r>
          </a:p>
        </p:txBody>
      </p:sp>
      <p:pic>
        <p:nvPicPr>
          <p:cNvPr id="5" name="Kuva 4" descr="Kippis tasaisella täytöllä">
            <a:extLst>
              <a:ext uri="{FF2B5EF4-FFF2-40B4-BE49-F238E27FC236}">
                <a16:creationId xmlns:a16="http://schemas.microsoft.com/office/drawing/2014/main" id="{304184A9-F1F5-0B6C-CC73-D36F879631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40750" y="2490770"/>
            <a:ext cx="2546350" cy="2546350"/>
          </a:xfrm>
          <a:prstGeom prst="rect">
            <a:avLst/>
          </a:prstGeom>
        </p:spPr>
      </p:pic>
    </p:spTree>
    <p:extLst>
      <p:ext uri="{BB962C8B-B14F-4D97-AF65-F5344CB8AC3E}">
        <p14:creationId xmlns:p14="http://schemas.microsoft.com/office/powerpoint/2010/main" val="26821822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2D7721-79B4-9538-1989-EF441F798F0F}"/>
              </a:ext>
            </a:extLst>
          </p:cNvPr>
          <p:cNvSpPr>
            <a:spLocks noGrp="1"/>
          </p:cNvSpPr>
          <p:nvPr>
            <p:ph type="title"/>
          </p:nvPr>
        </p:nvSpPr>
        <p:spPr/>
        <p:txBody>
          <a:bodyPr/>
          <a:lstStyle/>
          <a:p>
            <a:r>
              <a:rPr lang="en-US"/>
              <a:t>Acknowledgements</a:t>
            </a:r>
          </a:p>
        </p:txBody>
      </p:sp>
    </p:spTree>
    <p:extLst>
      <p:ext uri="{BB962C8B-B14F-4D97-AF65-F5344CB8AC3E}">
        <p14:creationId xmlns:p14="http://schemas.microsoft.com/office/powerpoint/2010/main" val="32246870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3BB122B-53AF-1C29-76C5-1B9894D43182}"/>
              </a:ext>
            </a:extLst>
          </p:cNvPr>
          <p:cNvSpPr>
            <a:spLocks noGrp="1"/>
          </p:cNvSpPr>
          <p:nvPr>
            <p:ph type="body" idx="1"/>
          </p:nvPr>
        </p:nvSpPr>
        <p:spPr/>
        <p:txBody>
          <a:bodyPr>
            <a:normAutofit/>
          </a:bodyPr>
          <a:lstStyle/>
          <a:p>
            <a:r>
              <a:rPr lang="en-US" dirty="0"/>
              <a:t>SA-B &amp; the NSG&amp;B project organization would like to express thanks to all the different Nordic authorities and their experts involved over the years. Your contribution to the program has made and will continue to make a significant impact into the common progress. It has been admirable to see how the different Nordic authorities all try to aim for making the life easier for businesses operating in the Nordics.</a:t>
            </a:r>
          </a:p>
          <a:p>
            <a:r>
              <a:rPr lang="en-US" dirty="0"/>
              <a:t>"The past three years have been a journey for me personally. Previous work within other international projects such as OECD working groups has not been as enlightening as these three years. I feel immensely grateful to have had the opportunity to work together with the great experts. I've often felt appreciation towards the lessons we've had together with the experts. But most of all, I'm happy to know that we can count on each other when pushing towards the future. We got there in the end. Now we can push forwards nationally and in our continuing forums." - Anttu Osanen 27.6.2024</a:t>
            </a:r>
          </a:p>
        </p:txBody>
      </p:sp>
      <p:sp>
        <p:nvSpPr>
          <p:cNvPr id="3" name="Otsikko 2">
            <a:extLst>
              <a:ext uri="{FF2B5EF4-FFF2-40B4-BE49-F238E27FC236}">
                <a16:creationId xmlns:a16="http://schemas.microsoft.com/office/drawing/2014/main" id="{BAA32E08-F395-3E94-3CDF-1EE54B7513DF}"/>
              </a:ext>
            </a:extLst>
          </p:cNvPr>
          <p:cNvSpPr>
            <a:spLocks noGrp="1"/>
          </p:cNvSpPr>
          <p:nvPr>
            <p:ph type="title"/>
          </p:nvPr>
        </p:nvSpPr>
        <p:spPr/>
        <p:txBody>
          <a:bodyPr/>
          <a:lstStyle/>
          <a:p>
            <a:r>
              <a:rPr lang="en-US"/>
              <a:t>Afterword</a:t>
            </a:r>
          </a:p>
        </p:txBody>
      </p:sp>
    </p:spTree>
    <p:extLst>
      <p:ext uri="{BB962C8B-B14F-4D97-AF65-F5344CB8AC3E}">
        <p14:creationId xmlns:p14="http://schemas.microsoft.com/office/powerpoint/2010/main" val="128946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78017A5-F7CC-4A66-7FCE-649E20346746}"/>
              </a:ext>
            </a:extLst>
          </p:cNvPr>
          <p:cNvSpPr>
            <a:spLocks noGrp="1"/>
          </p:cNvSpPr>
          <p:nvPr>
            <p:ph type="body" idx="1"/>
          </p:nvPr>
        </p:nvSpPr>
        <p:spPr>
          <a:xfrm>
            <a:off x="838200" y="1435100"/>
            <a:ext cx="10515600" cy="4622801"/>
          </a:xfrm>
        </p:spPr>
        <p:txBody>
          <a:bodyPr>
            <a:normAutofit fontScale="85000" lnSpcReduction="20000"/>
          </a:bodyPr>
          <a:lstStyle/>
          <a:p>
            <a:r>
              <a:rPr lang="en-US" dirty="0"/>
              <a:t>During the project, cases of cross-border information exchange were investigated. It was observed that the majority of cross-border information exchange between companies focuses on daily transactions, in addition to conducting a significant number of Know Your Customer investigations. </a:t>
            </a:r>
          </a:p>
          <a:p>
            <a:pPr lvl="1"/>
            <a:r>
              <a:rPr lang="en-US" dirty="0"/>
              <a:t>In these Know Your Customer investigations, it is crucial to obtain an understanding of the company's basic information, responsible parties, and their affiliations. It was found that the information related to the Know Your Customer process is diverse, depending on the operator and the industry in question. Additionally, it was noted that there is no common standard for this dataset, but the most common information that belongs to this process can be identified. </a:t>
            </a:r>
          </a:p>
          <a:p>
            <a:r>
              <a:rPr lang="en-US" dirty="0"/>
              <a:t>During the project, it was recognized that the most significant use cases for cross-border information exchange by authorities are very similar to those in the Know Your Customer process, where the focus is on the company's financial data, ownership information, and basic company information. </a:t>
            </a:r>
          </a:p>
          <a:p>
            <a:pPr lvl="1"/>
            <a:r>
              <a:rPr lang="en-US" dirty="0"/>
              <a:t>However, no significant direct use cases were identified for accounting data for authorities' use during the project. These are often exceptional events, such as tax audits, where precise information about the other party is required. It is important to note that access to accounting information is significantly limited by trade secrets and legislation in different countries. </a:t>
            </a:r>
          </a:p>
          <a:p>
            <a:r>
              <a:rPr lang="en-US" dirty="0"/>
              <a:t>Nevertheless, it was recognized during the project that the Nordic countries benefit from more efficient data flow across borders, although the primary focus should initially be on business documents, such as electronic invoices. As other information becomes more accessible and flows more smoothly across borders, new opportunities arise and are recognized, and new businesses can be created more efficiently. </a:t>
            </a:r>
          </a:p>
          <a:p>
            <a:pPr lvl="1"/>
            <a:r>
              <a:rPr lang="en-US" dirty="0"/>
              <a:t>Many stakeholders interviewed during the project stated that it is currently difficult to see the benefit of cross-border information exchange, as this is not currently realistic, making it more difficult to identify private sector use cases and, for example, accounting data.</a:t>
            </a:r>
          </a:p>
        </p:txBody>
      </p:sp>
      <p:sp>
        <p:nvSpPr>
          <p:cNvPr id="3" name="Otsikko 2">
            <a:extLst>
              <a:ext uri="{FF2B5EF4-FFF2-40B4-BE49-F238E27FC236}">
                <a16:creationId xmlns:a16="http://schemas.microsoft.com/office/drawing/2014/main" id="{2880A19A-E150-D1AE-53A9-9DFE1D9EF7CF}"/>
              </a:ext>
            </a:extLst>
          </p:cNvPr>
          <p:cNvSpPr>
            <a:spLocks noGrp="1"/>
          </p:cNvSpPr>
          <p:nvPr>
            <p:ph type="title"/>
          </p:nvPr>
        </p:nvSpPr>
        <p:spPr/>
        <p:txBody>
          <a:bodyPr/>
          <a:lstStyle/>
          <a:p>
            <a:r>
              <a:rPr lang="en-US" dirty="0"/>
              <a:t>Cross-border data sharing</a:t>
            </a:r>
          </a:p>
        </p:txBody>
      </p:sp>
    </p:spTree>
    <p:extLst>
      <p:ext uri="{BB962C8B-B14F-4D97-AF65-F5344CB8AC3E}">
        <p14:creationId xmlns:p14="http://schemas.microsoft.com/office/powerpoint/2010/main" val="368540540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2B276B"/>
      </a:accent1>
      <a:accent2>
        <a:srgbClr val="E25B5D"/>
      </a:accent2>
      <a:accent3>
        <a:srgbClr val="797199"/>
      </a:accent3>
      <a:accent4>
        <a:srgbClr val="F6A79D"/>
      </a:accent4>
      <a:accent5>
        <a:srgbClr val="B6B0CB"/>
      </a:accent5>
      <a:accent6>
        <a:srgbClr val="FBD3CB"/>
      </a:accent6>
      <a:hlink>
        <a:srgbClr val="F06264"/>
      </a:hlink>
      <a:folHlink>
        <a:srgbClr val="F062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9A27C8BC4FF814B80B4CE83598355D9" ma:contentTypeVersion="14" ma:contentTypeDescription="Opret et nyt dokument." ma:contentTypeScope="" ma:versionID="a03e614f66a762e1e0abfc392dab47e9">
  <xsd:schema xmlns:xsd="http://www.w3.org/2001/XMLSchema" xmlns:xs="http://www.w3.org/2001/XMLSchema" xmlns:p="http://schemas.microsoft.com/office/2006/metadata/properties" xmlns:ns2="67a593e1-5ef2-4229-8314-3b3fbeeda55a" xmlns:ns3="cbb7c6bd-507d-4033-9261-afac356a73ee" targetNamespace="http://schemas.microsoft.com/office/2006/metadata/properties" ma:root="true" ma:fieldsID="6e5ffe5c32d67a0285665134a36438bd" ns2:_="" ns3:_="">
    <xsd:import namespace="67a593e1-5ef2-4229-8314-3b3fbeeda55a"/>
    <xsd:import namespace="cbb7c6bd-507d-4033-9261-afac356a73ee"/>
    <xsd:element name="properties">
      <xsd:complexType>
        <xsd:sequence>
          <xsd:element name="documentManagement">
            <xsd:complexType>
              <xsd:all>
                <xsd:element ref="ns2:MediaServiceMetadata" minOccurs="0"/>
                <xsd:element ref="ns2:MediaServiceFastMetadata" minOccurs="0"/>
                <xsd:element ref="ns2:Manu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a593e1-5ef2-4229-8314-3b3fbeeda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anus" ma:index="10" nillable="true" ma:displayName="Manus" ma:description="Dessa frågor kan användas i testet" ma:format="Dropdown" ma:internalName="Manus">
      <xsd:simpleType>
        <xsd:restriction base="dms:Note">
          <xsd:maxLength value="255"/>
        </xsd:restriction>
      </xsd:simpleType>
    </xsd:element>
    <xsd:element name="lcf76f155ced4ddcb4097134ff3c332f" ma:index="12" nillable="true" ma:taxonomy="true" ma:internalName="lcf76f155ced4ddcb4097134ff3c332f" ma:taxonomyFieldName="MediaServiceImageTags" ma:displayName="Billedmærker" ma:readOnly="false" ma:fieldId="{5cf76f15-5ced-4ddc-b409-7134ff3c332f}" ma:taxonomyMulti="true" ma:sspId="511ca070-c001-464c-8047-b402787012be"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b7c6bd-507d-4033-9261-afac356a73e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b6dca2a-a5f4-4f2b-81f1-874fa9fdea48}" ma:internalName="TaxCatchAll" ma:showField="CatchAllData" ma:web="cbb7c6bd-507d-4033-9261-afac356a73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a593e1-5ef2-4229-8314-3b3fbeeda55a">
      <Terms xmlns="http://schemas.microsoft.com/office/infopath/2007/PartnerControls"/>
    </lcf76f155ced4ddcb4097134ff3c332f>
    <TaxCatchAll xmlns="cbb7c6bd-507d-4033-9261-afac356a73ee" xsi:nil="true"/>
    <Manus xmlns="67a593e1-5ef2-4229-8314-3b3fbeeda55a" xsi:nil="true"/>
  </documentManagement>
</p:properties>
</file>

<file path=customXml/itemProps1.xml><?xml version="1.0" encoding="utf-8"?>
<ds:datastoreItem xmlns:ds="http://schemas.openxmlformats.org/officeDocument/2006/customXml" ds:itemID="{27B7D9B4-64B9-4409-9220-385464F0DAB5}"/>
</file>

<file path=customXml/itemProps2.xml><?xml version="1.0" encoding="utf-8"?>
<ds:datastoreItem xmlns:ds="http://schemas.openxmlformats.org/officeDocument/2006/customXml" ds:itemID="{D59026EE-7B14-45C7-BB67-3C852AFC34D4}"/>
</file>

<file path=customXml/itemProps3.xml><?xml version="1.0" encoding="utf-8"?>
<ds:datastoreItem xmlns:ds="http://schemas.openxmlformats.org/officeDocument/2006/customXml" ds:itemID="{8C6C0E74-88B2-4F32-AC19-5E8CAF25D0B4}"/>
</file>

<file path=docProps/app.xml><?xml version="1.0" encoding="utf-8"?>
<Properties xmlns="http://schemas.openxmlformats.org/officeDocument/2006/extended-properties" xmlns:vt="http://schemas.openxmlformats.org/officeDocument/2006/docPropsVTypes">
  <Template>blank</Template>
  <TotalTime>6738</TotalTime>
  <Words>13732</Words>
  <Application>Microsoft Office PowerPoint</Application>
  <PresentationFormat>Widescreen</PresentationFormat>
  <Paragraphs>956</Paragraphs>
  <Slides>87</Slides>
  <Notes>7</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87</vt:i4>
      </vt:variant>
    </vt:vector>
  </HeadingPairs>
  <TitlesOfParts>
    <vt:vector size="95" baseType="lpstr">
      <vt:lpstr>Arial</vt:lpstr>
      <vt:lpstr>Arial</vt:lpstr>
      <vt:lpstr>Arial Black</vt:lpstr>
      <vt:lpstr>Calibri</vt:lpstr>
      <vt:lpstr>Franklin Gothic</vt:lpstr>
      <vt:lpstr>Libre Franklin</vt:lpstr>
      <vt:lpstr>Wingdings</vt:lpstr>
      <vt:lpstr>Office Theme</vt:lpstr>
      <vt:lpstr>SA-B synthesis report</vt:lpstr>
      <vt:lpstr>List of contents</vt:lpstr>
      <vt:lpstr>Fact sheet of the solution area</vt:lpstr>
      <vt:lpstr>Reflecting the milestones of the application</vt:lpstr>
      <vt:lpstr>Highlight For authorities, knowledge sharing is vital</vt:lpstr>
      <vt:lpstr>Knowledge sharing during NSG&amp;B</vt:lpstr>
      <vt:lpstr>Highlight The business case and use cases for improving accounting and reporting in the Nordics</vt:lpstr>
      <vt:lpstr>What do we aim for with improving reporting and accounting in the Nordics?</vt:lpstr>
      <vt:lpstr>Cross-border data sharing</vt:lpstr>
      <vt:lpstr>Benefits to businesses</vt:lpstr>
      <vt:lpstr>Benefits to authorities</vt:lpstr>
      <vt:lpstr>Benefits to other parties</vt:lpstr>
      <vt:lpstr>Highlight Analysis of the different Nordic countries - Understanding our differences and overcoming them </vt:lpstr>
      <vt:lpstr>Country profile - Denmark</vt:lpstr>
      <vt:lpstr>Country profile - Finland</vt:lpstr>
      <vt:lpstr>Country profile - Iceland</vt:lpstr>
      <vt:lpstr>Country profile - Norway</vt:lpstr>
      <vt:lpstr>Country profile - Sweden</vt:lpstr>
      <vt:lpstr>Case example of future national development: Sweden - Future development steps</vt:lpstr>
      <vt:lpstr>Summary of the Nordic countries and their main differences and how to overcome them</vt:lpstr>
      <vt:lpstr>Highlight The common minimum baseline for the Nordics in the future regarding reporting and accounting </vt:lpstr>
      <vt:lpstr>Vision of simplified reporting</vt:lpstr>
      <vt:lpstr>Our starting points</vt:lpstr>
      <vt:lpstr>Key words that enable the vision</vt:lpstr>
      <vt:lpstr>Highlight Legislation and EU initiatives will change the playing field</vt:lpstr>
      <vt:lpstr>Regulation as a driving factor</vt:lpstr>
      <vt:lpstr>Current and upcoming EU regulation</vt:lpstr>
      <vt:lpstr>Current and upcoming EU regulation</vt:lpstr>
      <vt:lpstr>Significant EU initiatives</vt:lpstr>
      <vt:lpstr>Case example: Danish bookkeeping law as a national driver</vt:lpstr>
      <vt:lpstr>Case example: Data Act as a driving factor of the area internationally</vt:lpstr>
      <vt:lpstr>Highlight Engaging stakeholders and understanding their expectations</vt:lpstr>
      <vt:lpstr>Stakeholders in the Nordics</vt:lpstr>
      <vt:lpstr>Engaging stakeholders and managing their expectations towards us</vt:lpstr>
      <vt:lpstr>Highlight Reverse charge VAT study - summary</vt:lpstr>
      <vt:lpstr>Background</vt:lpstr>
      <vt:lpstr>Findings from reverse charge VAT differences</vt:lpstr>
      <vt:lpstr>Findings from analytics</vt:lpstr>
      <vt:lpstr>Summary of stakeholder interviews</vt:lpstr>
      <vt:lpstr>Conclusions and recommendations</vt:lpstr>
      <vt:lpstr>Reporting of national reverse VAT on a Peppol BIS 3.0 e-invoice</vt:lpstr>
      <vt:lpstr>Reporting of intra-community reverse VAT on a Peppol BIS 3.0 e-invoice</vt:lpstr>
      <vt:lpstr>Reporting of exports on a Peppol BIS 3.0 e-invoice</vt:lpstr>
      <vt:lpstr>PowerPoint-præsentation</vt:lpstr>
      <vt:lpstr>Highlight Semantical model for financial statements - summary</vt:lpstr>
      <vt:lpstr>Background</vt:lpstr>
      <vt:lpstr>Concept for semantical model for financial information </vt:lpstr>
      <vt:lpstr>Mapping and semantical work at the end of the program</vt:lpstr>
      <vt:lpstr>Value of the model and next steps</vt:lpstr>
      <vt:lpstr>List of identified high-value data sets</vt:lpstr>
      <vt:lpstr>Instructions for the mock-up</vt:lpstr>
      <vt:lpstr>Highlight Bookkeeping and reporting study - summary</vt:lpstr>
      <vt:lpstr>Background</vt:lpstr>
      <vt:lpstr>Main findings regarding reporting</vt:lpstr>
      <vt:lpstr>Main findings regarding bookkeeping</vt:lpstr>
      <vt:lpstr>Conclusions from the study</vt:lpstr>
      <vt:lpstr>Highlight Interoperability and standardization are key drivers in this area </vt:lpstr>
      <vt:lpstr>Summary of the current state of standardization</vt:lpstr>
      <vt:lpstr>European interoperability framework</vt:lpstr>
      <vt:lpstr>Achieving interoperability - Legal</vt:lpstr>
      <vt:lpstr>Achieving interoperability - Organizational</vt:lpstr>
      <vt:lpstr>Achieving interoperability - Semantics</vt:lpstr>
      <vt:lpstr>Achieving interoperability - Technical</vt:lpstr>
      <vt:lpstr>Summary of needed actions for nations</vt:lpstr>
      <vt:lpstr>Current status of bookkeeping interoperability in each country - Finland</vt:lpstr>
      <vt:lpstr>Current status of bookkeeping interoperability in each country - Sweden</vt:lpstr>
      <vt:lpstr>Current status of bookkeeping interoperability in each country - Denmark</vt:lpstr>
      <vt:lpstr>Current status of bookkeeping interoperability in each country - Norway</vt:lpstr>
      <vt:lpstr>Current status of bookkeeping interoperability in each country - Iceland</vt:lpstr>
      <vt:lpstr>Standard chart of accounts and reporting</vt:lpstr>
      <vt:lpstr>Concrete solutions for interoperability</vt:lpstr>
      <vt:lpstr>Case example of bridging the gap of technical format with semantical models: Finnish AAV-model</vt:lpstr>
      <vt:lpstr>Highlight Reflection on the working methods </vt:lpstr>
      <vt:lpstr>Feedback from the national experts</vt:lpstr>
      <vt:lpstr>Successes</vt:lpstr>
      <vt:lpstr>Challenges</vt:lpstr>
      <vt:lpstr>Highlight Key takeaways for success in the future </vt:lpstr>
      <vt:lpstr>Key takeaways for success in the future</vt:lpstr>
      <vt:lpstr>Key takeaways for success in the future</vt:lpstr>
      <vt:lpstr>Highlight Addressing future challenges in advance </vt:lpstr>
      <vt:lpstr>Building up Open Accounting</vt:lpstr>
      <vt:lpstr>Noted future challenges</vt:lpstr>
      <vt:lpstr>Confidence in the future</vt:lpstr>
      <vt:lpstr>Final Highlight We are stronger together</vt:lpstr>
      <vt:lpstr>The case for working together</vt:lpstr>
      <vt:lpstr>Acknowledgements</vt:lpstr>
      <vt:lpstr>Afterword</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Leapfrogging</dc:title>
  <dc:creator>Eric Thorén</dc:creator>
  <cp:lastModifiedBy>Maria Kathrine Mellander Mouritzen</cp:lastModifiedBy>
  <cp:revision>114</cp:revision>
  <dcterms:created xsi:type="dcterms:W3CDTF">2022-05-04T08:22:56Z</dcterms:created>
  <dcterms:modified xsi:type="dcterms:W3CDTF">2024-11-07T14:02:46Z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0x01010069A27C8BC4FF814B80B4CE83598355D9</vt:lpwstr>
  </property>
</Properties>
</file>