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handoutMasterIdLst>
    <p:handoutMasterId r:id="rId20"/>
  </p:handoutMasterIdLst>
  <p:sldIdLst>
    <p:sldId id="309" r:id="rId5"/>
    <p:sldId id="319" r:id="rId6"/>
    <p:sldId id="335" r:id="rId7"/>
    <p:sldId id="333" r:id="rId8"/>
    <p:sldId id="340" r:id="rId9"/>
    <p:sldId id="349" r:id="rId10"/>
    <p:sldId id="347" r:id="rId11"/>
    <p:sldId id="346" r:id="rId12"/>
    <p:sldId id="343" r:id="rId13"/>
    <p:sldId id="345" r:id="rId14"/>
    <p:sldId id="337" r:id="rId15"/>
    <p:sldId id="287" r:id="rId16"/>
    <p:sldId id="316" r:id="rId17"/>
    <p:sldId id="317" r:id="rId18"/>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6"/>
    <a:srgbClr val="ADCFF1"/>
    <a:srgbClr val="FDFDFD"/>
    <a:srgbClr val="FDCF41"/>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86265-538E-45CD-A652-A9C606B7BFAE}" v="1" dt="2022-11-07T08:13:49.717"/>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85363" autoAdjust="0"/>
  </p:normalViewPr>
  <p:slideViewPr>
    <p:cSldViewPr snapToGrid="0" showGuides="1">
      <p:cViewPr varScale="1">
        <p:scale>
          <a:sx n="135" d="100"/>
          <a:sy n="135" d="100"/>
        </p:scale>
        <p:origin x="3360" y="120"/>
      </p:cViewPr>
      <p:guideLst>
        <p:guide orient="horz" pos="2160"/>
        <p:guide pos="3840"/>
      </p:guideLst>
    </p:cSldViewPr>
  </p:slideViewPr>
  <p:outlineViewPr>
    <p:cViewPr>
      <p:scale>
        <a:sx n="33" d="100"/>
        <a:sy n="33" d="100"/>
      </p:scale>
      <p:origin x="0" y="-5694"/>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400BA559-C1C5-4943-B542-8794232D57DA}" type="datetimeFigureOut">
              <a:rPr lang="da-DK"/>
              <a:t>09-11-2022</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09/11/2022</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Instruktion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Berätta för eleverna att det nu är dags för den avslutande lektionen i utbildningen arbetsmiljökunskap för unga. Eleverna ska få presentera sin arbetsmiljö som de skapade i lektion 5 samt göra ett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arbetsmiljöquiz</a:t>
            </a:r>
            <a:r>
              <a:rPr lang="sv-SE" sz="1800" dirty="0">
                <a:effectLst/>
                <a:latin typeface="Calibri" panose="020F0502020204030204" pitchFamily="34" charset="0"/>
                <a:ea typeface="Calibri" panose="020F0502020204030204" pitchFamily="34" charset="0"/>
                <a:cs typeface="Times New Roman" panose="02020603050405020304" pitchFamily="18" charset="0"/>
              </a:rPr>
              <a:t> där de får testa sina kunskaper. </a:t>
            </a:r>
          </a:p>
          <a:p>
            <a:endParaRPr lang="sv-SE" dirty="0"/>
          </a:p>
        </p:txBody>
      </p:sp>
      <p:sp>
        <p:nvSpPr>
          <p:cNvPr id="4" name="Platshållare för bildnummer 3"/>
          <p:cNvSpPr>
            <a:spLocks noGrp="1"/>
          </p:cNvSpPr>
          <p:nvPr>
            <p:ph type="sldNum" sz="quarter" idx="5"/>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1355040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10</a:t>
            </a:fld>
            <a:endParaRPr lang="en-GB" dirty="0"/>
          </a:p>
        </p:txBody>
      </p:sp>
    </p:spTree>
    <p:extLst>
      <p:ext uri="{BB962C8B-B14F-4D97-AF65-F5344CB8AC3E}">
        <p14:creationId xmlns:p14="http://schemas.microsoft.com/office/powerpoint/2010/main" val="424945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11</a:t>
            </a:fld>
            <a:endParaRPr lang="en-GB" dirty="0"/>
          </a:p>
        </p:txBody>
      </p:sp>
    </p:spTree>
    <p:extLst>
      <p:ext uri="{BB962C8B-B14F-4D97-AF65-F5344CB8AC3E}">
        <p14:creationId xmlns:p14="http://schemas.microsoft.com/office/powerpoint/2010/main" val="354819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Instruktion:</a:t>
            </a:r>
          </a:p>
          <a:p>
            <a:pPr>
              <a:lnSpc>
                <a:spcPct val="107000"/>
              </a:lnSpc>
              <a:spcAft>
                <a:spcPts val="800"/>
              </a:spcAft>
            </a:pPr>
            <a:r>
              <a:rPr lang="sv-SE" sz="1800" dirty="0">
                <a:solidFill>
                  <a:srgbClr val="000000"/>
                </a:solidFill>
                <a:effectLst/>
                <a:latin typeface="Corbel" panose="020B0503020204020204" pitchFamily="34" charset="0"/>
                <a:ea typeface="Corbel" panose="020B0503020204020204" pitchFamily="34" charset="0"/>
                <a:cs typeface="Corbel" panose="020B0503020204020204" pitchFamily="34" charset="0"/>
              </a:rPr>
              <a:t>Starta filmen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Om filmen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Filmen ger exempel på de arbetsmiljösituationer som eleverna i framtiden kommer vara i – och gratulerar eleverna till att de nu har fått kunskaper om arbetsmiljö som de kan använda för resten av sitt arbetsliv.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En blandning av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fyrverkier</a:t>
            </a:r>
            <a:r>
              <a:rPr lang="sv-SE" sz="1800" dirty="0">
                <a:effectLst/>
                <a:latin typeface="Calibri" panose="020F0502020204030204" pitchFamily="34" charset="0"/>
                <a:ea typeface="Calibri" panose="020F0502020204030204" pitchFamily="34" charset="0"/>
                <a:cs typeface="Times New Roman" panose="02020603050405020304" pitchFamily="18" charset="0"/>
              </a:rPr>
              <a:t> och arbetsmiljöer.</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Syfte: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Ge eleverna ett minnesvärt avslut av lektionerna om arbetsmiljö.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49436F85-577F-4A92-A47F-D540A2BCC821}" type="slidenum">
              <a:rPr lang="en-GB"/>
              <a:pPr/>
              <a:t>12</a:t>
            </a:fld>
            <a:endParaRPr lang="en-GB" dirty="0"/>
          </a:p>
        </p:txBody>
      </p:sp>
    </p:spTree>
    <p:extLst>
      <p:ext uri="{BB962C8B-B14F-4D97-AF65-F5344CB8AC3E}">
        <p14:creationId xmlns:p14="http://schemas.microsoft.com/office/powerpoint/2010/main" val="120925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9436F85-577F-4A92-A47F-D540A2BCC821}" type="slidenum">
              <a:rPr lang="en-GB" smtClean="0"/>
              <a:pPr/>
              <a:t>13</a:t>
            </a:fld>
            <a:endParaRPr lang="en-GB" dirty="0"/>
          </a:p>
        </p:txBody>
      </p:sp>
    </p:spTree>
    <p:extLst>
      <p:ext uri="{BB962C8B-B14F-4D97-AF65-F5344CB8AC3E}">
        <p14:creationId xmlns:p14="http://schemas.microsoft.com/office/powerpoint/2010/main" val="110680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9436F85-577F-4A92-A47F-D540A2BCC821}" type="slidenum">
              <a:rPr lang="en-GB" smtClean="0"/>
              <a:pPr/>
              <a:t>14</a:t>
            </a:fld>
            <a:endParaRPr lang="en-GB" dirty="0"/>
          </a:p>
        </p:txBody>
      </p:sp>
    </p:spTree>
    <p:extLst>
      <p:ext uri="{BB962C8B-B14F-4D97-AF65-F5344CB8AC3E}">
        <p14:creationId xmlns:p14="http://schemas.microsoft.com/office/powerpoint/2010/main" val="115977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Instruktion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Varje elevgrupp presenterar sin arbetsmiljö som de skapade i lektion 5. Eleverna går fram till den platsen i rummet där deras arbetsmiljö är uppsatt. De eleverna som lyssnar på presentationen ska under tiden fundera på några frågor.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Låt eleverna reflektera enskilt en stund och skriva ner sina tankar mellan varje presentation. Eleverna behöver linjerat papper och penna till detta.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När en grupp har presenterat klart går de och sätter sig varav nästa grupp går fram och presenterar. </a:t>
            </a:r>
          </a:p>
          <a:p>
            <a:pPr>
              <a:lnSpc>
                <a:spcPct val="107000"/>
              </a:lnSpc>
              <a:spcAft>
                <a:spcPts val="800"/>
              </a:spcAft>
            </a:pPr>
            <a:endParaRPr lang="sv-S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Här är frågorna de ska reflektera kring. Visa frågorna i bild så att eleverna kan se frågorna medan de lyssnar.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sv-SE" sz="1800" dirty="0">
                <a:effectLst/>
                <a:latin typeface="Corbel" panose="020B0503020204020204" pitchFamily="34" charset="0"/>
                <a:ea typeface="Corbel" panose="020B0503020204020204" pitchFamily="34" charset="0"/>
                <a:cs typeface="Corbel" panose="020B0503020204020204" pitchFamily="34" charset="0"/>
              </a:rPr>
              <a:t>Var det någon av arbetsmiljöerna som tilltalade dig lite extra?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orbel" panose="020B0503020204020204" pitchFamily="34" charset="0"/>
                <a:ea typeface="Corbel" panose="020B0503020204020204" pitchFamily="34" charset="0"/>
                <a:cs typeface="Corbel" panose="020B0503020204020204" pitchFamily="34" charset="0"/>
              </a:rPr>
              <a:t>Varför</a:t>
            </a:r>
            <a:r>
              <a:rPr lang="sv-SE" sz="1800" b="1" dirty="0">
                <a:effectLst/>
                <a:latin typeface="Corbel" panose="020B0503020204020204" pitchFamily="34" charset="0"/>
                <a:ea typeface="Corbel" panose="020B0503020204020204" pitchFamily="34" charset="0"/>
                <a:cs typeface="Corbel" panose="020B0503020204020204" pitchFamily="34" charset="0"/>
              </a:rPr>
              <a:t>?</a:t>
            </a:r>
            <a:r>
              <a:rPr lang="sv-SE" sz="1800" dirty="0">
                <a:effectLst/>
                <a:latin typeface="Corbel" panose="020B0503020204020204" pitchFamily="34" charset="0"/>
                <a:ea typeface="Corbel" panose="020B0503020204020204" pitchFamily="34" charset="0"/>
                <a:cs typeface="Corbel" panose="020B0503020204020204" pitchFamily="34" charset="0"/>
              </a:rPr>
              <a:t> Du/ni får inte välja er egen.</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sv-SE" sz="1800" dirty="0">
                <a:effectLst/>
                <a:latin typeface="Corbel" panose="020B0503020204020204" pitchFamily="34" charset="0"/>
                <a:ea typeface="Corbel" panose="020B0503020204020204" pitchFamily="34" charset="0"/>
                <a:cs typeface="Corbel" panose="020B0503020204020204" pitchFamily="34" charset="0"/>
              </a:rPr>
              <a:t>Vilka arbetsmiljöer hade fokuserat lite mer på de fysiska faktorerna?</a:t>
            </a:r>
            <a:r>
              <a:rPr lang="sv-SE" sz="1800" b="1" dirty="0">
                <a:effectLst/>
                <a:latin typeface="Corbel" panose="020B0503020204020204" pitchFamily="34" charset="0"/>
                <a:ea typeface="Corbel" panose="020B0503020204020204" pitchFamily="34" charset="0"/>
                <a:cs typeface="Corbel" panose="020B0503020204020204" pitchFamily="34" charset="0"/>
              </a:rPr>
              <a:t> </a:t>
            </a:r>
            <a:r>
              <a:rPr lang="sv-SE" sz="1800" dirty="0">
                <a:effectLst/>
                <a:latin typeface="Corbel" panose="020B0503020204020204" pitchFamily="34" charset="0"/>
                <a:ea typeface="Corbel" panose="020B0503020204020204" pitchFamily="34" charset="0"/>
                <a:cs typeface="Corbel" panose="020B0503020204020204" pitchFamily="34" charset="0"/>
              </a:rPr>
              <a:t>Vilka faktorer hade de tänkt på?</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Symbol" panose="05050102010706020507" pitchFamily="18" charset="2"/>
              <a:buChar char=""/>
            </a:pPr>
            <a:r>
              <a:rPr lang="sv-SE" sz="1800" dirty="0">
                <a:effectLst/>
                <a:latin typeface="Corbel" panose="020B0503020204020204" pitchFamily="34" charset="0"/>
                <a:ea typeface="Corbel" panose="020B0503020204020204" pitchFamily="34" charset="0"/>
                <a:cs typeface="Corbel" panose="020B0503020204020204" pitchFamily="34" charset="0"/>
              </a:rPr>
              <a:t>Vilka arbetsmiljöer hade fokuserat lite mer på de psykosociala faktorerna?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orbel" panose="020B0503020204020204" pitchFamily="34" charset="0"/>
                <a:ea typeface="Corbel" panose="020B0503020204020204" pitchFamily="34" charset="0"/>
                <a:cs typeface="Corbel" panose="020B0503020204020204" pitchFamily="34" charset="0"/>
              </a:rPr>
              <a:t>Vilka faktorer hade de tänkt på?</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Symbol" panose="05050102010706020507" pitchFamily="18" charset="2"/>
              <a:buChar char=""/>
            </a:pPr>
            <a:r>
              <a:rPr lang="sv-SE" sz="1800" dirty="0">
                <a:effectLst/>
                <a:latin typeface="Corbel" panose="020B0503020204020204" pitchFamily="34" charset="0"/>
                <a:ea typeface="Corbel" panose="020B0503020204020204" pitchFamily="34" charset="0"/>
                <a:cs typeface="Corbel" panose="020B0503020204020204" pitchFamily="34" charset="0"/>
              </a:rPr>
              <a:t>Innehöll någon arbetsmiljö arbete med digitala verktyg av något slag? Hur hade gruppen tänkt på arbetsmiljön kring dem?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När alla grupper har presenterat får de sitta och diskutera frågorna tillsammans i sin grupp. Låt eleverna diskutera om de kunde se några likheter och skillnader mellan de olika arbetsmiljöerna.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person från varje grupp redovisar vad gruppen har pratat om för hela klassen.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Syfte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Omsätta de teoretiska kunskaper de fått om arbetsmiljö i samtliga tidigare moduler om fysisk- och psykosocial-arbetsmiljö.</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Nu ska vi se vad ni har lärt er om arbetsmiljö. Det är dags för ett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arbetsmiljöquiz</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sv-SE" dirty="0"/>
          </a:p>
        </p:txBody>
      </p:sp>
      <p:sp>
        <p:nvSpPr>
          <p:cNvPr id="4" name="Platshållare för bildnummer 3"/>
          <p:cNvSpPr>
            <a:spLocks noGrp="1"/>
          </p:cNvSpPr>
          <p:nvPr>
            <p:ph type="sldNum" sz="quarter" idx="5"/>
          </p:nvPr>
        </p:nvSpPr>
        <p:spPr/>
        <p:txBody>
          <a:bodyPr/>
          <a:lstStyle/>
          <a:p>
            <a:fld id="{49436F85-577F-4A92-A47F-D540A2BCC821}" type="slidenum">
              <a:rPr lang="en-GB" smtClean="0"/>
              <a:pPr/>
              <a:t>3</a:t>
            </a:fld>
            <a:endParaRPr lang="en-GB" dirty="0"/>
          </a:p>
        </p:txBody>
      </p:sp>
    </p:spTree>
    <p:extLst>
      <p:ext uri="{BB962C8B-B14F-4D97-AF65-F5344CB8AC3E}">
        <p14:creationId xmlns:p14="http://schemas.microsoft.com/office/powerpoint/2010/main" val="316305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00"/>
              </a:spcAft>
            </a:pPr>
            <a:r>
              <a:rPr lang="sv-SE" sz="1800" b="1" dirty="0">
                <a:effectLst/>
                <a:latin typeface="Corbel" panose="020B0503020204020204" pitchFamily="34" charset="0"/>
                <a:ea typeface="Corbel" panose="020B0503020204020204" pitchFamily="34" charset="0"/>
                <a:cs typeface="Corbel" panose="020B0503020204020204" pitchFamily="34" charset="0"/>
              </a:rPr>
              <a:t>Så går </a:t>
            </a:r>
            <a:r>
              <a:rPr lang="sv-SE" sz="1800" b="1" dirty="0" err="1">
                <a:effectLst/>
                <a:latin typeface="Corbel" panose="020B0503020204020204" pitchFamily="34" charset="0"/>
                <a:ea typeface="Corbel" panose="020B0503020204020204" pitchFamily="34" charset="0"/>
                <a:cs typeface="Corbel" panose="020B0503020204020204" pitchFamily="34" charset="0"/>
              </a:rPr>
              <a:t>arbetsmiljöquizet</a:t>
            </a:r>
            <a:r>
              <a:rPr lang="sv-SE" sz="1800" b="1" dirty="0">
                <a:effectLst/>
                <a:latin typeface="Corbel" panose="020B0503020204020204" pitchFamily="34" charset="0"/>
                <a:ea typeface="Corbel" panose="020B0503020204020204" pitchFamily="34" charset="0"/>
                <a:cs typeface="Corbel" panose="020B0503020204020204" pitchFamily="34" charset="0"/>
              </a:rPr>
              <a:t> till</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err="1">
                <a:effectLst/>
                <a:latin typeface="Corbel" panose="020B0503020204020204" pitchFamily="34" charset="0"/>
                <a:ea typeface="Corbel" panose="020B0503020204020204" pitchFamily="34" charset="0"/>
                <a:cs typeface="Corbel" panose="020B0503020204020204" pitchFamily="34" charset="0"/>
              </a:rPr>
              <a:t>Quizet</a:t>
            </a:r>
            <a:r>
              <a:rPr lang="sv-SE" sz="1800" dirty="0">
                <a:effectLst/>
                <a:latin typeface="Corbel" panose="020B0503020204020204" pitchFamily="34" charset="0"/>
                <a:ea typeface="Corbel" panose="020B0503020204020204" pitchFamily="34" charset="0"/>
                <a:cs typeface="Corbel" panose="020B0503020204020204" pitchFamily="34" charset="0"/>
              </a:rPr>
              <a:t> består av 6 frågor.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Du kommer få påståenden i text och bild.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Du kryssar i – A, B eller C – på din </a:t>
            </a:r>
            <a:r>
              <a:rPr lang="sv-SE" sz="1800" dirty="0" err="1">
                <a:effectLst/>
                <a:latin typeface="Corbel" panose="020B0503020204020204" pitchFamily="34" charset="0"/>
                <a:ea typeface="Corbel" panose="020B0503020204020204" pitchFamily="34" charset="0"/>
                <a:cs typeface="Corbel" panose="020B0503020204020204" pitchFamily="34" charset="0"/>
              </a:rPr>
              <a:t>quizrad</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Frågorna kommer visas på skärmen.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När du har svarat på alla frågor, byter du </a:t>
            </a:r>
            <a:r>
              <a:rPr lang="sv-SE" sz="1800" dirty="0" err="1">
                <a:effectLst/>
                <a:latin typeface="Corbel" panose="020B0503020204020204" pitchFamily="34" charset="0"/>
                <a:ea typeface="Corbel" panose="020B0503020204020204" pitchFamily="34" charset="0"/>
                <a:cs typeface="Corbel" panose="020B0503020204020204" pitchFamily="34" charset="0"/>
              </a:rPr>
              <a:t>quizrad</a:t>
            </a:r>
            <a:r>
              <a:rPr lang="sv-SE" sz="1800" dirty="0">
                <a:effectLst/>
                <a:latin typeface="Corbel" panose="020B0503020204020204" pitchFamily="34" charset="0"/>
                <a:ea typeface="Corbel" panose="020B0503020204020204" pitchFamily="34" charset="0"/>
                <a:cs typeface="Corbel" panose="020B0503020204020204" pitchFamily="34" charset="0"/>
              </a:rPr>
              <a:t> med en klasskompis så ni kan rätta varandras.</a:t>
            </a: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nSpc>
                <a:spcPts val="1200"/>
              </a:lnSpc>
              <a:spcAft>
                <a:spcPts val="800"/>
              </a:spcAft>
            </a:pPr>
            <a:endPar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200"/>
              </a:lnSpc>
              <a:spcBef>
                <a:spcPts val="0"/>
              </a:spcBef>
              <a:spcAft>
                <a:spcPts val="800"/>
              </a:spcAft>
              <a:buClrTx/>
              <a:buSzTx/>
              <a:buFontTx/>
              <a:buNone/>
              <a:tabLst/>
              <a:defRPr/>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någon elev vill resonera kring bilderna och har svarat annorlunda så uppmuntra det. Det finns inte riktigt något rätt eller fel om de har bra argument kring varför de tycker som de gör.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endPar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200"/>
              </a:lnSpc>
              <a:spcBef>
                <a:spcPts val="0"/>
              </a:spcBef>
              <a:spcAft>
                <a:spcPts val="80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Syfte: </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Låta eleverna individuellt testa kunskaper de fått från lektionerna.</a:t>
            </a:r>
          </a:p>
          <a:p>
            <a:pPr>
              <a:lnSpc>
                <a:spcPts val="12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4</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Läs upp fråga 1: Vilken av dessa är en fysisk arbetsmiljöfaktor?</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någon elev vill resonera kring bilderna och har svarat annorlunda så uppmuntra det. Det finns inte riktigt något rätt eller fel om de har bra argument kring varför de tycker som de gör.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5</a:t>
            </a:fld>
            <a:endParaRPr lang="en-GB" dirty="0"/>
          </a:p>
        </p:txBody>
      </p:sp>
    </p:spTree>
    <p:extLst>
      <p:ext uri="{BB962C8B-B14F-4D97-AF65-F5344CB8AC3E}">
        <p14:creationId xmlns:p14="http://schemas.microsoft.com/office/powerpoint/2010/main" val="399520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Instruktion:</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Läs upp fråga 2: Vad är exempel på psykosocial arbetsmiljö?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Och påståendena:</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 Teknik, redskap, farliga ämnen och säkerhet.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 Stress, konflikter, beröm och gemenskap.</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C. Ljud, ljus, värme och luft. </a:t>
            </a: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6</a:t>
            </a:fld>
            <a:endParaRPr lang="en-GB" dirty="0"/>
          </a:p>
        </p:txBody>
      </p:sp>
    </p:spTree>
    <p:extLst>
      <p:ext uri="{BB962C8B-B14F-4D97-AF65-F5344CB8AC3E}">
        <p14:creationId xmlns:p14="http://schemas.microsoft.com/office/powerpoint/2010/main" val="240666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Läs upp fråga 3: Vilken är </a:t>
            </a:r>
            <a:r>
              <a:rPr lang="sv-SE"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a:t>
            </a:r>
            <a:r>
              <a:rPr lang="sv-S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 fysisk risk i arbetsmiljön?</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någon elev vill resonera kring bilderna och har svarat annorlunda så uppmuntra det. Det finns inte riktigt något rätt eller fel om de har bra argument kring varför de tycker som de gör.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7</a:t>
            </a:fld>
            <a:endParaRPr lang="en-GB" dirty="0"/>
          </a:p>
        </p:txBody>
      </p:sp>
    </p:spTree>
    <p:extLst>
      <p:ext uri="{BB962C8B-B14F-4D97-AF65-F5344CB8AC3E}">
        <p14:creationId xmlns:p14="http://schemas.microsoft.com/office/powerpoint/2010/main" val="344138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Instruktion:</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Läs upp fråga 4: Vilken av dessa är en psykosocial arbetsmiljöfaktor?</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någon elev vill resonera kring bilderna och har svarat annorlunda så uppmuntra det. Det finns inte riktigt något rätt eller fel om de har bra argument kring varför de tycker som de gör.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8</a:t>
            </a:fld>
            <a:endParaRPr lang="en-GB" dirty="0"/>
          </a:p>
        </p:txBody>
      </p:sp>
    </p:spTree>
    <p:extLst>
      <p:ext uri="{BB962C8B-B14F-4D97-AF65-F5344CB8AC3E}">
        <p14:creationId xmlns:p14="http://schemas.microsoft.com/office/powerpoint/2010/main" val="37027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Läs upp Fråga 5: Vilket påstående stämmer in på digital arbetsmiljö? Och påståenden:</a:t>
            </a:r>
          </a:p>
          <a:p>
            <a:pPr>
              <a:lnSpc>
                <a:spcPts val="1200"/>
              </a:lnSpc>
              <a:spcAft>
                <a:spcPts val="800"/>
              </a:spcAft>
            </a:pPr>
            <a:r>
              <a:rPr lang="sv-SE" sz="1800" b="1" dirty="0">
                <a:effectLst/>
                <a:latin typeface="Corbel" panose="020B0503020204020204" pitchFamily="34" charset="0"/>
                <a:ea typeface="Corbel" panose="020B0503020204020204" pitchFamily="34" charset="0"/>
                <a:cs typeface="Corbel" panose="020B0503020204020204" pitchFamily="34" charset="0"/>
              </a:rPr>
              <a:t>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Du kan titta på en skärm hur mycket du vill på dagarna bara du sover 8 timmar per natt.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b="1" dirty="0">
                <a:effectLst/>
                <a:latin typeface="Corbel" panose="020B0503020204020204" pitchFamily="34" charset="0"/>
                <a:ea typeface="Corbel" panose="020B0503020204020204" pitchFamily="34" charset="0"/>
                <a:cs typeface="Corbel" panose="020B0503020204020204" pitchFamily="34" charset="0"/>
              </a:rPr>
              <a:t>B.</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Vi vet exakt hur de digitala verktygen påverkar oss – men vi väljer att inte berätta det.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b="1" dirty="0">
                <a:effectLst/>
                <a:latin typeface="Corbel" panose="020B0503020204020204" pitchFamily="34" charset="0"/>
                <a:ea typeface="Corbel" panose="020B0503020204020204" pitchFamily="34" charset="0"/>
                <a:cs typeface="Corbel" panose="020B0503020204020204" pitchFamily="34" charset="0"/>
              </a:rPr>
              <a:t>C.</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800"/>
              </a:spcAft>
            </a:pPr>
            <a:r>
              <a:rPr lang="sv-SE" sz="1800" dirty="0">
                <a:effectLst/>
                <a:latin typeface="Corbel" panose="020B0503020204020204" pitchFamily="34" charset="0"/>
                <a:ea typeface="Corbel" panose="020B0503020204020204" pitchFamily="34" charset="0"/>
                <a:cs typeface="Corbel" panose="020B0503020204020204" pitchFamily="34" charset="0"/>
              </a:rPr>
              <a:t>Forskning visar att vi fortfarande behöver träffas fysiskt i verkligheten för att må bra.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tshållare för bildnummer 3"/>
          <p:cNvSpPr>
            <a:spLocks noGrp="1"/>
          </p:cNvSpPr>
          <p:nvPr>
            <p:ph type="sldNum" sz="quarter" idx="10"/>
          </p:nvPr>
        </p:nvSpPr>
        <p:spPr/>
        <p:txBody>
          <a:bodyPr/>
          <a:lstStyle/>
          <a:p>
            <a:fld id="{49436F85-577F-4A92-A47F-D540A2BCC821}" type="slidenum">
              <a:rPr lang="en-GB" smtClean="0"/>
              <a:pPr/>
              <a:t>9</a:t>
            </a:fld>
            <a:endParaRPr lang="en-GB" dirty="0"/>
          </a:p>
        </p:txBody>
      </p:sp>
    </p:spTree>
    <p:extLst>
      <p:ext uri="{BB962C8B-B14F-4D97-AF65-F5344CB8AC3E}">
        <p14:creationId xmlns:p14="http://schemas.microsoft.com/office/powerpoint/2010/main" val="206978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2" name="Title 1"/>
          <p:cNvSpPr>
            <a:spLocks noGrp="1"/>
          </p:cNvSpPr>
          <p:nvPr>
            <p:ph type="ctrTitle" hasCustomPrompt="1"/>
          </p:nvPr>
        </p:nvSpPr>
        <p:spPr>
          <a:xfrm>
            <a:off x="3326834" y="675392"/>
            <a:ext cx="5467917" cy="4766558"/>
          </a:xfrm>
        </p:spPr>
        <p:txBody>
          <a:bodyPr anchor="t" anchorCtr="0"/>
          <a:lstStyle>
            <a:lvl1pPr algn="l">
              <a:lnSpc>
                <a:spcPct val="83000"/>
              </a:lnSpc>
              <a:defRPr sz="7800">
                <a:solidFill>
                  <a:srgbClr val="006EB6"/>
                </a:solidFill>
              </a:defRPr>
            </a:lvl1pPr>
          </a:lstStyle>
          <a:p>
            <a:r>
              <a:rPr lang="sv-SE" dirty="0"/>
              <a:t>Click to add title</a:t>
            </a:r>
            <a:endParaRPr lang="sv-SE"/>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to </a:t>
            </a:r>
            <a:r>
              <a:rPr lang="sv-SE" dirty="0" err="1"/>
              <a:t>add</a:t>
            </a:r>
            <a:r>
              <a:rPr lang="sv-SE" dirty="0"/>
              <a:t> </a:t>
            </a:r>
            <a:r>
              <a:rPr lang="sv-SE" dirty="0" err="1"/>
              <a:t>name</a:t>
            </a:r>
            <a:endParaRPr lang="sv-SE" dirty="0"/>
          </a:p>
        </p:txBody>
      </p:sp>
      <p:sp>
        <p:nvSpPr>
          <p:cNvPr id="4" name="Date_DateCustomA"/>
          <p:cNvSpPr>
            <a:spLocks noGrp="1"/>
          </p:cNvSpPr>
          <p:nvPr>
            <p:ph type="dt" sz="half" idx="10"/>
          </p:nvPr>
        </p:nvSpPr>
        <p:spPr>
          <a:xfrm>
            <a:off x="8794752" y="6321576"/>
            <a:ext cx="2698748" cy="176724"/>
          </a:xfrm>
        </p:spPr>
        <p:txBody>
          <a:bodyPr/>
          <a:lstStyle>
            <a:lvl1pPr>
              <a:defRPr sz="1350">
                <a:solidFill>
                  <a:srgbClr val="006EB6"/>
                </a:solidFill>
              </a:defRPr>
            </a:lvl1pPr>
          </a:lstStyle>
          <a:p>
            <a:endParaRPr lang="sv-SE" dirty="0"/>
          </a:p>
        </p:txBody>
      </p:sp>
      <p:sp>
        <p:nvSpPr>
          <p:cNvPr id="5" name="Footer Placeholder 4" hidden="1"/>
          <p:cNvSpPr>
            <a:spLocks noGrp="1"/>
          </p:cNvSpPr>
          <p:nvPr>
            <p:ph type="ftr" sz="quarter" idx="11"/>
          </p:nvPr>
        </p:nvSpPr>
        <p:spPr>
          <a:xfrm>
            <a:off x="3395663" y="6935411"/>
            <a:ext cx="5400675" cy="222501"/>
          </a:xfrm>
        </p:spPr>
        <p:txBody>
          <a:bodyPr/>
          <a:lstStyle>
            <a:lvl1pPr>
              <a:defRPr sz="100">
                <a:solidFill>
                  <a:schemeClr val="bg1"/>
                </a:solidFill>
              </a:defRPr>
            </a:lvl1pPr>
          </a:lstStyle>
          <a:p>
            <a:endParaRPr lang="sv-SE" dirty="0"/>
          </a:p>
        </p:txBody>
      </p:sp>
      <p:sp>
        <p:nvSpPr>
          <p:cNvPr id="6" name="Slide Number Placeholder 5" hidden="1"/>
          <p:cNvSpPr>
            <a:spLocks noGrp="1"/>
          </p:cNvSpPr>
          <p:nvPr>
            <p:ph type="sldNum" sz="quarter" idx="12"/>
          </p:nvPr>
        </p:nvSpPr>
        <p:spPr>
          <a:xfrm>
            <a:off x="8796338" y="6520734"/>
            <a:ext cx="2663824" cy="222501"/>
          </a:xfrm>
        </p:spPr>
        <p:txBody>
          <a:bodyPr/>
          <a:lstStyle>
            <a:lvl1pPr>
              <a:defRPr sz="100">
                <a:solidFill>
                  <a:schemeClr val="bg1"/>
                </a:solidFill>
              </a:defRPr>
            </a:lvl1pPr>
          </a:lstStyle>
          <a:p>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sv-SE" dirty="0"/>
              <a:t>Insert quotation text in several lines. Insert name or source: Click ENTER for new line, click TAB, insert name/source</a:t>
            </a:r>
            <a:endParaRPr lang="sv-SE"/>
          </a:p>
          <a:p>
            <a:pPr lvl="1"/>
            <a:r>
              <a:rPr lang="sv-SE" dirty="0"/>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anchor="t" anchorCtr="0" compatLnSpc="1">
            <a:prstTxWarp prst="textNoShape">
              <a:avLst/>
            </a:prstTxWarp>
          </a:bodyPr>
          <a:lstStyle/>
          <a:p>
            <a:r>
              <a:rPr lang="sv-SE" dirty="0"/>
              <a:t> </a:t>
            </a:r>
          </a:p>
        </p:txBody>
      </p:sp>
      <p:sp>
        <p:nvSpPr>
          <p:cNvPr id="2" name="Date Placeholder 1" hidden="1"/>
          <p:cNvSpPr>
            <a:spLocks noGrp="1"/>
          </p:cNvSpPr>
          <p:nvPr>
            <p:ph type="dt" sz="half" idx="14"/>
          </p:nvPr>
        </p:nvSpPr>
        <p:spPr>
          <a:xfrm>
            <a:off x="0" y="6912000"/>
            <a:ext cx="0" cy="0"/>
          </a:xfrm>
        </p:spPr>
        <p:txBody>
          <a:bodyPr/>
          <a:lstStyle/>
          <a:p>
            <a:endParaRPr lang="sv-SE" dirty="0"/>
          </a:p>
        </p:txBody>
      </p:sp>
      <p:sp>
        <p:nvSpPr>
          <p:cNvPr id="6" name="FLD_Footer"/>
          <p:cNvSpPr>
            <a:spLocks noGrp="1"/>
          </p:cNvSpPr>
          <p:nvPr>
            <p:ph type="ftr" sz="quarter" idx="15"/>
          </p:nvPr>
        </p:nvSpPr>
        <p:spPr/>
        <p:txBody>
          <a:bodyPr/>
          <a:lstStyle>
            <a:lvl1pPr>
              <a:defRPr>
                <a:solidFill>
                  <a:srgbClr val="ADCFF1"/>
                </a:solidFill>
              </a:defRPr>
            </a:lvl1pPr>
          </a:lstStyle>
          <a:p>
            <a:endParaRPr lang="sv-SE" dirty="0"/>
          </a:p>
        </p:txBody>
      </p:sp>
      <p:sp>
        <p:nvSpPr>
          <p:cNvPr id="11" name="Slide Number Placeholder 10"/>
          <p:cNvSpPr>
            <a:spLocks noGrp="1"/>
          </p:cNvSpPr>
          <p:nvPr>
            <p:ph type="sldNum" sz="quarter" idx="16"/>
          </p:nvPr>
        </p:nvSpPr>
        <p:spPr/>
        <p:txBody>
          <a:bodyPr/>
          <a:lstStyle>
            <a:lvl1pPr>
              <a:defRPr>
                <a:solidFill>
                  <a:srgbClr val="ADCFF1"/>
                </a:solidFill>
              </a:defRPr>
            </a:lvl1pPr>
          </a:lstStyle>
          <a:p>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a:r>
              <a:rPr lang="sv-SE" dirty="0"/>
              <a:t>Insert quotation text in several lines. Insert name or source: Click ENTER for new line, click TAB, insert name/source</a:t>
            </a:r>
            <a:endParaRPr lang="sv-SE"/>
          </a:p>
          <a:p>
            <a:pPr lvl="1"/>
            <a:r>
              <a:rPr lang="sv-SE" dirty="0"/>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sv-SE" dirty="0"/>
              <a:t>Click to add chart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sv-SE" dirty="0"/>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a:lstStyle>
            <a:lvl1pPr>
              <a:defRPr/>
            </a:lvl1pPr>
          </a:lstStyle>
          <a:p>
            <a:pPr lvl="0"/>
            <a:r>
              <a:rPr lang="sv-SE" dirty="0"/>
              <a:t>Insert chart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6" name="Title 5"/>
          <p:cNvSpPr>
            <a:spLocks noGrp="1"/>
          </p:cNvSpPr>
          <p:nvPr>
            <p:ph type="title" hasCustomPrompt="1"/>
          </p:nvPr>
        </p:nvSpPr>
        <p:spPr/>
        <p:txBody>
          <a:bodyPr/>
          <a:lstStyle>
            <a:lvl1pPr>
              <a:defRPr/>
            </a:lvl1pPr>
          </a:lstStyle>
          <a:p>
            <a:r>
              <a:rPr lang="sv-SE" dirty="0"/>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sv-SE" dirty="0"/>
              <a:t>Insert chart or table</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sv-SE" dirty="0"/>
              <a:t>Click to add note text</a:t>
            </a:r>
            <a:endParaRPr lang="sv-SE"/>
          </a:p>
        </p:txBody>
      </p:sp>
      <p:sp>
        <p:nvSpPr>
          <p:cNvPr id="6" name="Title 5"/>
          <p:cNvSpPr>
            <a:spLocks noGrp="1"/>
          </p:cNvSpPr>
          <p:nvPr>
            <p:ph type="title" hasCustomPrompt="1"/>
          </p:nvPr>
        </p:nvSpPr>
        <p:spPr/>
        <p:txBody>
          <a:bodyPr/>
          <a:lstStyle>
            <a:lvl1pPr>
              <a:defRPr/>
            </a:lvl1pPr>
          </a:lstStyle>
          <a:p>
            <a:r>
              <a:rPr lang="sv-SE" dirty="0"/>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sv-SE" dirty="0"/>
              <a:t>Insert chart or table</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sv-SE" dirty="0"/>
              <a:t>Click to add note text</a:t>
            </a:r>
            <a:endParaRPr lang="sv-SE"/>
          </a:p>
        </p:txBody>
      </p:sp>
      <p:sp>
        <p:nvSpPr>
          <p:cNvPr id="6" name="Title 5"/>
          <p:cNvSpPr>
            <a:spLocks noGrp="1"/>
          </p:cNvSpPr>
          <p:nvPr>
            <p:ph type="title" hasCustomPrompt="1"/>
          </p:nvPr>
        </p:nvSpPr>
        <p:spPr/>
        <p:txBody>
          <a:bodyPr/>
          <a:lstStyle>
            <a:lvl1pPr>
              <a:defRPr/>
            </a:lvl1pPr>
          </a:lstStyle>
          <a:p>
            <a:r>
              <a:rPr lang="sv-SE" dirty="0"/>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sv-SE"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a:lstStyle>
            <a:lvl1pPr>
              <a:defRPr>
                <a:solidFill>
                  <a:schemeClr val="bg1"/>
                </a:solidFill>
              </a:defRPr>
            </a:lvl1pPr>
          </a:lstStyle>
          <a:p>
            <a:r>
              <a:rPr lang="sv-SE" dirty="0"/>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10" name="Content Placeholder 2"/>
          <p:cNvSpPr>
            <a:spLocks noGrp="1"/>
          </p:cNvSpPr>
          <p:nvPr>
            <p:ph sz="quarter" idx="15" hasCustomPrompt="1"/>
          </p:nvPr>
        </p:nvSpPr>
        <p:spPr>
          <a:xfrm>
            <a:off x="693737" y="1920240"/>
            <a:ext cx="4698964" cy="4029710"/>
          </a:xfrm>
        </p:spPr>
        <p:txBody>
          <a:bodyPr/>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a:r>
              <a:rPr lang="sv-SE" dirty="0"/>
              <a:t>Click to add chart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sv-SE"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a:lstStyle>
            <a:lvl1pPr>
              <a:defRPr>
                <a:solidFill>
                  <a:srgbClr val="ADCFF1"/>
                </a:solidFill>
              </a:defRPr>
            </a:lvl1pPr>
          </a:lstStyle>
          <a:p>
            <a:r>
              <a:rPr lang="sv-SE" dirty="0"/>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006EB6"/>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sv-SE" dirty="0"/>
          </a:p>
        </p:txBody>
      </p:sp>
      <p:sp>
        <p:nvSpPr>
          <p:cNvPr id="7" name="FLD_Footer"/>
          <p:cNvSpPr>
            <a:spLocks noGrp="1"/>
          </p:cNvSpPr>
          <p:nvPr>
            <p:ph type="ftr" sz="quarter" idx="17"/>
          </p:nvPr>
        </p:nvSpPr>
        <p:spPr/>
        <p:txBody>
          <a:bodyPr/>
          <a:lstStyle/>
          <a:p>
            <a:endParaRPr lang="sv-SE" dirty="0"/>
          </a:p>
        </p:txBody>
      </p:sp>
      <p:sp>
        <p:nvSpPr>
          <p:cNvPr id="8" name="Slide Number Placeholder 7"/>
          <p:cNvSpPr>
            <a:spLocks noGrp="1"/>
          </p:cNvSpPr>
          <p:nvPr>
            <p:ph type="sldNum" sz="quarter" idx="18"/>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a:lstStyle>
            <a:lvl1pPr>
              <a:defRPr baseline="0">
                <a:solidFill>
                  <a:srgbClr val="006EB6"/>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sv-SE" dirty="0"/>
          </a:p>
        </p:txBody>
      </p:sp>
      <p:sp>
        <p:nvSpPr>
          <p:cNvPr id="7" name="FLD_Footer"/>
          <p:cNvSpPr>
            <a:spLocks noGrp="1"/>
          </p:cNvSpPr>
          <p:nvPr>
            <p:ph type="ftr" sz="quarter" idx="17"/>
          </p:nvPr>
        </p:nvSpPr>
        <p:spPr/>
        <p:txBody>
          <a:bodyPr/>
          <a:lstStyle/>
          <a:p>
            <a:endParaRPr lang="sv-SE" dirty="0"/>
          </a:p>
        </p:txBody>
      </p:sp>
      <p:sp>
        <p:nvSpPr>
          <p:cNvPr id="8" name="Slide Number Placeholder 7"/>
          <p:cNvSpPr>
            <a:spLocks noGrp="1"/>
          </p:cNvSpPr>
          <p:nvPr>
            <p:ph type="sldNum" sz="quarter" idx="18"/>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006EB6"/>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a:lstStyle>
            <a:lvl1pPr>
              <a:defRPr sz="100">
                <a:solidFill>
                  <a:schemeClr val="bg1"/>
                </a:solidFill>
              </a:defRPr>
            </a:lvl1pPr>
          </a:lstStyle>
          <a:p>
            <a:endParaRPr lang="sv-SE" dirty="0"/>
          </a:p>
        </p:txBody>
      </p:sp>
      <p:sp>
        <p:nvSpPr>
          <p:cNvPr id="7" name="FLD_Footer"/>
          <p:cNvSpPr>
            <a:spLocks noGrp="1"/>
          </p:cNvSpPr>
          <p:nvPr>
            <p:ph type="ftr" sz="quarter" idx="18"/>
          </p:nvPr>
        </p:nvSpPr>
        <p:spPr/>
        <p:txBody>
          <a:bodyPr/>
          <a:lstStyle/>
          <a:p>
            <a:endParaRPr lang="sv-SE" dirty="0"/>
          </a:p>
        </p:txBody>
      </p:sp>
      <p:sp>
        <p:nvSpPr>
          <p:cNvPr id="8" name="Slide Number Placeholder 7"/>
          <p:cNvSpPr>
            <a:spLocks noGrp="1"/>
          </p:cNvSpPr>
          <p:nvPr>
            <p:ph type="sldNum" sz="quarter" idx="19"/>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2" name="Title 1"/>
          <p:cNvSpPr>
            <a:spLocks noGrp="1"/>
          </p:cNvSpPr>
          <p:nvPr>
            <p:ph type="ctrTitle" hasCustomPrompt="1"/>
          </p:nvPr>
        </p:nvSpPr>
        <p:spPr>
          <a:xfrm>
            <a:off x="3326400" y="676800"/>
            <a:ext cx="5468352" cy="4765150"/>
          </a:xfrm>
        </p:spPr>
        <p:txBody>
          <a:bodyPr anchor="t" anchorCtr="0"/>
          <a:lstStyle>
            <a:lvl1pPr algn="l">
              <a:lnSpc>
                <a:spcPct val="83000"/>
              </a:lnSpc>
              <a:defRPr sz="7800">
                <a:solidFill>
                  <a:srgbClr val="ADCFF1"/>
                </a:solidFill>
              </a:defRPr>
            </a:lvl1pPr>
          </a:lstStyle>
          <a:p>
            <a:r>
              <a:rPr lang="sv-SE" dirty="0"/>
              <a:t>Click to add title</a:t>
            </a:r>
            <a:endParaRPr lang="sv-SE"/>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to </a:t>
            </a:r>
            <a:r>
              <a:rPr lang="sv-SE" dirty="0" err="1"/>
              <a:t>add</a:t>
            </a:r>
            <a:r>
              <a:rPr lang="sv-SE" dirty="0"/>
              <a:t> </a:t>
            </a:r>
            <a:r>
              <a:rPr lang="sv-SE" dirty="0" err="1"/>
              <a:t>name</a:t>
            </a:r>
            <a:endParaRPr lang="sv-SE" dirty="0"/>
          </a:p>
        </p:txBody>
      </p:sp>
      <p:sp>
        <p:nvSpPr>
          <p:cNvPr id="4" name="Date_DateCustomA"/>
          <p:cNvSpPr>
            <a:spLocks noGrp="1"/>
          </p:cNvSpPr>
          <p:nvPr>
            <p:ph type="dt" sz="half" idx="10"/>
          </p:nvPr>
        </p:nvSpPr>
        <p:spPr>
          <a:xfrm>
            <a:off x="8794752" y="6321576"/>
            <a:ext cx="2698748" cy="176724"/>
          </a:xfrm>
          <a:noFill/>
        </p:spPr>
        <p:txBody>
          <a:bodyPr/>
          <a:lstStyle>
            <a:lvl1pPr>
              <a:defRPr sz="1350">
                <a:solidFill>
                  <a:srgbClr val="ADCFF1"/>
                </a:solidFill>
              </a:defRPr>
            </a:lvl1pPr>
          </a:lstStyle>
          <a:p>
            <a:endParaRPr lang="sv-SE" dirty="0"/>
          </a:p>
        </p:txBody>
      </p:sp>
      <p:sp>
        <p:nvSpPr>
          <p:cNvPr id="5" name="Footer Placeholder 4" hidden="1"/>
          <p:cNvSpPr>
            <a:spLocks noGrp="1"/>
          </p:cNvSpPr>
          <p:nvPr>
            <p:ph type="ftr" sz="quarter" idx="11"/>
          </p:nvPr>
        </p:nvSpPr>
        <p:spPr>
          <a:xfrm>
            <a:off x="3395663" y="6935411"/>
            <a:ext cx="5400675" cy="222501"/>
          </a:xfrm>
        </p:spPr>
        <p:txBody>
          <a:bodyPr/>
          <a:lstStyle>
            <a:lvl1pPr>
              <a:defRPr sz="100">
                <a:solidFill>
                  <a:schemeClr val="bg1"/>
                </a:solidFill>
              </a:defRPr>
            </a:lvl1pPr>
          </a:lstStyle>
          <a:p>
            <a:endParaRPr lang="sv-SE" dirty="0"/>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006EB6"/>
                </a:solidFill>
              </a:defRPr>
            </a:lvl1pPr>
          </a:lstStyle>
          <a:p>
            <a:r>
              <a:rPr lang="sv-SE" dirty="0"/>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a:lstStyle/>
          <a:p>
            <a:pPr lvl="0"/>
            <a:r>
              <a:rPr lang="sv-SE" dirty="0"/>
              <a:t>Click to add text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a:lstStyle>
            <a:lvl1pPr>
              <a:defRPr sz="100">
                <a:noFill/>
              </a:defRPr>
            </a:lvl1pPr>
          </a:lstStyle>
          <a:p>
            <a:endParaRPr lang="sv-SE" dirty="0"/>
          </a:p>
        </p:txBody>
      </p:sp>
      <p:sp>
        <p:nvSpPr>
          <p:cNvPr id="7" name="FLD_Footer"/>
          <p:cNvSpPr>
            <a:spLocks noGrp="1"/>
          </p:cNvSpPr>
          <p:nvPr>
            <p:ph type="ftr" sz="quarter" idx="19"/>
          </p:nvPr>
        </p:nvSpPr>
        <p:spPr/>
        <p:txBody>
          <a:bodyPr/>
          <a:lstStyle/>
          <a:p>
            <a:endParaRPr lang="sv-SE" dirty="0"/>
          </a:p>
        </p:txBody>
      </p:sp>
      <p:sp>
        <p:nvSpPr>
          <p:cNvPr id="8" name="Slide Number Placeholder 7"/>
          <p:cNvSpPr>
            <a:spLocks noGrp="1"/>
          </p:cNvSpPr>
          <p:nvPr>
            <p:ph type="sldNum" sz="quarter" idx="20"/>
          </p:nvPr>
        </p:nvSpPr>
        <p:spPr/>
        <p:txBody>
          <a:bodyPr/>
          <a:lstStyle/>
          <a:p>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a:lstStyle>
            <a:lvl1pPr>
              <a:defRPr baseline="0">
                <a:solidFill>
                  <a:schemeClr val="bg1"/>
                </a:solidFill>
              </a:defRPr>
            </a:lvl1pPr>
          </a:lstStyle>
          <a:p>
            <a:r>
              <a:rPr lang="sv-SE" dirty="0"/>
              <a:t>Click to add title</a:t>
            </a:r>
            <a:endParaRPr lang="sv-SE"/>
          </a:p>
        </p:txBody>
      </p:sp>
      <p:sp>
        <p:nvSpPr>
          <p:cNvPr id="2" name="Date Placeholder 1" hidden="1"/>
          <p:cNvSpPr>
            <a:spLocks noGrp="1"/>
          </p:cNvSpPr>
          <p:nvPr>
            <p:ph type="dt" sz="half" idx="14"/>
          </p:nvPr>
        </p:nvSpPr>
        <p:spPr>
          <a:xfrm>
            <a:off x="0" y="6912000"/>
            <a:ext cx="0" cy="0"/>
          </a:xfrm>
        </p:spPr>
        <p:txBody>
          <a:bodyPr/>
          <a:lstStyle>
            <a:lvl1pPr>
              <a:defRPr sz="100">
                <a:noFill/>
              </a:defRPr>
            </a:lvl1pPr>
          </a:lstStyle>
          <a:p>
            <a:endParaRPr lang="sv-SE" dirty="0"/>
          </a:p>
        </p:txBody>
      </p:sp>
      <p:sp>
        <p:nvSpPr>
          <p:cNvPr id="7" name="FLD_Footer"/>
          <p:cNvSpPr>
            <a:spLocks noGrp="1"/>
          </p:cNvSpPr>
          <p:nvPr>
            <p:ph type="ftr" sz="quarter" idx="15"/>
          </p:nvPr>
        </p:nvSpPr>
        <p:spPr/>
        <p:txBody>
          <a:bodyPr/>
          <a:lstStyle>
            <a:lvl1pPr>
              <a:defRPr>
                <a:solidFill>
                  <a:schemeClr val="bg1"/>
                </a:solidFill>
              </a:defRPr>
            </a:lvl1pPr>
          </a:lstStyle>
          <a:p>
            <a:endParaRPr lang="sv-SE" dirty="0"/>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anchor="b" anchorCtr="0"/>
          <a:lstStyle>
            <a:lvl1pPr marL="0" indent="0">
              <a:buFontTx/>
              <a:buNone/>
              <a:defRPr sz="2800" b="1"/>
            </a:lvl1pPr>
          </a:lstStyle>
          <a:p>
            <a:pPr lvl="0"/>
            <a:endParaRPr lang="sv-SE" dirty="0"/>
          </a:p>
        </p:txBody>
      </p:sp>
      <p:sp>
        <p:nvSpPr>
          <p:cNvPr id="14" name="USR_Title"/>
          <p:cNvSpPr>
            <a:spLocks noGrp="1"/>
          </p:cNvSpPr>
          <p:nvPr>
            <p:ph type="body" sz="quarter" idx="14"/>
          </p:nvPr>
        </p:nvSpPr>
        <p:spPr>
          <a:xfrm>
            <a:off x="3394075" y="2630186"/>
            <a:ext cx="8099421" cy="445700"/>
          </a:xfrm>
        </p:spPr>
        <p:txBody>
          <a:bodyPr/>
          <a:lstStyle>
            <a:lvl1pPr marL="0" indent="0">
              <a:buNone/>
              <a:defRPr sz="2800"/>
            </a:lvl1pPr>
          </a:lstStyle>
          <a:p>
            <a:pPr lvl="0"/>
            <a:endParaRPr lang="sv-SE" dirty="0"/>
          </a:p>
        </p:txBody>
      </p:sp>
      <p:sp>
        <p:nvSpPr>
          <p:cNvPr id="16" name="USR_Email"/>
          <p:cNvSpPr>
            <a:spLocks noGrp="1"/>
          </p:cNvSpPr>
          <p:nvPr>
            <p:ph type="body" sz="quarter" idx="15"/>
          </p:nvPr>
        </p:nvSpPr>
        <p:spPr>
          <a:xfrm>
            <a:off x="3394074" y="3166672"/>
            <a:ext cx="8099425" cy="484188"/>
          </a:xfrm>
        </p:spPr>
        <p:txBody>
          <a:bodyPr/>
          <a:lstStyle>
            <a:lvl1pPr marL="0" indent="0">
              <a:buNone/>
              <a:defRPr sz="2800" b="1" baseline="0"/>
            </a:lvl1pPr>
          </a:lstStyle>
          <a:p>
            <a:pPr lvl="0"/>
            <a:endParaRPr lang="sv-SE" dirty="0"/>
          </a:p>
        </p:txBody>
      </p:sp>
      <p:sp>
        <p:nvSpPr>
          <p:cNvPr id="17" name="USR_DirectPhone"/>
          <p:cNvSpPr>
            <a:spLocks noGrp="1"/>
          </p:cNvSpPr>
          <p:nvPr>
            <p:ph type="body" sz="quarter" idx="16"/>
          </p:nvPr>
        </p:nvSpPr>
        <p:spPr>
          <a:xfrm>
            <a:off x="3394074" y="3607704"/>
            <a:ext cx="8099425" cy="484188"/>
          </a:xfrm>
        </p:spPr>
        <p:txBody>
          <a:bodyPr/>
          <a:lstStyle>
            <a:lvl1pPr marL="0" indent="0">
              <a:buNone/>
              <a:defRPr sz="2800" b="1" baseline="0"/>
            </a:lvl1pPr>
          </a:lstStyle>
          <a:p>
            <a:pPr lvl="0"/>
            <a:endParaRPr lang="sv-SE" dirty="0"/>
          </a:p>
        </p:txBody>
      </p:sp>
      <p:sp>
        <p:nvSpPr>
          <p:cNvPr id="20" name="OFF_companyname"/>
          <p:cNvSpPr>
            <a:spLocks noGrp="1"/>
          </p:cNvSpPr>
          <p:nvPr>
            <p:ph type="body" sz="quarter" idx="18"/>
          </p:nvPr>
        </p:nvSpPr>
        <p:spPr>
          <a:xfrm>
            <a:off x="3394078" y="4426564"/>
            <a:ext cx="8099422" cy="330367"/>
          </a:xfrm>
        </p:spPr>
        <p:txBody>
          <a:bodyPr anchor="b" anchorCtr="0"/>
          <a:lstStyle>
            <a:lvl1pPr marL="0" indent="0">
              <a:buNone/>
              <a:defRPr sz="1800" b="1"/>
            </a:lvl1pPr>
          </a:lstStyle>
          <a:p>
            <a:pPr lvl="0"/>
            <a:endParaRPr lang="sv-SE" dirty="0"/>
          </a:p>
        </p:txBody>
      </p:sp>
      <p:sp>
        <p:nvSpPr>
          <p:cNvPr id="19" name="USR_Address"/>
          <p:cNvSpPr>
            <a:spLocks noGrp="1"/>
          </p:cNvSpPr>
          <p:nvPr>
            <p:ph type="body" sz="quarter" idx="17" hasCustomPrompt="1"/>
          </p:nvPr>
        </p:nvSpPr>
        <p:spPr>
          <a:xfrm>
            <a:off x="3394074" y="4757888"/>
            <a:ext cx="8099422" cy="330367"/>
          </a:xfrm>
        </p:spPr>
        <p:txBody>
          <a:bodyPr anchor="t" anchorCtr="0"/>
          <a:lstStyle>
            <a:lvl1pPr marL="0" indent="0">
              <a:buNone/>
              <a:defRPr sz="1800"/>
            </a:lvl1pPr>
          </a:lstStyle>
          <a:p>
            <a:pPr lv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anchor="ctr" anchorCtr="0"/>
          <a:lstStyle>
            <a:lvl1pPr marL="0" indent="0" algn="ctr">
              <a:buNone/>
              <a:tabLst>
                <a:tab pos="1700213" algn="l"/>
              </a:tabLst>
              <a:defRPr sz="2200" baseline="0">
                <a:solidFill>
                  <a:srgbClr val="ADCFF1"/>
                </a:solidFill>
              </a:defRPr>
            </a:lvl1pPr>
          </a:lstStyle>
          <a:p>
            <a:r>
              <a:rPr lang="sv-SE" dirty="0"/>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ADCFF1"/>
                </a:solidFill>
              </a:defRPr>
            </a:lvl1pPr>
          </a:lstStyle>
          <a:p>
            <a:r>
              <a:rPr lang="sv-SE"/>
              <a:t>Tack.</a:t>
            </a:r>
          </a:p>
        </p:txBody>
      </p:sp>
      <p:sp>
        <p:nvSpPr>
          <p:cNvPr id="8" name="Date Placeholder 7"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9" name="FLD_Footer"/>
          <p:cNvSpPr>
            <a:spLocks noGrp="1"/>
          </p:cNvSpPr>
          <p:nvPr>
            <p:ph type="ftr" sz="quarter" idx="11"/>
          </p:nvPr>
        </p:nvSpPr>
        <p:spPr/>
        <p:txBody>
          <a:bodyPr/>
          <a:lstStyle>
            <a:lvl1pPr>
              <a:defRPr>
                <a:solidFill>
                  <a:srgbClr val="ADCFF1"/>
                </a:solidFill>
              </a:defRPr>
            </a:lvl1pPr>
          </a:lstStyle>
          <a:p>
            <a:endParaRPr lang="sv-SE" dirty="0"/>
          </a:p>
        </p:txBody>
      </p:sp>
      <p:sp>
        <p:nvSpPr>
          <p:cNvPr id="10" name="Slide Number Placeholder 9"/>
          <p:cNvSpPr>
            <a:spLocks noGrp="1"/>
          </p:cNvSpPr>
          <p:nvPr>
            <p:ph type="sldNum" sz="quarter" idx="12"/>
          </p:nvPr>
        </p:nvSpPr>
        <p:spPr/>
        <p:txBody>
          <a:bodyPr/>
          <a:lstStyle>
            <a:lvl1pPr>
              <a:defRPr>
                <a:solidFill>
                  <a:srgbClr val="ADCFF1"/>
                </a:solidFill>
              </a:defRPr>
            </a:lvl1pPr>
          </a:lstStyle>
          <a:p>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sv-SE" dirty="0"/>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a:lstStyle>
            <a:lvl1pPr>
              <a:defRPr sz="100">
                <a:solidFill>
                  <a:schemeClr val="bg1"/>
                </a:solid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3" name="FLD_Footer"/>
          <p:cNvSpPr>
            <a:spLocks noGrp="1"/>
          </p:cNvSpPr>
          <p:nvPr>
            <p:ph type="ftr" sz="quarter" idx="11"/>
          </p:nvPr>
        </p:nvSpPr>
        <p:spPr/>
        <p:txBody>
          <a:bodyPr/>
          <a:lstStyle/>
          <a:p>
            <a:endParaRPr lang="sv-SE" dirty="0"/>
          </a:p>
        </p:txBody>
      </p:sp>
      <p:sp>
        <p:nvSpPr>
          <p:cNvPr id="4" name="Slide Number Placeholder 3"/>
          <p:cNvSpPr>
            <a:spLocks noGrp="1"/>
          </p:cNvSpPr>
          <p:nvPr>
            <p:ph type="sldNum" sz="quarter" idx="12"/>
          </p:nvPr>
        </p:nvSpPr>
        <p:spPr/>
        <p:txBody>
          <a:bodyPr/>
          <a:lstStyle/>
          <a:p>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sv-SE" sz="4800" dirty="0">
                <a:solidFill>
                  <a:schemeClr val="accent2"/>
                </a:solidFill>
                <a:latin typeface="+mj-lt"/>
                <a:cs typeface="Arial" panose="020B0604020202020204" pitchFamily="34" charset="0"/>
              </a:rPr>
              <a:t>User guide – delete</a:t>
            </a:r>
            <a:r>
              <a:rPr lang="sv-SE" sz="4800" baseline="0" dirty="0">
                <a:solidFill>
                  <a:schemeClr val="accent2"/>
                </a:solidFill>
                <a:latin typeface="+mj-lt"/>
                <a:cs typeface="Arial" panose="020B0604020202020204" pitchFamily="34" charset="0"/>
              </a:rPr>
              <a:t>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sv-SE" sz="1000" b="1" noProof="1">
                <a:solidFill>
                  <a:schemeClr val="tx1"/>
                </a:solidFill>
                <a:latin typeface="+mn-lt"/>
                <a:cs typeface="Arial" panose="020B0604020202020204" pitchFamily="34" charset="0"/>
              </a:rPr>
              <a:t>Guides</a:t>
            </a:r>
            <a:endParaRPr lang="sv-SE"/>
          </a:p>
          <a:p>
            <a:pPr eaLnBrk="1" fontAlgn="auto" hangingPunct="1">
              <a:spcBef>
                <a:spcPts val="0"/>
              </a:spcBef>
              <a:spcAft>
                <a:spcPts val="240"/>
              </a:spcAft>
              <a:buFont typeface="+mj-lt"/>
              <a:buNone/>
              <a:defRPr/>
            </a:pPr>
            <a:r>
              <a:rPr lang="sv-SE" sz="900" noProof="1">
                <a:solidFill>
                  <a:schemeClr val="tx1"/>
                </a:solidFill>
                <a:latin typeface="+mn-lt"/>
                <a:cs typeface="Arial" panose="020B0604020202020204" pitchFamily="34" charset="0"/>
              </a:rPr>
              <a:t>To view drawing guides</a:t>
            </a:r>
            <a:endParaRPr lang="sv-SE"/>
          </a:p>
          <a:p>
            <a:pPr eaLnBrk="1" fontAlgn="auto" hangingPunct="1">
              <a:spcBef>
                <a:spcPts val="0"/>
              </a:spcBef>
              <a:spcAft>
                <a:spcPts val="240"/>
              </a:spcAft>
              <a:buFont typeface="+mj-lt"/>
              <a:buNone/>
              <a:defRPr/>
            </a:pPr>
            <a:r>
              <a:rPr lang="sv-SE" sz="900" b="1" noProof="1">
                <a:solidFill>
                  <a:schemeClr val="tx1"/>
                </a:solidFill>
                <a:latin typeface="+mn-lt"/>
                <a:cs typeface="Arial" panose="020B0604020202020204" pitchFamily="34" charset="0"/>
              </a:rPr>
              <a:t>1.</a:t>
            </a:r>
            <a:r>
              <a:rPr lang="sv-SE" sz="900" noProof="1">
                <a:solidFill>
                  <a:schemeClr val="tx1"/>
                </a:solidFill>
                <a:latin typeface="+mn-lt"/>
                <a:cs typeface="Arial" panose="020B0604020202020204" pitchFamily="34" charset="0"/>
              </a:rPr>
              <a:t> Click the </a:t>
            </a:r>
            <a:r>
              <a:rPr lang="sv-SE" sz="900" b="1" noProof="1">
                <a:solidFill>
                  <a:schemeClr val="tx1"/>
                </a:solidFill>
                <a:latin typeface="+mn-lt"/>
                <a:cs typeface="Arial" panose="020B0604020202020204" pitchFamily="34" charset="0"/>
              </a:rPr>
              <a:t>View</a:t>
            </a:r>
            <a:r>
              <a:rPr lang="sv-SE"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sv-SE" sz="900" noProof="1">
                <a:solidFill>
                  <a:schemeClr val="tx1"/>
                </a:solidFill>
                <a:latin typeface="+mn-lt"/>
                <a:cs typeface="Arial" panose="020B0604020202020204" pitchFamily="34" charset="0"/>
              </a:rPr>
              <a:t>tick mark next to </a:t>
            </a:r>
            <a:r>
              <a:rPr lang="sv-SE" sz="900" b="1" noProof="1">
                <a:solidFill>
                  <a:schemeClr val="tx1"/>
                </a:solidFill>
                <a:latin typeface="+mn-lt"/>
                <a:cs typeface="Arial" panose="020B0604020202020204" pitchFamily="34" charset="0"/>
              </a:rPr>
              <a:t>Guides</a:t>
            </a:r>
            <a:endParaRPr lang="sv-SE"/>
          </a:p>
          <a:p>
            <a:pPr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sv-SE" sz="900" b="1" noProof="1">
                <a:solidFill>
                  <a:schemeClr val="tx1"/>
                </a:solidFill>
                <a:latin typeface="+mn-lt"/>
                <a:cs typeface="Arial" panose="020B0604020202020204" pitchFamily="34" charset="0"/>
              </a:rPr>
              <a:t>Hint: Alt + F9 </a:t>
            </a:r>
            <a:r>
              <a:rPr lang="sv-SE"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sv-SE"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sv-SE"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sv-SE"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sv-SE" sz="900" b="0" kern="1200" noProof="1">
                <a:solidFill>
                  <a:schemeClr val="tx1"/>
                </a:solidFill>
                <a:latin typeface="+mn-lt"/>
                <a:ea typeface="+mn-ea"/>
                <a:cs typeface="Arial" panose="020B0604020202020204" pitchFamily="34" charset="0"/>
              </a:rPr>
              <a:t>all the corrections with you</a:t>
            </a:r>
            <a:endParaRPr lang="sv-SE"/>
          </a:p>
          <a:p>
            <a:pPr eaLnBrk="1" hangingPunct="1">
              <a:spcAft>
                <a:spcPts val="600"/>
              </a:spcAft>
              <a:defRPr/>
            </a:pPr>
            <a:r>
              <a:rPr lang="sv-SE" altLang="da-DK" sz="900" b="1" noProof="1">
                <a:solidFill>
                  <a:schemeClr val="tx1"/>
                </a:solidFill>
                <a:latin typeface="+mn-lt"/>
                <a:cs typeface="Arial" panose="020B0604020202020204" pitchFamily="34" charset="0"/>
              </a:rPr>
              <a:t>1. </a:t>
            </a:r>
            <a:r>
              <a:rPr lang="sv-SE" altLang="da-DK" sz="900" noProof="1">
                <a:solidFill>
                  <a:schemeClr val="tx1"/>
                </a:solidFill>
                <a:latin typeface="+mn-lt"/>
                <a:cs typeface="Arial" panose="020B0604020202020204" pitchFamily="34" charset="0"/>
              </a:rPr>
              <a:t>Click the </a:t>
            </a:r>
            <a:r>
              <a:rPr lang="sv-SE" altLang="da-DK"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eaLnBrk="1" hangingPunct="1">
              <a:spcAft>
                <a:spcPts val="600"/>
              </a:spcAft>
              <a:defRPr/>
            </a:pPr>
            <a:r>
              <a:rPr lang="sv-SE" altLang="da-DK" sz="900" b="1" noProof="1">
                <a:solidFill>
                  <a:schemeClr val="tx1"/>
                </a:solidFill>
                <a:latin typeface="+mn-lt"/>
                <a:cs typeface="Arial" panose="020B0604020202020204" pitchFamily="34" charset="0"/>
              </a:rPr>
              <a:t>2. </a:t>
            </a:r>
            <a:r>
              <a:rPr lang="sv-SE" altLang="da-DK" sz="900" b="0" noProof="1">
                <a:solidFill>
                  <a:schemeClr val="tx1"/>
                </a:solidFill>
                <a:latin typeface="+mn-lt"/>
                <a:cs typeface="Arial" panose="020B0604020202020204" pitchFamily="34" charset="0"/>
              </a:rPr>
              <a:t>Click</a:t>
            </a:r>
            <a:r>
              <a:rPr lang="sv-SE" altLang="da-DK" sz="900" b="1" noProof="1">
                <a:solidFill>
                  <a:schemeClr val="tx1"/>
                </a:solidFill>
                <a:latin typeface="+mn-lt"/>
                <a:cs typeface="Arial" panose="020B0604020202020204" pitchFamily="34" charset="0"/>
              </a:rPr>
              <a:t> </a:t>
            </a:r>
            <a:r>
              <a:rPr lang="sv-SE" altLang="da-DK" sz="900" b="0" noProof="1">
                <a:solidFill>
                  <a:schemeClr val="tx1"/>
                </a:solidFill>
                <a:latin typeface="+mn-lt"/>
                <a:cs typeface="Arial" panose="020B0604020202020204" pitchFamily="34" charset="0"/>
              </a:rPr>
              <a:t>on</a:t>
            </a:r>
            <a:r>
              <a:rPr lang="sv-SE" altLang="da-DK"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(write the desired text)</a:t>
            </a:r>
            <a:endParaRPr lang="sv-SE"/>
          </a:p>
          <a:p>
            <a:pPr eaLnBrk="1" hangingPunct="1">
              <a:spcAft>
                <a:spcPts val="600"/>
              </a:spcAft>
              <a:defRPr/>
            </a:pPr>
            <a:r>
              <a:rPr lang="sv-SE" sz="900" b="1" noProof="1">
                <a:solidFill>
                  <a:schemeClr val="tx1"/>
                </a:solidFill>
                <a:latin typeface="+mn-lt"/>
                <a:cs typeface="Arial" panose="020B0604020202020204" pitchFamily="34" charset="0"/>
              </a:rPr>
              <a:t>3. </a:t>
            </a:r>
            <a:r>
              <a:rPr lang="sv-SE" sz="900" noProof="1">
                <a:solidFill>
                  <a:schemeClr val="tx1"/>
                </a:solidFill>
                <a:latin typeface="+mn-lt"/>
                <a:cs typeface="Arial" panose="020B0604020202020204" pitchFamily="34" charset="0"/>
              </a:rPr>
              <a:t>Click </a:t>
            </a:r>
            <a:r>
              <a:rPr lang="sv-SE" sz="900" b="1" noProof="1">
                <a:solidFill>
                  <a:schemeClr val="tx1"/>
                </a:solidFill>
                <a:latin typeface="+mn-lt"/>
                <a:cs typeface="Arial" panose="020B0604020202020204" pitchFamily="34" charset="0"/>
              </a:rPr>
              <a:t>Apply to All</a:t>
            </a:r>
            <a:r>
              <a:rPr lang="sv-SE" sz="900" noProof="1">
                <a:solidFill>
                  <a:schemeClr val="tx1"/>
                </a:solidFill>
                <a:latin typeface="+mn-lt"/>
                <a:cs typeface="Arial" panose="020B0604020202020204" pitchFamily="34" charset="0"/>
              </a:rPr>
              <a:t> or </a:t>
            </a:r>
            <a:r>
              <a:rPr lang="sv-SE" sz="900" b="1" noProof="1">
                <a:solidFill>
                  <a:schemeClr val="tx1"/>
                </a:solidFill>
                <a:latin typeface="+mn-lt"/>
                <a:cs typeface="Arial" panose="020B0604020202020204" pitchFamily="34" charset="0"/>
              </a:rPr>
              <a:t>Apply </a:t>
            </a:r>
            <a:r>
              <a:rPr lang="sv-SE"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sv-SE"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sv-SE" sz="1000" b="1" noProof="1">
                <a:solidFill>
                  <a:schemeClr val="tx1"/>
                </a:solidFill>
                <a:latin typeface="+mn-lt"/>
                <a:cs typeface="Arial" panose="020B0604020202020204" pitchFamily="34" charset="0"/>
              </a:rPr>
              <a:t>Insert picture</a:t>
            </a:r>
            <a:endParaRPr lang="sv-SE"/>
          </a:p>
          <a:p>
            <a:pPr eaLnBrk="1" fontAlgn="auto" hangingPunct="1">
              <a:spcBef>
                <a:spcPts val="0"/>
              </a:spcBef>
              <a:spcAft>
                <a:spcPts val="240"/>
              </a:spcAft>
              <a:buFont typeface="+mj-lt"/>
              <a:buNone/>
              <a:defRPr/>
            </a:pPr>
            <a:r>
              <a:rPr lang="sv-SE"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sv-SE" sz="900" noProof="1">
                <a:solidFill>
                  <a:schemeClr val="tx1"/>
                </a:solidFill>
                <a:latin typeface="+mn-lt"/>
                <a:cs typeface="Arial" panose="020B0604020202020204" pitchFamily="34" charset="0"/>
              </a:rPr>
              <a:t>click on the picture</a:t>
            </a:r>
            <a:r>
              <a:rPr lang="sv-SE" sz="900" baseline="0" noProof="1">
                <a:solidFill>
                  <a:schemeClr val="tx1"/>
                </a:solidFill>
                <a:latin typeface="+mn-lt"/>
                <a:cs typeface="Arial" panose="020B0604020202020204" pitchFamily="34" charset="0"/>
              </a:rPr>
              <a:t> </a:t>
            </a:r>
            <a:r>
              <a:rPr lang="sv-SE" sz="900" noProof="1">
                <a:solidFill>
                  <a:schemeClr val="tx1"/>
                </a:solidFill>
                <a:latin typeface="+mn-lt"/>
                <a:cs typeface="Arial" panose="020B0604020202020204" pitchFamily="34" charset="0"/>
              </a:rPr>
              <a:t>placeholder and</a:t>
            </a:r>
            <a:r>
              <a:rPr lang="sv-SE" sz="900" baseline="0" noProof="1">
                <a:solidFill>
                  <a:schemeClr val="tx1"/>
                </a:solidFill>
                <a:latin typeface="+mn-lt"/>
                <a:cs typeface="Arial" panose="020B0604020202020204" pitchFamily="34" charset="0"/>
              </a:rPr>
              <a:t> </a:t>
            </a:r>
            <a:br>
              <a:rPr lang="en-GB" sz="900" baseline="0" noProof="1">
                <a:solidFill>
                  <a:schemeClr val="tx1"/>
                </a:solidFill>
                <a:latin typeface="+mn-lt"/>
                <a:cs typeface="Arial" panose="020B0604020202020204" pitchFamily="34" charset="0"/>
              </a:rPr>
            </a:br>
            <a:r>
              <a:rPr lang="sv-SE" sz="900" dirty="0"/>
              <a:t>insert picture via </a:t>
            </a:r>
            <a:r>
              <a:rPr lang="sv-SE" sz="900" b="1" dirty="0"/>
              <a:t>Add Images</a:t>
            </a:r>
            <a:r>
              <a:rPr lang="sv-SE" sz="900" dirty="0"/>
              <a:t>-button </a:t>
            </a:r>
            <a:br>
              <a:rPr lang="en-GB" sz="900" dirty="0"/>
            </a:br>
            <a:r>
              <a:rPr lang="sv-SE" sz="900" dirty="0"/>
              <a:t>in the </a:t>
            </a:r>
            <a:r>
              <a:rPr lang="sv-SE" sz="900" b="1" dirty="0"/>
              <a:t>NORDEN-</a:t>
            </a:r>
            <a:r>
              <a:rPr lang="sv-SE" sz="900" baseline="0" dirty="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sv-SE" sz="1000" b="1" noProof="1">
                <a:solidFill>
                  <a:schemeClr val="tx1"/>
                </a:solidFill>
                <a:latin typeface="+mn-lt"/>
                <a:cs typeface="Arial" panose="020B0604020202020204" pitchFamily="34" charset="0"/>
              </a:rPr>
              <a:t>Change</a:t>
            </a:r>
            <a:r>
              <a:rPr lang="sv-SE" sz="1000" b="1" baseline="0" noProof="1">
                <a:solidFill>
                  <a:schemeClr val="tx1"/>
                </a:solidFill>
                <a:latin typeface="+mn-lt"/>
                <a:cs typeface="Arial" panose="020B0604020202020204" pitchFamily="34" charset="0"/>
              </a:rPr>
              <a:t> picture</a:t>
            </a:r>
            <a:endParaRPr lang="sv-SE"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sv-SE" sz="900" b="1" noProof="1">
                <a:solidFill>
                  <a:schemeClr val="tx1"/>
                </a:solidFill>
                <a:latin typeface="+mn-lt"/>
                <a:cs typeface="Arial" panose="020B0604020202020204" pitchFamily="34" charset="0"/>
              </a:rPr>
              <a:t>1. </a:t>
            </a:r>
            <a:r>
              <a:rPr lang="sv-SE" sz="900" b="0" noProof="1">
                <a:solidFill>
                  <a:schemeClr val="tx1"/>
                </a:solidFill>
                <a:latin typeface="+mn-lt"/>
                <a:cs typeface="Arial" panose="020B0604020202020204" pitchFamily="34" charset="0"/>
              </a:rPr>
              <a:t>Click</a:t>
            </a:r>
            <a:r>
              <a:rPr lang="sv-SE" sz="900" b="1" noProof="1">
                <a:solidFill>
                  <a:schemeClr val="tx1"/>
                </a:solidFill>
                <a:latin typeface="+mn-lt"/>
                <a:cs typeface="Arial" panose="020B0604020202020204" pitchFamily="34" charset="0"/>
              </a:rPr>
              <a:t> </a:t>
            </a:r>
            <a:r>
              <a:rPr lang="sv-SE" sz="900" b="1" dirty="0">
                <a:latin typeface="+mn-lt"/>
              </a:rPr>
              <a:t>NORDEN</a:t>
            </a:r>
            <a:r>
              <a:rPr lang="sv-SE" sz="900" b="0" baseline="0" dirty="0">
                <a:latin typeface="+mn-lt"/>
              </a:rPr>
              <a:t>-TAB and</a:t>
            </a:r>
            <a:r>
              <a:rPr lang="sv-SE" sz="900" baseline="0" dirty="0">
                <a:latin typeface="+mn-lt"/>
              </a:rPr>
              <a:t> </a:t>
            </a:r>
            <a:r>
              <a:rPr lang="sv-SE" sz="900" b="0" baseline="0" noProof="1">
                <a:solidFill>
                  <a:schemeClr val="tx1"/>
                </a:solidFill>
                <a:latin typeface="+mn-lt"/>
                <a:cs typeface="Arial" panose="020B0604020202020204" pitchFamily="34" charset="0"/>
              </a:rPr>
              <a:t>c</a:t>
            </a:r>
            <a:r>
              <a:rPr lang="sv-SE" sz="900" b="0" noProof="1">
                <a:solidFill>
                  <a:schemeClr val="tx1"/>
                </a:solidFill>
                <a:latin typeface="+mn-lt"/>
                <a:cs typeface="Arial" panose="020B0604020202020204" pitchFamily="34" charset="0"/>
              </a:rPr>
              <a:t>lick </a:t>
            </a:r>
            <a:br>
              <a:rPr lang="en-GB" sz="900" b="0" noProof="1">
                <a:solidFill>
                  <a:schemeClr val="tx1"/>
                </a:solidFill>
                <a:latin typeface="+mn-lt"/>
                <a:cs typeface="Arial" panose="020B0604020202020204" pitchFamily="34" charset="0"/>
              </a:rPr>
            </a:br>
            <a:r>
              <a:rPr lang="sv-SE" sz="900" b="1" noProof="1">
                <a:solidFill>
                  <a:schemeClr val="tx1"/>
                </a:solidFill>
                <a:latin typeface="+mn-lt"/>
                <a:cs typeface="Arial" panose="020B0604020202020204" pitchFamily="34" charset="0"/>
              </a:rPr>
              <a:t>Images Tools</a:t>
            </a:r>
            <a:r>
              <a:rPr lang="sv-SE" sz="900" b="0" baseline="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sv-SE" sz="900" b="0" baseline="0" noProof="1">
                <a:solidFill>
                  <a:schemeClr val="tx1"/>
                </a:solidFill>
                <a:latin typeface="+mn-lt"/>
                <a:cs typeface="Arial" panose="020B0604020202020204" pitchFamily="34" charset="0"/>
              </a:rPr>
              <a:t>choose </a:t>
            </a:r>
            <a:r>
              <a:rPr lang="sv-SE" sz="900" b="1" baseline="0" noProof="1">
                <a:solidFill>
                  <a:schemeClr val="tx1"/>
                </a:solidFill>
                <a:latin typeface="+mn-lt"/>
                <a:cs typeface="Arial" panose="020B0604020202020204" pitchFamily="34" charset="0"/>
              </a:rPr>
              <a:t>Crop</a:t>
            </a:r>
            <a:r>
              <a:rPr lang="sv-SE" sz="900" b="1" noProof="1">
                <a:solidFill>
                  <a:schemeClr val="tx1"/>
                </a:solidFill>
                <a:latin typeface="+mn-lt"/>
                <a:cs typeface="Arial" panose="020B0604020202020204" pitchFamily="34" charset="0"/>
              </a:rPr>
              <a:t> </a:t>
            </a:r>
            <a:r>
              <a:rPr lang="sv-SE" sz="900" b="0" noProof="1">
                <a:solidFill>
                  <a:schemeClr val="tx1"/>
                </a:solidFill>
                <a:latin typeface="+mn-lt"/>
                <a:cs typeface="Arial" panose="020B0604020202020204" pitchFamily="34" charset="0"/>
              </a:rPr>
              <a:t>to change</a:t>
            </a:r>
            <a:r>
              <a:rPr lang="sv-SE" sz="900" b="0" kern="1200" noProof="1">
                <a:solidFill>
                  <a:schemeClr val="tx1"/>
                </a:solidFill>
                <a:latin typeface="+mn-lt"/>
                <a:ea typeface="+mn-ea"/>
                <a:cs typeface="Arial" panose="020B0604020202020204" pitchFamily="34" charset="0"/>
              </a:rPr>
              <a:t> size</a:t>
            </a:r>
            <a:r>
              <a:rPr lang="sv-SE" sz="900" b="0" kern="1200" baseline="0" noProof="1">
                <a:solidFill>
                  <a:schemeClr val="tx1"/>
                </a:solidFill>
                <a:latin typeface="+mn-lt"/>
                <a:ea typeface="+mn-ea"/>
                <a:cs typeface="Arial" panose="020B0604020202020204" pitchFamily="34" charset="0"/>
              </a:rPr>
              <a:t> or</a:t>
            </a:r>
            <a:r>
              <a:rPr lang="sv-SE" sz="900" b="0" strike="noStrike" kern="1200" baseline="0" noProof="1">
                <a:solidFill>
                  <a:schemeClr val="tx1"/>
                </a:solidFill>
                <a:latin typeface="+mn-lt"/>
                <a:ea typeface="+mn-ea"/>
                <a:cs typeface="Arial" panose="020B0604020202020204" pitchFamily="34" charset="0"/>
              </a:rPr>
              <a:t> </a:t>
            </a:r>
            <a:r>
              <a:rPr lang="sv-SE"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sv-SE"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eaLnBrk="1" hangingPunct="1">
              <a:spcBef>
                <a:spcPct val="0"/>
              </a:spcBef>
              <a:spcAft>
                <a:spcPts val="600"/>
              </a:spcAft>
              <a:buFontTx/>
              <a:buNone/>
              <a:defRPr/>
            </a:pPr>
            <a:r>
              <a:rPr lang="sv-SE" altLang="da-DK" sz="900" b="1" noProof="1">
                <a:solidFill>
                  <a:schemeClr val="tx1"/>
                </a:solidFill>
                <a:latin typeface="+mn-lt"/>
                <a:cs typeface="Arial" panose="020B0604020202020204" pitchFamily="34" charset="0"/>
              </a:rPr>
              <a:t>2. </a:t>
            </a:r>
            <a:r>
              <a:rPr lang="sv-SE"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hold </a:t>
            </a:r>
            <a:r>
              <a:rPr lang="sv-SE" altLang="da-DK" sz="900" b="1" noProof="1">
                <a:solidFill>
                  <a:schemeClr val="tx1"/>
                </a:solidFill>
                <a:latin typeface="+mn-lt"/>
                <a:cs typeface="Arial" panose="020B0604020202020204" pitchFamily="34" charset="0"/>
              </a:rPr>
              <a:t>SHIFT-</a:t>
            </a:r>
            <a:r>
              <a:rPr lang="sv-SE"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dragging the corners of the </a:t>
            </a:r>
            <a:r>
              <a:rPr lang="sv-SE" altLang="da-DK" sz="900" b="0" kern="1200" noProof="1">
                <a:solidFill>
                  <a:schemeClr val="tx1"/>
                </a:solidFill>
                <a:latin typeface="+mn-lt"/>
                <a:ea typeface="+mn-ea"/>
                <a:cs typeface="Arial" panose="020B0604020202020204" pitchFamily="34" charset="0"/>
              </a:rPr>
              <a:t>picture</a:t>
            </a:r>
            <a:endParaRPr lang="sv-SE"/>
          </a:p>
          <a:p>
            <a:pPr algn="l" eaLnBrk="1" hangingPunct="1">
              <a:spcBef>
                <a:spcPct val="0"/>
              </a:spcBef>
              <a:spcAft>
                <a:spcPts val="600"/>
              </a:spcAft>
              <a:buFontTx/>
              <a:buNone/>
              <a:defRPr/>
            </a:pPr>
            <a:r>
              <a:rPr lang="sv-SE" altLang="da-DK" sz="900" b="1" noProof="1">
                <a:solidFill>
                  <a:schemeClr val="tx1"/>
                </a:solidFill>
                <a:latin typeface="+mn-lt"/>
                <a:cs typeface="Arial" panose="020B0604020202020204" pitchFamily="34" charset="0"/>
              </a:rPr>
              <a:t>Hint:</a:t>
            </a:r>
            <a:r>
              <a:rPr lang="sv-SE" altLang="da-DK"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lie in front of the text or graphic</a:t>
            </a:r>
            <a:r>
              <a:rPr lang="sv-SE" altLang="da-DK" sz="900" b="0" strike="noStrike" noProof="1">
                <a:solidFill>
                  <a:schemeClr val="tx1"/>
                </a:solidFill>
                <a:latin typeface="+mn-lt"/>
                <a:cs typeface="Arial" panose="020B0604020202020204" pitchFamily="34" charset="0"/>
              </a:rPr>
              <a:t>,</a:t>
            </a:r>
            <a:r>
              <a:rPr lang="sv-SE" altLang="da-DK"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sv-SE" altLang="da-DK" sz="900" b="0" strike="noStrike" noProof="1">
                <a:solidFill>
                  <a:schemeClr val="tx1"/>
                </a:solidFill>
                <a:latin typeface="+mn-lt"/>
                <a:cs typeface="Arial" panose="020B0604020202020204" pitchFamily="34" charset="0"/>
              </a:rPr>
              <a:t>if</a:t>
            </a:r>
            <a:r>
              <a:rPr lang="sv-SE" altLang="da-DK"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right-click and choose </a:t>
            </a:r>
            <a:r>
              <a:rPr lang="sv-SE" altLang="da-DK" sz="900" b="1" noProof="1">
                <a:solidFill>
                  <a:schemeClr val="tx1"/>
                </a:solidFill>
                <a:latin typeface="+mn-lt"/>
                <a:cs typeface="Arial" panose="020B0604020202020204" pitchFamily="34" charset="0"/>
              </a:rPr>
              <a:t>Send to Back</a:t>
            </a:r>
            <a:endParaRPr lang="sv-SE"/>
          </a:p>
          <a:p>
            <a:pPr algn="l"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sz="1000" b="1" noProof="1">
                <a:solidFill>
                  <a:schemeClr val="tx1"/>
                </a:solidFill>
                <a:latin typeface="+mn-lt"/>
                <a:cs typeface="Arial" panose="020B0604020202020204" pitchFamily="34" charset="0"/>
              </a:rPr>
              <a:t>Use layouts</a:t>
            </a:r>
            <a:endParaRPr lang="sv-SE"/>
          </a:p>
          <a:p>
            <a:pPr eaLnBrk="1" hangingPunct="1">
              <a:spcAft>
                <a:spcPts val="600"/>
              </a:spcAft>
              <a:defRPr/>
            </a:pPr>
            <a:r>
              <a:rPr lang="sv-SE" altLang="da-DK" sz="900" b="1" noProof="1">
                <a:solidFill>
                  <a:schemeClr val="tx1"/>
                </a:solidFill>
                <a:latin typeface="+mn-lt"/>
                <a:cs typeface="Arial" panose="020B0604020202020204" pitchFamily="34" charset="0"/>
              </a:rPr>
              <a:t>1. </a:t>
            </a:r>
            <a:r>
              <a:rPr lang="sv-SE" altLang="da-DK" sz="900" noProof="1">
                <a:solidFill>
                  <a:schemeClr val="tx1"/>
                </a:solidFill>
                <a:latin typeface="+mn-lt"/>
                <a:cs typeface="Arial" panose="020B0604020202020204" pitchFamily="34" charset="0"/>
              </a:rPr>
              <a:t>Click the </a:t>
            </a:r>
            <a:r>
              <a:rPr lang="sv-SE" altLang="da-DK"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eaLnBrk="1" hangingPunct="1">
              <a:spcAft>
                <a:spcPts val="600"/>
              </a:spcAft>
              <a:defRPr/>
            </a:pPr>
            <a:r>
              <a:rPr lang="sv-SE" altLang="da-DK" sz="900" b="1" noProof="1">
                <a:solidFill>
                  <a:schemeClr val="tx1"/>
                </a:solidFill>
                <a:latin typeface="+mn-lt"/>
                <a:cs typeface="Arial" panose="020B0604020202020204" pitchFamily="34" charset="0"/>
              </a:rPr>
              <a:t>2.</a:t>
            </a:r>
            <a:r>
              <a:rPr lang="sv-SE" altLang="da-DK" sz="900" b="1" baseline="0"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Click the </a:t>
            </a:r>
            <a:r>
              <a:rPr lang="sv-SE" altLang="da-DK" sz="900" b="1" baseline="0" noProof="1">
                <a:solidFill>
                  <a:schemeClr val="tx1"/>
                </a:solidFill>
                <a:latin typeface="+mn-lt"/>
                <a:cs typeface="Arial" panose="020B0604020202020204" pitchFamily="34" charset="0"/>
              </a:rPr>
              <a:t>New Slide</a:t>
            </a:r>
            <a:r>
              <a:rPr lang="sv-SE" altLang="da-DK" sz="900" b="1"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menu to insert</a:t>
            </a:r>
            <a:r>
              <a:rPr lang="sv-SE" altLang="da-DK" sz="900" baseline="0"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new slide</a:t>
            </a:r>
            <a:endParaRPr lang="sv-SE"/>
          </a:p>
          <a:p>
            <a:pPr eaLnBrk="1" hangingPunct="1">
              <a:spcAft>
                <a:spcPts val="240"/>
              </a:spcAft>
              <a:defRPr/>
            </a:pPr>
            <a:r>
              <a:rPr lang="sv-SE" altLang="da-DK" sz="900" b="1" noProof="1">
                <a:solidFill>
                  <a:schemeClr val="tx1"/>
                </a:solidFill>
                <a:latin typeface="+mn-lt"/>
                <a:cs typeface="Arial" panose="020B0604020202020204" pitchFamily="34" charset="0"/>
              </a:rPr>
              <a:t>3. </a:t>
            </a:r>
            <a:r>
              <a:rPr lang="sv-SE" altLang="da-DK" sz="900" noProof="1">
                <a:solidFill>
                  <a:schemeClr val="tx1"/>
                </a:solidFill>
                <a:latin typeface="+mn-lt"/>
                <a:cs typeface="Arial" panose="020B0604020202020204" pitchFamily="34" charset="0"/>
              </a:rPr>
              <a:t>Choose </a:t>
            </a:r>
            <a:r>
              <a:rPr lang="sv-SE" altLang="da-DK" sz="900" b="1" noProof="1">
                <a:solidFill>
                  <a:schemeClr val="tx1"/>
                </a:solidFill>
                <a:latin typeface="+mn-lt"/>
                <a:cs typeface="Arial" panose="020B0604020202020204" pitchFamily="34" charset="0"/>
              </a:rPr>
              <a:t>Layout</a:t>
            </a:r>
            <a:r>
              <a:rPr lang="sv-SE" altLang="da-DK" sz="900" baseline="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sv-SE" altLang="da-DK" sz="900" strike="noStrike" baseline="0" noProof="1">
                <a:solidFill>
                  <a:schemeClr val="tx1"/>
                </a:solidFill>
                <a:latin typeface="+mn-lt"/>
                <a:cs typeface="Arial" panose="020B0604020202020204" pitchFamily="34" charset="0"/>
              </a:rPr>
              <a:t>"</a:t>
            </a:r>
            <a:r>
              <a:rPr lang="sv-SE" altLang="da-DK" sz="900" baseline="0" noProof="1">
                <a:solidFill>
                  <a:schemeClr val="tx1"/>
                </a:solidFill>
                <a:latin typeface="+mn-lt"/>
                <a:cs typeface="Arial" panose="020B0604020202020204" pitchFamily="34" charset="0"/>
              </a:rPr>
              <a:t>drop down</a:t>
            </a:r>
            <a:r>
              <a:rPr lang="sv-SE" altLang="da-DK" sz="900" strike="noStrike" baseline="0" noProof="1">
                <a:solidFill>
                  <a:schemeClr val="tx1"/>
                </a:solidFill>
                <a:latin typeface="+mn-lt"/>
                <a:cs typeface="Arial" panose="020B0604020202020204" pitchFamily="34" charset="0"/>
              </a:rPr>
              <a:t>"</a:t>
            </a:r>
            <a:r>
              <a:rPr lang="sv-SE" altLang="da-DK" sz="900" baseline="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sv-SE"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b="1" noProof="1">
                <a:solidFill>
                  <a:schemeClr val="tx1"/>
                </a:solidFill>
                <a:latin typeface="+mn-lt"/>
                <a:cs typeface="Arial" panose="020B0604020202020204" pitchFamily="34" charset="0"/>
              </a:rPr>
              <a:t>1.</a:t>
            </a:r>
            <a:r>
              <a:rPr lang="sv-SE" altLang="da-DK" sz="900" noProof="1">
                <a:solidFill>
                  <a:schemeClr val="tx1"/>
                </a:solidFill>
                <a:latin typeface="+mn-lt"/>
                <a:cs typeface="Arial" panose="020B0604020202020204" pitchFamily="34" charset="0"/>
              </a:rPr>
              <a:t> Click the </a:t>
            </a:r>
            <a:r>
              <a:rPr lang="sv-SE" altLang="da-DK"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sv-SE" altLang="da-DK" sz="900" b="1" noProof="1">
                <a:solidFill>
                  <a:schemeClr val="tx1"/>
                </a:solidFill>
                <a:latin typeface="+mn-lt"/>
                <a:cs typeface="Arial" panose="020B0604020202020204" pitchFamily="34" charset="0"/>
              </a:rPr>
              <a:t>2.</a:t>
            </a:r>
            <a:r>
              <a:rPr lang="sv-SE" altLang="da-DK" sz="900" b="1" baseline="0" noProof="1">
                <a:solidFill>
                  <a:schemeClr val="tx1"/>
                </a:solidFill>
                <a:latin typeface="+mn-lt"/>
                <a:cs typeface="Arial" panose="020B0604020202020204" pitchFamily="34" charset="0"/>
              </a:rPr>
              <a:t> </a:t>
            </a:r>
            <a:r>
              <a:rPr lang="sv-SE" altLang="da-DK" sz="900" noProof="1">
                <a:solidFill>
                  <a:schemeClr val="tx1"/>
                </a:solidFill>
                <a:latin typeface="+mn-lt"/>
                <a:cs typeface="Arial" panose="020B0604020202020204" pitchFamily="34" charset="0"/>
              </a:rPr>
              <a:t>Click the </a:t>
            </a:r>
            <a:r>
              <a:rPr lang="sv-SE" altLang="da-DK" sz="900" b="1" baseline="0" noProof="1">
                <a:solidFill>
                  <a:schemeClr val="tx1"/>
                </a:solidFill>
                <a:latin typeface="+mn-lt"/>
                <a:cs typeface="Arial" panose="020B0604020202020204" pitchFamily="34" charset="0"/>
              </a:rPr>
              <a:t>Reset </a:t>
            </a:r>
            <a:r>
              <a:rPr lang="sv-SE" altLang="da-DK"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sv-SE" altLang="da-DK" sz="900" noProof="1">
                <a:solidFill>
                  <a:schemeClr val="tx1"/>
                </a:solidFill>
                <a:latin typeface="+mn-lt"/>
                <a:cs typeface="Arial" panose="020B0604020202020204" pitchFamily="34" charset="0"/>
              </a:rPr>
              <a:t>position, size</a:t>
            </a:r>
            <a:r>
              <a:rPr lang="sv-SE" altLang="da-DK" sz="900" baseline="0" noProof="1">
                <a:solidFill>
                  <a:schemeClr val="tx1"/>
                </a:solidFill>
                <a:latin typeface="+mn-lt"/>
                <a:cs typeface="Arial" panose="020B0604020202020204" pitchFamily="34" charset="0"/>
              </a:rPr>
              <a:t>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sv-SE" altLang="da-DK" sz="900" baseline="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sz="1000" b="1" noProof="1">
                <a:solidFill>
                  <a:schemeClr val="tx1"/>
                </a:solidFill>
                <a:latin typeface="+mn-lt"/>
                <a:cs typeface="Arial" panose="020B0604020202020204" pitchFamily="34" charset="0"/>
              </a:rPr>
              <a:t>Use text</a:t>
            </a:r>
            <a:r>
              <a:rPr lang="sv-SE" sz="1000" b="1" baseline="0" noProof="1">
                <a:solidFill>
                  <a:schemeClr val="tx1"/>
                </a:solidFill>
                <a:latin typeface="+mn-lt"/>
                <a:cs typeface="Arial" panose="020B0604020202020204" pitchFamily="34" charset="0"/>
              </a:rPr>
              <a:t> styles</a:t>
            </a:r>
            <a:endParaRPr lang="sv-SE" sz="1000" b="1"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Delete bullet if you want regular</a:t>
            </a:r>
            <a:r>
              <a:rPr lang="sv-SE" altLang="da-DK" sz="900" b="0" baseline="0" noProof="1">
                <a:solidFill>
                  <a:schemeClr val="tx1"/>
                </a:solidFill>
                <a:latin typeface="+mn-lt"/>
                <a:cs typeface="Arial" panose="020B0604020202020204" pitchFamily="34" charset="0"/>
              </a:rPr>
              <a:t> text. Click ENTER and then Bullet-button for correct bullet. </a:t>
            </a:r>
            <a:br>
              <a:rPr lang="en-GB" altLang="da-DK" sz="900" b="0" baseline="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Use the </a:t>
            </a:r>
            <a:r>
              <a:rPr lang="sv-SE" altLang="da-DK" sz="900" b="1" noProof="1">
                <a:solidFill>
                  <a:schemeClr val="tx1"/>
                </a:solidFill>
                <a:latin typeface="+mn-lt"/>
                <a:cs typeface="Arial" panose="020B0604020202020204" pitchFamily="34" charset="0"/>
              </a:rPr>
              <a:t>TAB</a:t>
            </a:r>
            <a:r>
              <a:rPr lang="sv-SE" altLang="da-DK" sz="900" b="0" noProof="1">
                <a:solidFill>
                  <a:schemeClr val="tx1"/>
                </a:solidFill>
                <a:latin typeface="+mn-lt"/>
                <a:cs typeface="Arial" panose="020B0604020202020204" pitchFamily="34" charset="0"/>
              </a:rPr>
              <a:t>-key</a:t>
            </a:r>
            <a:r>
              <a:rPr lang="sv-SE"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sv-SE" altLang="da-DK" sz="900" b="0" baseline="0" noProof="1">
                <a:solidFill>
                  <a:schemeClr val="tx1"/>
                </a:solidFill>
                <a:latin typeface="+mn-lt"/>
                <a:cs typeface="Arial" panose="020B0604020202020204" pitchFamily="34" charset="0"/>
              </a:rPr>
              <a:t>levels. Click </a:t>
            </a:r>
            <a:r>
              <a:rPr lang="sv-SE" altLang="da-DK" sz="900" b="1" baseline="0" noProof="1">
                <a:solidFill>
                  <a:schemeClr val="tx1"/>
                </a:solidFill>
                <a:latin typeface="+mn-lt"/>
                <a:cs typeface="Arial" panose="020B0604020202020204" pitchFamily="34" charset="0"/>
              </a:rPr>
              <a:t>ENTER</a:t>
            </a:r>
            <a:r>
              <a:rPr lang="sv-SE" altLang="da-DK" sz="900" b="0" baseline="0" noProof="1">
                <a:solidFill>
                  <a:schemeClr val="tx1"/>
                </a:solidFill>
                <a:latin typeface="+mn-lt"/>
                <a:cs typeface="Arial" panose="020B0604020202020204" pitchFamily="34" charset="0"/>
              </a:rPr>
              <a:t>, then </a:t>
            </a:r>
            <a:r>
              <a:rPr lang="sv-SE" altLang="da-DK" sz="900" b="1" baseline="0" noProof="1">
                <a:solidFill>
                  <a:schemeClr val="tx1"/>
                </a:solidFill>
                <a:latin typeface="+mn-lt"/>
                <a:cs typeface="Arial" panose="020B0604020202020204" pitchFamily="34" charset="0"/>
              </a:rPr>
              <a:t>TAB</a:t>
            </a:r>
            <a:r>
              <a:rPr lang="sv-SE" altLang="da-DK" sz="900" b="0" baseline="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sv-SE" altLang="da-DK" sz="900" b="0" baseline="0" noProof="1">
                <a:solidFill>
                  <a:schemeClr val="tx1"/>
                </a:solidFill>
                <a:latin typeface="+mn-lt"/>
                <a:cs typeface="Arial" panose="020B0604020202020204" pitchFamily="34" charset="0"/>
              </a:rPr>
              <a:t>one level to the next level</a:t>
            </a:r>
            <a:endParaRPr lang="sv-SE"/>
          </a:p>
          <a:p>
            <a:pPr eaLnBrk="1" hangingPunct="1">
              <a:spcAft>
                <a:spcPts val="240"/>
              </a:spcAft>
              <a:defRPr/>
            </a:pPr>
            <a:r>
              <a:rPr lang="sv-SE" altLang="da-DK" sz="900" b="0" baseline="0" noProof="1">
                <a:solidFill>
                  <a:schemeClr val="tx1"/>
                </a:solidFill>
                <a:latin typeface="+mn-lt"/>
                <a:cs typeface="Arial" panose="020B0604020202020204" pitchFamily="34" charset="0"/>
              </a:rPr>
              <a:t>To go back in levels use </a:t>
            </a:r>
            <a:r>
              <a:rPr lang="sv-SE" altLang="da-DK" sz="900" b="1" baseline="0"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eaLnBrk="1" hangingPunct="1">
              <a:spcAft>
                <a:spcPts val="240"/>
              </a:spcAft>
              <a:defRPr/>
            </a:pPr>
            <a:endParaRPr lang="sv-SE" sz="900" b="1" noProof="1">
              <a:solidFill>
                <a:schemeClr val="tx1"/>
              </a:solidFill>
              <a:latin typeface="+mn-lt"/>
              <a:cs typeface="Arial" panose="020B0604020202020204" pitchFamily="34" charset="0"/>
            </a:endParaRPr>
          </a:p>
          <a:p>
            <a:pPr eaLnBrk="1" hangingPunct="1">
              <a:spcAft>
                <a:spcPts val="240"/>
              </a:spcAft>
              <a:defRPr/>
            </a:pPr>
            <a:r>
              <a:rPr lang="sv-SE" sz="900" noProof="1">
                <a:solidFill>
                  <a:schemeClr val="tx1"/>
                </a:solidFill>
                <a:latin typeface="+mn-lt"/>
                <a:cs typeface="Arial" panose="020B0604020202020204" pitchFamily="34" charset="0"/>
              </a:rPr>
              <a:t>Alternatively, </a:t>
            </a:r>
            <a:r>
              <a:rPr lang="sv-SE" sz="900" b="1" noProof="1">
                <a:solidFill>
                  <a:schemeClr val="tx1"/>
                </a:solidFill>
                <a:latin typeface="+mn-lt"/>
                <a:cs typeface="Arial" panose="020B0604020202020204" pitchFamily="34" charset="0"/>
              </a:rPr>
              <a:t>Increase</a:t>
            </a:r>
            <a:r>
              <a:rPr lang="sv-SE"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sv-SE" sz="900" b="1" baseline="0" noProof="1">
                <a:solidFill>
                  <a:schemeClr val="tx1"/>
                </a:solidFill>
                <a:latin typeface="+mn-lt"/>
                <a:cs typeface="Arial" panose="020B0604020202020204" pitchFamily="34" charset="0"/>
              </a:rPr>
              <a:t>Decrease </a:t>
            </a:r>
            <a:r>
              <a:rPr lang="sv-SE" sz="900" baseline="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8" name="Picture Placeholder 3"/>
          <p:cNvSpPr>
            <a:spLocks noGrp="1"/>
          </p:cNvSpPr>
          <p:nvPr>
            <p:ph type="pic" sz="quarter" idx="13" hasCustomPrompt="1"/>
          </p:nvPr>
        </p:nvSpPr>
        <p:spPr>
          <a:xfrm>
            <a:off x="-774" y="0"/>
            <a:ext cx="12190374" cy="6858000"/>
          </a:xfrm>
        </p:spPr>
        <p:txBody>
          <a:bodyPr/>
          <a:lstStyle>
            <a:lvl1pPr marL="0" indent="0" algn="ctr">
              <a:buNone/>
              <a:defRPr baseline="0"/>
            </a:lvl1pPr>
          </a:lstStyle>
          <a:p>
            <a:r>
              <a:rPr lang="sv-SE" dirty="0"/>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anchor="t" anchorCtr="0"/>
          <a:lstStyle>
            <a:lvl1pPr algn="l">
              <a:lnSpc>
                <a:spcPct val="83000"/>
              </a:lnSpc>
              <a:defRPr sz="7800">
                <a:solidFill>
                  <a:srgbClr val="006EB6"/>
                </a:solidFill>
              </a:defRPr>
            </a:lvl1pPr>
          </a:lstStyle>
          <a:p>
            <a:r>
              <a:rPr lang="sv-SE" dirty="0"/>
              <a:t>Click to add title</a:t>
            </a:r>
            <a:endParaRPr lang="sv-SE"/>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to </a:t>
            </a:r>
            <a:r>
              <a:rPr lang="sv-SE" dirty="0" err="1"/>
              <a:t>add</a:t>
            </a:r>
            <a:r>
              <a:rPr lang="sv-SE" dirty="0"/>
              <a:t> </a:t>
            </a:r>
            <a:r>
              <a:rPr lang="sv-SE" dirty="0" err="1"/>
              <a:t>name</a:t>
            </a:r>
            <a:endParaRPr lang="sv-SE" dirty="0"/>
          </a:p>
        </p:txBody>
      </p:sp>
      <p:sp>
        <p:nvSpPr>
          <p:cNvPr id="4" name="Date_DateCustomA"/>
          <p:cNvSpPr>
            <a:spLocks noGrp="1"/>
          </p:cNvSpPr>
          <p:nvPr>
            <p:ph type="dt" sz="half" idx="10"/>
          </p:nvPr>
        </p:nvSpPr>
        <p:spPr>
          <a:xfrm>
            <a:off x="8794752" y="6321576"/>
            <a:ext cx="2698748" cy="176724"/>
          </a:xfrm>
        </p:spPr>
        <p:txBody>
          <a:bodyPr/>
          <a:lstStyle>
            <a:lvl1pPr>
              <a:defRPr sz="1350">
                <a:solidFill>
                  <a:srgbClr val="006EB6"/>
                </a:solidFill>
              </a:defRPr>
            </a:lvl1pPr>
          </a:lstStyle>
          <a:p>
            <a:endParaRPr lang="sv-SE" dirty="0"/>
          </a:p>
        </p:txBody>
      </p:sp>
      <p:sp>
        <p:nvSpPr>
          <p:cNvPr id="5" name="Footer Placeholder 4" hidden="1"/>
          <p:cNvSpPr>
            <a:spLocks noGrp="1"/>
          </p:cNvSpPr>
          <p:nvPr>
            <p:ph type="ftr" sz="quarter" idx="11"/>
          </p:nvPr>
        </p:nvSpPr>
        <p:spPr>
          <a:xfrm>
            <a:off x="3395663" y="6926599"/>
            <a:ext cx="5400675" cy="222501"/>
          </a:xfrm>
        </p:spPr>
        <p:txBody>
          <a:bodyPr/>
          <a:lstStyle>
            <a:lvl1pPr>
              <a:defRPr sz="100">
                <a:solidFill>
                  <a:schemeClr val="bg1"/>
                </a:solidFill>
              </a:defRPr>
            </a:lvl1pPr>
          </a:lstStyle>
          <a:p>
            <a:endParaRPr lang="sv-SE" dirty="0"/>
          </a:p>
        </p:txBody>
      </p:sp>
      <p:sp>
        <p:nvSpPr>
          <p:cNvPr id="6" name="Slide Number Placeholder 5" hidden="1"/>
          <p:cNvSpPr>
            <a:spLocks noGrp="1"/>
          </p:cNvSpPr>
          <p:nvPr>
            <p:ph type="sldNum" sz="quarter" idx="12"/>
          </p:nvPr>
        </p:nvSpPr>
        <p:spPr>
          <a:xfrm>
            <a:off x="8796338" y="6520734"/>
            <a:ext cx="2663824" cy="222501"/>
          </a:xfrm>
        </p:spPr>
        <p:txBody>
          <a:bodyPr/>
          <a:lstStyle>
            <a:lvl1pPr>
              <a:defRPr sz="100">
                <a:solidFill>
                  <a:schemeClr val="bg1"/>
                </a:solidFill>
              </a:defRPr>
            </a:lvl1pPr>
          </a:lstStyle>
          <a:p>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a:lstStyle>
            <a:lvl1pPr marL="0" indent="0" algn="ctr">
              <a:buNone/>
              <a:defRPr baseline="0">
                <a:solidFill>
                  <a:schemeClr val="bg1"/>
                </a:solidFill>
              </a:defRPr>
            </a:lvl1pPr>
          </a:lstStyle>
          <a:p>
            <a:r>
              <a:rPr lang="sv-SE" dirty="0"/>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anchor="t" anchorCtr="0"/>
          <a:lstStyle>
            <a:lvl1pPr algn="l">
              <a:lnSpc>
                <a:spcPct val="83000"/>
              </a:lnSpc>
              <a:defRPr sz="7800">
                <a:solidFill>
                  <a:schemeClr val="bg1"/>
                </a:solidFill>
              </a:defRPr>
            </a:lvl1pPr>
          </a:lstStyle>
          <a:p>
            <a:r>
              <a:rPr lang="sv-SE" dirty="0"/>
              <a:t>Click to add title</a:t>
            </a:r>
            <a:endParaRPr lang="sv-SE"/>
          </a:p>
        </p:txBody>
      </p:sp>
      <p:sp>
        <p:nvSpPr>
          <p:cNvPr id="3" name="USR_Name"/>
          <p:cNvSpPr>
            <a:spLocks noGrp="1"/>
          </p:cNvSpPr>
          <p:nvPr>
            <p:ph type="subTitle" idx="1" hasCustomPrompt="1"/>
          </p:nvPr>
        </p:nvSpPr>
        <p:spPr>
          <a:xfrm>
            <a:off x="6094413" y="6041776"/>
            <a:ext cx="5399086" cy="279799"/>
          </a:xfrm>
        </p:spPr>
        <p:txBody>
          <a:bodyPr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to </a:t>
            </a:r>
            <a:r>
              <a:rPr lang="sv-SE" dirty="0" err="1"/>
              <a:t>add</a:t>
            </a:r>
            <a:r>
              <a:rPr lang="sv-SE" dirty="0"/>
              <a:t> </a:t>
            </a:r>
            <a:r>
              <a:rPr lang="sv-SE" dirty="0" err="1"/>
              <a:t>name</a:t>
            </a:r>
            <a:endParaRPr lang="sv-SE" dirty="0"/>
          </a:p>
        </p:txBody>
      </p:sp>
      <p:sp>
        <p:nvSpPr>
          <p:cNvPr id="4" name="Date_DateCustomA"/>
          <p:cNvSpPr>
            <a:spLocks noGrp="1"/>
          </p:cNvSpPr>
          <p:nvPr>
            <p:ph type="dt" sz="half" idx="10"/>
          </p:nvPr>
        </p:nvSpPr>
        <p:spPr>
          <a:xfrm>
            <a:off x="8794752" y="6321576"/>
            <a:ext cx="2698748" cy="176724"/>
          </a:xfrm>
        </p:spPr>
        <p:txBody>
          <a:bodyPr/>
          <a:lstStyle>
            <a:lvl1pPr>
              <a:defRPr sz="1350">
                <a:solidFill>
                  <a:schemeClr val="bg1"/>
                </a:solidFill>
              </a:defRPr>
            </a:lvl1pPr>
          </a:lstStyle>
          <a:p>
            <a:endParaRPr lang="sv-SE" dirty="0"/>
          </a:p>
        </p:txBody>
      </p:sp>
      <p:sp>
        <p:nvSpPr>
          <p:cNvPr id="5" name="Footer Placeholder 4" hidden="1"/>
          <p:cNvSpPr>
            <a:spLocks noGrp="1"/>
          </p:cNvSpPr>
          <p:nvPr>
            <p:ph type="ftr" sz="quarter" idx="11"/>
          </p:nvPr>
        </p:nvSpPr>
        <p:spPr>
          <a:xfrm>
            <a:off x="3395663" y="6926599"/>
            <a:ext cx="5400675" cy="222501"/>
          </a:xfrm>
        </p:spPr>
        <p:txBody>
          <a:bodyPr/>
          <a:lstStyle>
            <a:lvl1pPr>
              <a:defRPr sz="100">
                <a:solidFill>
                  <a:schemeClr val="bg1"/>
                </a:solidFill>
              </a:defRPr>
            </a:lvl1pPr>
          </a:lstStyle>
          <a:p>
            <a:endParaRPr lang="sv-SE" dirty="0"/>
          </a:p>
        </p:txBody>
      </p:sp>
      <p:sp>
        <p:nvSpPr>
          <p:cNvPr id="6" name="Slide Number Placeholder 5" hidden="1"/>
          <p:cNvSpPr>
            <a:spLocks noGrp="1"/>
          </p:cNvSpPr>
          <p:nvPr>
            <p:ph type="sldNum" sz="quarter" idx="12"/>
          </p:nvPr>
        </p:nvSpPr>
        <p:spPr>
          <a:xfrm>
            <a:off x="8796338" y="6520734"/>
            <a:ext cx="2663824" cy="222501"/>
          </a:xfrm>
        </p:spPr>
        <p:txBody>
          <a:bodyPr/>
          <a:lstStyle>
            <a:lvl1pPr>
              <a:defRPr sz="100">
                <a:solidFill>
                  <a:schemeClr val="bg1"/>
                </a:solidFill>
              </a:defRPr>
            </a:lvl1pPr>
          </a:lstStyle>
          <a:p>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sv-SE" dirty="0"/>
              <a:t>Click to add title in max 1 line</a:t>
            </a:r>
            <a:endParaRPr lang="sv-SE"/>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a:lstStyle>
            <a:lvl1pPr marL="594000" indent="-594000">
              <a:spcBef>
                <a:spcPts val="300"/>
              </a:spcBef>
              <a:defRPr sz="2800"/>
            </a:lvl1pPr>
            <a:lvl2pPr marL="846000">
              <a:defRPr sz="2200"/>
            </a:lvl2pPr>
          </a:lstStyle>
          <a:p>
            <a:pPr lvl="0"/>
            <a:r>
              <a:rPr lang="sv-SE" dirty="0"/>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sv-SE" dirty="0"/>
          </a:p>
        </p:txBody>
      </p:sp>
      <p:sp>
        <p:nvSpPr>
          <p:cNvPr id="4" name="FLD_Footer"/>
          <p:cNvSpPr>
            <a:spLocks noGrp="1"/>
          </p:cNvSpPr>
          <p:nvPr>
            <p:ph type="ftr" sz="quarter" idx="11"/>
          </p:nvPr>
        </p:nvSpPr>
        <p:spPr/>
        <p:txBody>
          <a:bodyPr/>
          <a:lstStyle/>
          <a:p>
            <a:endParaRPr lang="sv-SE" dirty="0"/>
          </a:p>
        </p:txBody>
      </p:sp>
      <p:sp>
        <p:nvSpPr>
          <p:cNvPr id="5" name="Slide Number Placeholder 4"/>
          <p:cNvSpPr>
            <a:spLocks noGrp="1"/>
          </p:cNvSpPr>
          <p:nvPr>
            <p:ph type="sldNum" sz="quarter" idx="12"/>
          </p:nvPr>
        </p:nvSpPr>
        <p:spPr/>
        <p:txBody>
          <a:bodyPr/>
          <a:lstStyle/>
          <a:p>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a:r>
              <a:rPr lang="sv-SE" dirty="0"/>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a:lstStyle>
            <a:lvl1pPr>
              <a:defRPr baseline="0"/>
            </a:lvl1pPr>
          </a:lstStyle>
          <a:p>
            <a:pPr lvl="0"/>
            <a:r>
              <a:rPr lang="sv-SE" dirty="0"/>
              <a:t>Click to add text or content</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p:txBody>
      </p:sp>
      <p:sp>
        <p:nvSpPr>
          <p:cNvPr id="4" name="Date Placeholder 3"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5" name="FLD_Footer"/>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sv-SE"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sv-SE" dirty="0"/>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anchor="ctr" anchorCtr="0"/>
          <a:lstStyle>
            <a:lvl1pPr marL="0" indent="0" algn="ctr">
              <a:buNone/>
              <a:defRPr/>
            </a:lvl1pPr>
          </a:lstStyle>
          <a:p>
            <a:r>
              <a:rPr lang="sv-SE" dirty="0"/>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anchor="ctr" anchorCtr="0"/>
          <a:lstStyle>
            <a:lvl1pPr marL="0" indent="0" algn="ctr">
              <a:buNone/>
              <a:defRPr/>
            </a:lvl1pPr>
          </a:lstStyle>
          <a:p>
            <a:r>
              <a:rPr lang="sv-SE" dirty="0"/>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a:p>
        </p:txBody>
      </p:sp>
      <p:sp>
        <p:nvSpPr>
          <p:cNvPr id="2" name="Title 1"/>
          <p:cNvSpPr>
            <a:spLocks noGrp="1"/>
          </p:cNvSpPr>
          <p:nvPr>
            <p:ph type="title" hasCustomPrompt="1"/>
          </p:nvPr>
        </p:nvSpPr>
        <p:spPr>
          <a:xfrm>
            <a:off x="3324501" y="676800"/>
            <a:ext cx="8168999" cy="4772629"/>
          </a:xfrm>
        </p:spPr>
        <p:txBody>
          <a:bodyPr/>
          <a:lstStyle>
            <a:lvl1pPr>
              <a:lnSpc>
                <a:spcPct val="83000"/>
              </a:lnSpc>
              <a:defRPr sz="7800" b="1" baseline="0">
                <a:solidFill>
                  <a:srgbClr val="ADCFF1"/>
                </a:solidFill>
              </a:defRPr>
            </a:lvl1pPr>
          </a:lstStyle>
          <a:p>
            <a:r>
              <a:rPr lang="sv-SE" dirty="0"/>
              <a:t>Use bold for highlighted text,</a:t>
            </a:r>
            <a:br>
              <a:rPr lang="en-GB" dirty="0"/>
            </a:br>
            <a:r>
              <a:rPr lang="sv-SE" dirty="0"/>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sv-SE" dirty="0"/>
          </a:p>
        </p:txBody>
      </p:sp>
      <p:sp>
        <p:nvSpPr>
          <p:cNvPr id="4" name="FLD_Footer"/>
          <p:cNvSpPr>
            <a:spLocks noGrp="1"/>
          </p:cNvSpPr>
          <p:nvPr>
            <p:ph type="ftr" sz="quarter" idx="11"/>
          </p:nvPr>
        </p:nvSpPr>
        <p:spPr/>
        <p:txBody>
          <a:bodyPr/>
          <a:lstStyle>
            <a:lvl1pPr>
              <a:defRPr>
                <a:solidFill>
                  <a:srgbClr val="ADCFF1"/>
                </a:solidFill>
              </a:defRPr>
            </a:lvl1pPr>
          </a:lstStyle>
          <a:p>
            <a:endParaRPr lang="sv-SE" dirty="0"/>
          </a:p>
        </p:txBody>
      </p:sp>
      <p:sp>
        <p:nvSpPr>
          <p:cNvPr id="5" name="Slide Number Placeholder 4"/>
          <p:cNvSpPr>
            <a:spLocks noGrp="1"/>
          </p:cNvSpPr>
          <p:nvPr>
            <p:ph type="sldNum" sz="quarter" idx="12"/>
          </p:nvPr>
        </p:nvSpPr>
        <p:spPr/>
        <p:txBody>
          <a:bodyPr/>
          <a:lstStyle>
            <a:lvl1pPr>
              <a:defRPr>
                <a:solidFill>
                  <a:srgbClr val="ADCFF1"/>
                </a:solidFill>
              </a:defRPr>
            </a:lvl1pPr>
          </a:lstStyle>
          <a:p>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r>
              <a:rPr lang="sv-SE" dirty="0"/>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a:r>
              <a:rPr lang="sv-SE" dirty="0"/>
              <a:t>Click to edit Master text styles</a:t>
            </a:r>
            <a:endParaRPr lang="sv-SE"/>
          </a:p>
          <a:p>
            <a:pPr lvl="1"/>
            <a:r>
              <a:rPr lang="sv-SE" dirty="0"/>
              <a:t>Second level</a:t>
            </a:r>
            <a:endParaRPr lang="sv-SE"/>
          </a:p>
          <a:p>
            <a:pPr lvl="2"/>
            <a:r>
              <a:rPr lang="sv-SE" dirty="0"/>
              <a:t>Third level</a:t>
            </a:r>
            <a:endParaRPr lang="sv-SE"/>
          </a:p>
          <a:p>
            <a:pPr lvl="3"/>
            <a:r>
              <a:rPr lang="sv-SE" dirty="0"/>
              <a:t>Fourth level</a:t>
            </a:r>
            <a:endParaRPr lang="sv-SE"/>
          </a:p>
          <a:p>
            <a:pPr lvl="4"/>
            <a:r>
              <a:rPr lang="sv-SE" dirty="0"/>
              <a:t>Fifth level</a:t>
            </a:r>
            <a:endParaRPr lang="sv-SE"/>
          </a:p>
          <a:p>
            <a:pPr lvl="5"/>
            <a:r>
              <a:rPr lang="sv-SE" dirty="0"/>
              <a:t>Sixth level</a:t>
            </a:r>
            <a:endParaRPr lang="sv-SE"/>
          </a:p>
          <a:p>
            <a:pPr lvl="6"/>
            <a:r>
              <a:rPr lang="sv-SE" dirty="0"/>
              <a:t>Seventh level</a:t>
            </a:r>
            <a:endParaRPr lang="sv-SE"/>
          </a:p>
          <a:p>
            <a:pPr lvl="7"/>
            <a:r>
              <a:rPr lang="sv-SE" dirty="0"/>
              <a:t>Eight level</a:t>
            </a:r>
            <a:endParaRPr lang="sv-SE"/>
          </a:p>
          <a:p>
            <a:pPr lvl="8"/>
            <a:r>
              <a:rPr lang="sv-SE" dirty="0"/>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sv-SE" dirty="0"/>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notesSlide" Target="../notesSlides/notesSlide12.xml"/><Relationship Id="rId4"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www.mynak.se/"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1.jpeg"/><Relationship Id="rId5" Type="http://schemas.openxmlformats.org/officeDocument/2006/relationships/image" Target="../media/image17.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3.jpeg"/><Relationship Id="rId5" Type="http://schemas.openxmlformats.org/officeDocument/2006/relationships/image" Target="../media/image16.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2771558" y="2190179"/>
            <a:ext cx="6645710" cy="1661419"/>
          </a:xfrm>
        </p:spPr>
        <p:txBody>
          <a:bodyPr/>
          <a:lstStyle/>
          <a:p>
            <a:r>
              <a:rPr lang="en-GB" sz="8800" dirty="0">
                <a:solidFill>
                  <a:schemeClr val="accent3"/>
                </a:solidFill>
              </a:rPr>
              <a:t>Redo </a:t>
            </a:r>
            <a:r>
              <a:rPr lang="sv-SE" sz="8800" dirty="0">
                <a:solidFill>
                  <a:schemeClr val="accent3"/>
                </a:solidFill>
              </a:rPr>
              <a:t>för</a:t>
            </a:r>
            <a:r>
              <a:rPr lang="en-GB" sz="8800" dirty="0">
                <a:solidFill>
                  <a:schemeClr val="accent3"/>
                </a:solidFill>
              </a:rPr>
              <a:t> ett </a:t>
            </a:r>
            <a:br>
              <a:rPr lang="en-GB" sz="8800" dirty="0">
                <a:solidFill>
                  <a:schemeClr val="accent3"/>
                </a:solidFill>
              </a:rPr>
            </a:br>
            <a:r>
              <a:rPr lang="en-GB" sz="8800" dirty="0">
                <a:solidFill>
                  <a:schemeClr val="accent3"/>
                </a:solidFill>
              </a:rPr>
              <a:t>helt arbetsliv</a:t>
            </a:r>
          </a:p>
        </p:txBody>
      </p:sp>
      <p:pic>
        <p:nvPicPr>
          <p:cNvPr id="16" name="Picture 3" descr="Nordiska ministerråde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00" y="5799600"/>
            <a:ext cx="2565673" cy="698863"/>
          </a:xfrm>
          <a:prstGeom prst="rect">
            <a:avLst/>
          </a:prstGeom>
        </p:spPr>
      </p:pic>
      <p:sp>
        <p:nvSpPr>
          <p:cNvPr id="9" name="USR_Name"/>
          <p:cNvSpPr>
            <a:spLocks noGrp="1"/>
          </p:cNvSpPr>
          <p:nvPr>
            <p:ph type="subTitle" idx="1"/>
          </p:nvPr>
        </p:nvSpPr>
        <p:spPr/>
        <p:txBody>
          <a:bodyPr/>
          <a:lstStyle/>
          <a:p>
            <a:r>
              <a:rPr lang="en-GB" dirty="0" err="1">
                <a:solidFill>
                  <a:schemeClr val="accent3"/>
                </a:solidFill>
              </a:rPr>
              <a:t>Lektion</a:t>
            </a:r>
            <a:r>
              <a:rPr lang="en-GB" dirty="0">
                <a:solidFill>
                  <a:schemeClr val="accent3"/>
                </a:solidFill>
              </a:rPr>
              <a:t> 6 </a:t>
            </a:r>
            <a:r>
              <a:rPr lang="en-GB" dirty="0" err="1">
                <a:solidFill>
                  <a:schemeClr val="accent3"/>
                </a:solidFill>
              </a:rPr>
              <a:t>av</a:t>
            </a:r>
            <a:r>
              <a:rPr lang="en-GB" dirty="0">
                <a:solidFill>
                  <a:schemeClr val="accent3"/>
                </a:solidFill>
              </a:rPr>
              <a:t> 6 – “</a:t>
            </a:r>
            <a:r>
              <a:rPr lang="en-GB" dirty="0" err="1">
                <a:solidFill>
                  <a:schemeClr val="accent3"/>
                </a:solidFill>
              </a:rPr>
              <a:t>Arbetsmiljökunskap</a:t>
            </a:r>
            <a:r>
              <a:rPr lang="en-GB" dirty="0">
                <a:solidFill>
                  <a:schemeClr val="accent3"/>
                </a:solidFill>
              </a:rPr>
              <a:t> för unga” </a:t>
            </a:r>
          </a:p>
        </p:txBody>
      </p:sp>
      <p:pic>
        <p:nvPicPr>
          <p:cNvPr id="2" name="Bildobjekt 1">
            <a:extLst>
              <a:ext uri="{FF2B5EF4-FFF2-40B4-BE49-F238E27FC236}">
                <a16:creationId xmlns:a16="http://schemas.microsoft.com/office/drawing/2014/main" id="{DF15D800-B1EC-33E8-1F4B-EE6ED357234E}"/>
              </a:ext>
            </a:extLst>
          </p:cNvPr>
          <p:cNvPicPr>
            <a:picLocks noChangeAspect="1"/>
          </p:cNvPicPr>
          <p:nvPr/>
        </p:nvPicPr>
        <p:blipFill rotWithShape="1">
          <a:blip r:embed="rId5" cstate="print">
            <a:alphaModFix amt="70000"/>
            <a:extLst>
              <a:ext uri="{28A0092B-C50C-407E-A947-70E740481C1C}">
                <a14:useLocalDpi xmlns:a14="http://schemas.microsoft.com/office/drawing/2010/main" val="0"/>
              </a:ext>
            </a:extLst>
          </a:blip>
          <a:srcRect l="12721" t="29270" r="12723" b="28023"/>
          <a:stretch/>
        </p:blipFill>
        <p:spPr>
          <a:xfrm>
            <a:off x="3176414" y="5865435"/>
            <a:ext cx="2239926" cy="556819"/>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a:lstStyle/>
          <a:p>
            <a:r>
              <a:rPr lang="sv-SE" dirty="0"/>
              <a:t>6. Varför är det viktigt med kunskaper kring arbetsmiljö?</a:t>
            </a:r>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656568" y="2572456"/>
            <a:ext cx="3394075" cy="3892550"/>
          </a:xfrm>
        </p:spPr>
        <p:txBody>
          <a:bodyPr/>
          <a:lstStyle/>
          <a:p>
            <a:pPr marL="0" indent="0">
              <a:buNone/>
            </a:pPr>
            <a:r>
              <a:rPr lang="da-DK" sz="2000" b="1" dirty="0"/>
              <a:t>A.</a:t>
            </a:r>
          </a:p>
          <a:p>
            <a:pPr marL="0" indent="0">
              <a:buNone/>
            </a:pPr>
            <a:endParaRPr lang="da-DK" sz="2000" dirty="0"/>
          </a:p>
        </p:txBody>
      </p:sp>
      <p:sp>
        <p:nvSpPr>
          <p:cNvPr id="11" name="textruta 10">
            <a:extLst>
              <a:ext uri="{FF2B5EF4-FFF2-40B4-BE49-F238E27FC236}">
                <a16:creationId xmlns:a16="http://schemas.microsoft.com/office/drawing/2014/main" id="{A3705A0D-4840-4BA6-9AD3-ED1A4603E5C2}"/>
              </a:ext>
            </a:extLst>
          </p:cNvPr>
          <p:cNvSpPr txBox="1"/>
          <p:nvPr/>
        </p:nvSpPr>
        <p:spPr>
          <a:xfrm>
            <a:off x="655607" y="3042248"/>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sv-SE" sz="2200" dirty="0">
                <a:solidFill>
                  <a:srgbClr val="006EB6"/>
                </a:solidFill>
              </a:rPr>
              <a:t>Du kan jobba och hålla dig frisk på din arbetsplats. </a:t>
            </a: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solidFill>
                  <a:schemeClr val="accent1"/>
                </a:solidFill>
              </a:rPr>
              <a:t>B.</a:t>
            </a:r>
          </a:p>
          <a:p>
            <a:pPr marL="0" indent="0">
              <a:buNone/>
            </a:pPr>
            <a:endParaRPr lang="da-DK" sz="2000" b="1" dirty="0">
              <a:solidFill>
                <a:schemeClr val="accent1"/>
              </a:solidFill>
            </a:endParaRPr>
          </a:p>
          <a:p>
            <a:pPr marL="0" indent="0">
              <a:buNone/>
            </a:pPr>
            <a:endParaRPr lang="da-DK" sz="2000" dirty="0">
              <a:solidFill>
                <a:schemeClr val="accent1"/>
              </a:solidFill>
            </a:endParaRPr>
          </a:p>
          <a:p>
            <a:pPr marL="0" indent="0">
              <a:buFont typeface="Arial" panose="020B0604020202020204" pitchFamily="34" charset="0"/>
              <a:buNone/>
            </a:pPr>
            <a:endParaRPr lang="da-DK" sz="2000" dirty="0">
              <a:highlight>
                <a:srgbClr val="FFFF00"/>
              </a:highlight>
            </a:endParaRPr>
          </a:p>
        </p:txBody>
      </p:sp>
      <p:sp>
        <p:nvSpPr>
          <p:cNvPr id="14" name="textruta 13">
            <a:extLst>
              <a:ext uri="{FF2B5EF4-FFF2-40B4-BE49-F238E27FC236}">
                <a16:creationId xmlns:a16="http://schemas.microsoft.com/office/drawing/2014/main" id="{53AA80D6-3250-4CB9-A9D1-5A546BB55B49}"/>
              </a:ext>
            </a:extLst>
          </p:cNvPr>
          <p:cNvSpPr txBox="1"/>
          <p:nvPr/>
        </p:nvSpPr>
        <p:spPr>
          <a:xfrm>
            <a:off x="4300515" y="3100949"/>
            <a:ext cx="2743200" cy="3385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sv-SE" sz="2200" dirty="0">
                <a:solidFill>
                  <a:srgbClr val="006EB6"/>
                </a:solidFill>
              </a:rPr>
              <a:t>För det står i lagboken</a:t>
            </a: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2456"/>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solidFill>
                  <a:schemeClr val="accent1"/>
                </a:solidFill>
              </a:rPr>
              <a:t>C.</a:t>
            </a:r>
          </a:p>
          <a:p>
            <a:pPr marL="0" indent="0">
              <a:buFont typeface="Arial" panose="020B0604020202020204" pitchFamily="34" charset="0"/>
              <a:buNone/>
            </a:pPr>
            <a:endParaRPr lang="da-DK" sz="2000" b="1" dirty="0"/>
          </a:p>
        </p:txBody>
      </p:sp>
      <p:sp>
        <p:nvSpPr>
          <p:cNvPr id="15" name="textruta 14">
            <a:extLst>
              <a:ext uri="{FF2B5EF4-FFF2-40B4-BE49-F238E27FC236}">
                <a16:creationId xmlns:a16="http://schemas.microsoft.com/office/drawing/2014/main" id="{7776592D-9C3A-4108-B3BC-5AE228A4C0A1}"/>
              </a:ext>
            </a:extLst>
          </p:cNvPr>
          <p:cNvSpPr txBox="1"/>
          <p:nvPr/>
        </p:nvSpPr>
        <p:spPr>
          <a:xfrm>
            <a:off x="7851146" y="3098395"/>
            <a:ext cx="274320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sv-SE" sz="2200" dirty="0">
                <a:solidFill>
                  <a:srgbClr val="006EB6"/>
                </a:solidFill>
              </a:rPr>
              <a:t>Om du inte vet vad en arbetsmiljö är blir det svårt att få ett jobb.</a:t>
            </a:r>
          </a:p>
        </p:txBody>
      </p:sp>
      <p:pic>
        <p:nvPicPr>
          <p:cNvPr id="18" name="Bildobjekt 17">
            <a:extLst>
              <a:ext uri="{FF2B5EF4-FFF2-40B4-BE49-F238E27FC236}">
                <a16:creationId xmlns:a16="http://schemas.microsoft.com/office/drawing/2014/main" id="{E660FB97-F058-4E4E-895C-8CCC62CD6629}"/>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025" b="18180"/>
          <a:stretch/>
        </p:blipFill>
        <p:spPr>
          <a:xfrm>
            <a:off x="0" y="4403188"/>
            <a:ext cx="12192000" cy="2454812"/>
          </a:xfrm>
          <a:prstGeom prst="rect">
            <a:avLst/>
          </a:prstGeom>
        </p:spPr>
      </p:pic>
    </p:spTree>
    <p:custDataLst>
      <p:tags r:id="rId1"/>
    </p:custDataLst>
    <p:extLst>
      <p:ext uri="{BB962C8B-B14F-4D97-AF65-F5344CB8AC3E}">
        <p14:creationId xmlns:p14="http://schemas.microsoft.com/office/powerpoint/2010/main" val="28689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a:lstStyle/>
          <a:p>
            <a:r>
              <a:rPr lang="sv-SE" dirty="0"/>
              <a:t>Rättning</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9" y="1751171"/>
            <a:ext cx="5439432" cy="3892550"/>
          </a:xfrm>
        </p:spPr>
        <p:txBody>
          <a:bodyPr/>
          <a:lstStyle/>
          <a:p>
            <a:pPr marL="0" indent="0">
              <a:buNone/>
            </a:pPr>
            <a:r>
              <a:rPr lang="da-DK" sz="2800" b="1" dirty="0"/>
              <a:t>Hur </a:t>
            </a:r>
            <a:r>
              <a:rPr lang="da-DK" sz="2800" b="1" dirty="0" err="1"/>
              <a:t>gick</a:t>
            </a:r>
            <a:r>
              <a:rPr lang="da-DK" sz="2800" b="1" dirty="0"/>
              <a:t> det?</a:t>
            </a:r>
          </a:p>
          <a:p>
            <a:pPr marL="0" indent="0">
              <a:buNone/>
            </a:pPr>
            <a:r>
              <a:rPr lang="da-DK" sz="2800" dirty="0"/>
              <a:t>Ta </a:t>
            </a:r>
            <a:r>
              <a:rPr lang="da-DK" sz="2800" dirty="0" err="1"/>
              <a:t>hjälp</a:t>
            </a:r>
            <a:r>
              <a:rPr lang="da-DK" sz="2800" dirty="0"/>
              <a:t> av </a:t>
            </a:r>
            <a:r>
              <a:rPr lang="da-DK" sz="2800" dirty="0" err="1"/>
              <a:t>varandra</a:t>
            </a:r>
            <a:r>
              <a:rPr lang="da-DK" sz="2800" dirty="0"/>
              <a:t>, </a:t>
            </a:r>
            <a:r>
              <a:rPr lang="da-DK" sz="2800" dirty="0" err="1"/>
              <a:t>rätta</a:t>
            </a:r>
            <a:r>
              <a:rPr lang="da-DK" sz="2800" dirty="0"/>
              <a:t> och </a:t>
            </a:r>
            <a:r>
              <a:rPr lang="da-DK" sz="2800" dirty="0" err="1"/>
              <a:t>diskutera</a:t>
            </a:r>
            <a:r>
              <a:rPr lang="da-DK" sz="2800" dirty="0"/>
              <a:t>.</a:t>
            </a:r>
          </a:p>
          <a:p>
            <a:pPr marL="0" indent="0">
              <a:buNone/>
            </a:pPr>
            <a:endParaRPr lang="da-DK" sz="2800" dirty="0"/>
          </a:p>
          <a:p>
            <a:pPr marL="0" indent="0">
              <a:buNone/>
            </a:pPr>
            <a:endParaRPr lang="da-DK" sz="2800" dirty="0"/>
          </a:p>
          <a:p>
            <a:pPr marL="0" indent="0">
              <a:buNone/>
            </a:pPr>
            <a:endParaRPr lang="da-DK" sz="2800" dirty="0"/>
          </a:p>
          <a:p>
            <a:pPr marL="0" indent="0">
              <a:buNone/>
            </a:pPr>
            <a:endParaRPr lang="da-DK" sz="2800" dirty="0"/>
          </a:p>
          <a:p>
            <a:pPr marL="0" indent="0">
              <a:buNone/>
            </a:pPr>
            <a:endParaRPr lang="da-DK" sz="2000" dirty="0">
              <a:highlight>
                <a:srgbClr val="FFFF00"/>
              </a:highlight>
            </a:endParaRPr>
          </a:p>
          <a:p>
            <a:pPr marL="0" indent="0">
              <a:buNone/>
            </a:pPr>
            <a:endParaRPr lang="da-DK" sz="2000" dirty="0">
              <a:highlight>
                <a:srgbClr val="FFFF00"/>
              </a:highlight>
            </a:endParaRPr>
          </a:p>
        </p:txBody>
      </p:sp>
      <p:pic>
        <p:nvPicPr>
          <p:cNvPr id="7" name="Bildobjekt 6">
            <a:extLst>
              <a:ext uri="{FF2B5EF4-FFF2-40B4-BE49-F238E27FC236}">
                <a16:creationId xmlns:a16="http://schemas.microsoft.com/office/drawing/2014/main" id="{71D8F9AE-DE01-532E-DC23-2C73C836822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8527"/>
          <a:stretch/>
        </p:blipFill>
        <p:spPr>
          <a:xfrm>
            <a:off x="6645729" y="0"/>
            <a:ext cx="7494814" cy="6858000"/>
          </a:xfrm>
          <a:prstGeom prst="rect">
            <a:avLst/>
          </a:prstGeom>
        </p:spPr>
      </p:pic>
    </p:spTree>
    <p:custDataLst>
      <p:tags r:id="rId1"/>
    </p:custDataLst>
    <p:extLst>
      <p:ext uri="{BB962C8B-B14F-4D97-AF65-F5344CB8AC3E}">
        <p14:creationId xmlns:p14="http://schemas.microsoft.com/office/powerpoint/2010/main" val="315745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hidden="1"/>
          <p:cNvSpPr>
            <a:spLocks noGrp="1"/>
          </p:cNvSpPr>
          <p:nvPr>
            <p:ph type="dt" sz="half" idx="10"/>
          </p:nvPr>
        </p:nvSpPr>
        <p:spPr/>
        <p:txBody>
          <a:bodyPr/>
          <a:lstStyle/>
          <a:p>
            <a:endParaRPr lang="en-GB" dirty="0"/>
          </a:p>
        </p:txBody>
      </p:sp>
      <p:pic>
        <p:nvPicPr>
          <p:cNvPr id="2" name="Examination - svenska" descr="Examination">
            <a:hlinkClick r:id="" action="ppaction://media"/>
            <a:extLst>
              <a:ext uri="{FF2B5EF4-FFF2-40B4-BE49-F238E27FC236}">
                <a16:creationId xmlns:a16="http://schemas.microsoft.com/office/drawing/2014/main" id="{11CEB6D3-2F56-6113-E61B-FB7AF6587D8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2148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a:xfrm>
            <a:off x="656568" y="391028"/>
            <a:ext cx="6159868" cy="1285875"/>
          </a:xfrm>
        </p:spPr>
        <p:txBody>
          <a:bodyPr/>
          <a:lstStyle/>
          <a:p>
            <a:r>
              <a:rPr lang="sv-SE" sz="4400" dirty="0"/>
              <a:t>Om </a:t>
            </a:r>
            <a:r>
              <a:rPr lang="sv-SE" sz="4400" dirty="0">
                <a:solidFill>
                  <a:schemeClr val="accent2"/>
                </a:solidFill>
              </a:rPr>
              <a:t>projektet</a:t>
            </a:r>
            <a:r>
              <a:rPr lang="sv-SE" sz="4400" dirty="0"/>
              <a:t> </a:t>
            </a:r>
            <a:br>
              <a:rPr lang="sv-SE" sz="4400" dirty="0"/>
            </a:br>
            <a:r>
              <a:rPr lang="sv-SE" sz="4400" dirty="0"/>
              <a:t>– Arbetsmiljökunskap </a:t>
            </a:r>
            <a:br>
              <a:rPr lang="sv-SE" sz="4400" dirty="0"/>
            </a:br>
            <a:r>
              <a:rPr lang="sv-SE" sz="4400" dirty="0"/>
              <a:t>för unga</a:t>
            </a:r>
          </a:p>
        </p:txBody>
      </p:sp>
      <p:sp>
        <p:nvSpPr>
          <p:cNvPr id="5" name="textruta 4">
            <a:extLst>
              <a:ext uri="{FF2B5EF4-FFF2-40B4-BE49-F238E27FC236}">
                <a16:creationId xmlns:a16="http://schemas.microsoft.com/office/drawing/2014/main" id="{B5F13586-DF0C-49F0-BEF5-CBC420B703EF}"/>
              </a:ext>
            </a:extLst>
          </p:cNvPr>
          <p:cNvSpPr txBox="1"/>
          <p:nvPr/>
        </p:nvSpPr>
        <p:spPr>
          <a:xfrm>
            <a:off x="810491" y="2750127"/>
            <a:ext cx="6632300" cy="2954655"/>
          </a:xfrm>
          <a:prstGeom prst="rect">
            <a:avLst/>
          </a:prstGeom>
          <a:noFill/>
        </p:spPr>
        <p:txBody>
          <a:bodyPr wrap="square" lIns="0" tIns="0" rIns="0" bIns="0" rtlCol="0" anchor="t">
            <a:spAutoFit/>
          </a:bodyPr>
          <a:lstStyle/>
          <a:p>
            <a:r>
              <a:rPr lang="sv-SE" sz="1600" dirty="0">
                <a:solidFill>
                  <a:srgbClr val="006EB6"/>
                </a:solidFill>
              </a:rPr>
              <a:t>Projektet </a:t>
            </a:r>
            <a:r>
              <a:rPr lang="sv-SE" sz="1600" i="1" dirty="0">
                <a:solidFill>
                  <a:srgbClr val="006EB6"/>
                </a:solidFill>
              </a:rPr>
              <a:t>Arbetsmiljökunskap för unga </a:t>
            </a:r>
            <a:r>
              <a:rPr lang="sv-SE" sz="1600" dirty="0">
                <a:solidFill>
                  <a:srgbClr val="006EB6"/>
                </a:solidFill>
              </a:rPr>
              <a:t>är finansierat av </a:t>
            </a:r>
            <a:r>
              <a:rPr lang="sv-SE" sz="1600" i="1" dirty="0">
                <a:solidFill>
                  <a:srgbClr val="006EB6"/>
                </a:solidFill>
              </a:rPr>
              <a:t>Nordiska ministerrådets arbetsmiljöutskott</a:t>
            </a:r>
            <a:r>
              <a:rPr lang="sv-SE" sz="1600" dirty="0">
                <a:solidFill>
                  <a:srgbClr val="006EB6"/>
                </a:solidFill>
              </a:rPr>
              <a:t> och syftar till att öka kunskapen om arbetsmiljö hos ungdomar i Norden. </a:t>
            </a:r>
          </a:p>
          <a:p>
            <a:endParaRPr lang="sv-SE" sz="1600" dirty="0">
              <a:solidFill>
                <a:srgbClr val="006EB6"/>
              </a:solidFill>
            </a:endParaRPr>
          </a:p>
          <a:p>
            <a:r>
              <a:rPr lang="sv-SE" sz="1600" dirty="0">
                <a:solidFill>
                  <a:srgbClr val="006EB6"/>
                </a:solidFill>
              </a:rPr>
              <a:t>Lektionsmaterialet i sex delar är framtaget av en projektgrupp bestående av högstadielärare, studie- och yrkesvägledare, arbetsmiljöforskare, kommunikatör och analytiker.</a:t>
            </a:r>
          </a:p>
          <a:p>
            <a:endParaRPr lang="sv-SE" sz="1600" dirty="0">
              <a:solidFill>
                <a:srgbClr val="006EB6"/>
              </a:solidFill>
            </a:endParaRPr>
          </a:p>
          <a:p>
            <a:r>
              <a:rPr lang="sv-SE" sz="1600" dirty="0">
                <a:solidFill>
                  <a:srgbClr val="006EB6"/>
                </a:solidFill>
              </a:rPr>
              <a:t>Lektionerna har testats på högstadieelever vid Kunskapsakademin i Sundsvall, Sverige.</a:t>
            </a:r>
          </a:p>
          <a:p>
            <a:endParaRPr lang="sv-SE" sz="1600" dirty="0">
              <a:solidFill>
                <a:srgbClr val="006EB6"/>
              </a:solidFill>
            </a:endParaRPr>
          </a:p>
          <a:p>
            <a:r>
              <a:rPr lang="sv-SE" sz="1600" dirty="0">
                <a:solidFill>
                  <a:srgbClr val="006EB6"/>
                </a:solidFill>
              </a:rPr>
              <a:t>Läs mer om projektet på </a:t>
            </a:r>
            <a:r>
              <a:rPr lang="sv-SE" sz="1600" dirty="0">
                <a:solidFill>
                  <a:srgbClr val="006EB6"/>
                </a:solidFill>
                <a:hlinkClick r:id="rId3"/>
              </a:rPr>
              <a:t>Myndigheten för arbetsmiljökunskaps webbplats</a:t>
            </a:r>
            <a:r>
              <a:rPr lang="sv-SE" sz="1600" dirty="0">
                <a:solidFill>
                  <a:srgbClr val="006EB6"/>
                </a:solidFill>
              </a:rPr>
              <a:t>.</a:t>
            </a:r>
          </a:p>
        </p:txBody>
      </p:sp>
      <p:pic>
        <p:nvPicPr>
          <p:cNvPr id="6" name="Bild 5" descr="Globala mål 3, 4, 5, och 8">
            <a:extLst>
              <a:ext uri="{FF2B5EF4-FFF2-40B4-BE49-F238E27FC236}">
                <a16:creationId xmlns:a16="http://schemas.microsoft.com/office/drawing/2014/main" id="{9AC34BA4-ABB9-4AA6-BB45-3F681BC12D1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22597" y="6167893"/>
            <a:ext cx="1970901" cy="376914"/>
          </a:xfrm>
          <a:prstGeom prst="rect">
            <a:avLst/>
          </a:prstGeom>
        </p:spPr>
      </p:pic>
      <p:pic>
        <p:nvPicPr>
          <p:cNvPr id="4" name="Bildobjekt 3">
            <a:extLst>
              <a:ext uri="{FF2B5EF4-FFF2-40B4-BE49-F238E27FC236}">
                <a16:creationId xmlns:a16="http://schemas.microsoft.com/office/drawing/2014/main" id="{1242650F-7EA4-8BE5-9651-C139C706BA6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9372" y="0"/>
            <a:ext cx="2822628" cy="1224914"/>
          </a:xfrm>
          <a:prstGeom prst="rect">
            <a:avLst/>
          </a:prstGeom>
        </p:spPr>
      </p:pic>
    </p:spTree>
    <p:extLst>
      <p:ext uri="{BB962C8B-B14F-4D97-AF65-F5344CB8AC3E}">
        <p14:creationId xmlns:p14="http://schemas.microsoft.com/office/powerpoint/2010/main" val="160765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a:xfrm>
            <a:off x="656568" y="391028"/>
            <a:ext cx="5439432" cy="1285875"/>
          </a:xfrm>
        </p:spPr>
        <p:txBody>
          <a:bodyPr/>
          <a:lstStyle/>
          <a:p>
            <a:r>
              <a:rPr lang="sv-SE" dirty="0"/>
              <a:t>Om </a:t>
            </a:r>
            <a:br>
              <a:rPr lang="sv-SE" dirty="0"/>
            </a:br>
            <a:r>
              <a:rPr lang="sv-SE" dirty="0"/>
              <a:t>Nordiska ministerrådet – </a:t>
            </a:r>
          </a:p>
        </p:txBody>
      </p:sp>
      <p:sp>
        <p:nvSpPr>
          <p:cNvPr id="5" name="textruta 4">
            <a:extLst>
              <a:ext uri="{FF2B5EF4-FFF2-40B4-BE49-F238E27FC236}">
                <a16:creationId xmlns:a16="http://schemas.microsoft.com/office/drawing/2014/main" id="{897B4E0D-634B-4F0B-9CA3-DCDD630C56AC}"/>
              </a:ext>
            </a:extLst>
          </p:cNvPr>
          <p:cNvSpPr txBox="1"/>
          <p:nvPr/>
        </p:nvSpPr>
        <p:spPr>
          <a:xfrm>
            <a:off x="656568" y="2795574"/>
            <a:ext cx="4601992" cy="2708434"/>
          </a:xfrm>
          <a:prstGeom prst="rect">
            <a:avLst/>
          </a:prstGeom>
          <a:noFill/>
        </p:spPr>
        <p:txBody>
          <a:bodyPr wrap="square" lIns="0" tIns="0" rIns="0" bIns="0" rtlCol="0">
            <a:spAutoFit/>
          </a:bodyPr>
          <a:lstStyle/>
          <a:p>
            <a:r>
              <a:rPr lang="sv-SE" sz="1600" dirty="0">
                <a:solidFill>
                  <a:schemeClr val="accent2"/>
                </a:solidFill>
                <a:effectLst/>
                <a:latin typeface="+mj-lt"/>
              </a:rPr>
              <a:t>Nordiska ministerrådet arbetar för gemensamma nordiska lösningar inom områden där de nordiska länderna kan uppnå större resultat genom att samarbeta än genom att lösa uppgifterna var för sig.</a:t>
            </a:r>
          </a:p>
          <a:p>
            <a:endParaRPr lang="sv-SE" sz="1600" dirty="0">
              <a:solidFill>
                <a:schemeClr val="accent2"/>
              </a:solidFill>
              <a:latin typeface="+mj-lt"/>
            </a:endParaRPr>
          </a:p>
          <a:p>
            <a:r>
              <a:rPr lang="sv-SE" sz="1600" dirty="0">
                <a:solidFill>
                  <a:schemeClr val="accent2"/>
                </a:solidFill>
                <a:effectLst/>
                <a:latin typeface="+mj-lt"/>
              </a:rPr>
              <a:t>Ett bra arbetsliv spelar en central roll för utvecklingen av de nordiska välfärdssamhällena, för näringslivet och för individen. </a:t>
            </a:r>
          </a:p>
          <a:p>
            <a:endParaRPr lang="sv-SE" sz="1600" dirty="0">
              <a:solidFill>
                <a:schemeClr val="accent2"/>
              </a:solidFill>
              <a:latin typeface="+mj-lt"/>
            </a:endParaRPr>
          </a:p>
          <a:p>
            <a:r>
              <a:rPr lang="sv-SE" sz="1600" dirty="0">
                <a:solidFill>
                  <a:schemeClr val="accent2"/>
                </a:solidFill>
                <a:effectLst/>
                <a:latin typeface="+mj-lt"/>
              </a:rPr>
              <a:t>Samarbetet omfattar sysselsättning och arbetsmarknad samt arbetsmiljö och arbetsrätt.</a:t>
            </a:r>
          </a:p>
        </p:txBody>
      </p:sp>
      <p:pic>
        <p:nvPicPr>
          <p:cNvPr id="4" name="Bildobjekt 3" descr="En bild som visar gräs, berg, himmel, utomhus&#10;&#10;Automatiskt genererad beskrivning">
            <a:extLst>
              <a:ext uri="{FF2B5EF4-FFF2-40B4-BE49-F238E27FC236}">
                <a16:creationId xmlns:a16="http://schemas.microsoft.com/office/drawing/2014/main" id="{CAF3233A-44D2-E9C3-587A-FAC2B1780DAC}"/>
              </a:ext>
            </a:extLst>
          </p:cNvPr>
          <p:cNvPicPr>
            <a:picLocks noChangeAspect="1"/>
          </p:cNvPicPr>
          <p:nvPr/>
        </p:nvPicPr>
        <p:blipFill rotWithShape="1">
          <a:blip r:embed="rId3">
            <a:extLst>
              <a:ext uri="{28A0092B-C50C-407E-A947-70E740481C1C}">
                <a14:useLocalDpi xmlns:a14="http://schemas.microsoft.com/office/drawing/2010/main" val="0"/>
              </a:ext>
            </a:extLst>
          </a:blip>
          <a:srcRect r="47493"/>
          <a:stretch/>
        </p:blipFill>
        <p:spPr>
          <a:xfrm>
            <a:off x="6096000" y="0"/>
            <a:ext cx="6090309" cy="6858000"/>
          </a:xfrm>
          <a:prstGeom prst="rect">
            <a:avLst/>
          </a:prstGeom>
        </p:spPr>
      </p:pic>
    </p:spTree>
    <p:extLst>
      <p:ext uri="{BB962C8B-B14F-4D97-AF65-F5344CB8AC3E}">
        <p14:creationId xmlns:p14="http://schemas.microsoft.com/office/powerpoint/2010/main" val="283211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77534" y="958501"/>
            <a:ext cx="10836932" cy="1018671"/>
          </a:xfrm>
        </p:spPr>
        <p:txBody>
          <a:bodyPr/>
          <a:lstStyle/>
          <a:p>
            <a:r>
              <a:rPr lang="sv-SE" dirty="0">
                <a:solidFill>
                  <a:schemeClr val="accent2"/>
                </a:solidFill>
              </a:rPr>
              <a:t>Presentera er arbetsmiljö</a:t>
            </a:r>
            <a:endParaRPr lang="da-DK" dirty="0">
              <a:solidFill>
                <a:schemeClr val="accent2"/>
              </a:solidFill>
            </a:endParaRPr>
          </a:p>
        </p:txBody>
      </p:sp>
      <p:sp>
        <p:nvSpPr>
          <p:cNvPr id="9" name="textruta 8">
            <a:extLst>
              <a:ext uri="{FF2B5EF4-FFF2-40B4-BE49-F238E27FC236}">
                <a16:creationId xmlns:a16="http://schemas.microsoft.com/office/drawing/2014/main" id="{0B9B2EBF-35FF-41BC-9060-83C4B4AA9E87}"/>
              </a:ext>
            </a:extLst>
          </p:cNvPr>
          <p:cNvSpPr txBox="1"/>
          <p:nvPr/>
        </p:nvSpPr>
        <p:spPr>
          <a:xfrm>
            <a:off x="575089" y="1792506"/>
            <a:ext cx="6971071" cy="369332"/>
          </a:xfrm>
          <a:prstGeom prst="rect">
            <a:avLst/>
          </a:prstGeom>
          <a:noFill/>
        </p:spPr>
        <p:txBody>
          <a:bodyPr wrap="square">
            <a:spAutoFit/>
          </a:bodyPr>
          <a:lstStyle/>
          <a:p>
            <a:r>
              <a:rPr lang="sv" sz="1800" b="0" dirty="0">
                <a:solidFill>
                  <a:schemeClr val="accent2"/>
                </a:solidFill>
                <a:ea typeface="+mj-lt"/>
                <a:cs typeface="+mj-lt"/>
              </a:rPr>
              <a:t>Medan du lyssnar på presentationerna. Fundera på dessa frågor:</a:t>
            </a:r>
            <a:endParaRPr lang="sv-SE" dirty="0">
              <a:solidFill>
                <a:schemeClr val="accent2"/>
              </a:solidFill>
            </a:endParaRPr>
          </a:p>
        </p:txBody>
      </p:sp>
      <p:sp>
        <p:nvSpPr>
          <p:cNvPr id="10" name="Rubrik 5">
            <a:extLst>
              <a:ext uri="{FF2B5EF4-FFF2-40B4-BE49-F238E27FC236}">
                <a16:creationId xmlns:a16="http://schemas.microsoft.com/office/drawing/2014/main" id="{3A06ED54-231C-49DC-8207-3067315C74BE}"/>
              </a:ext>
            </a:extLst>
          </p:cNvPr>
          <p:cNvSpPr txBox="1">
            <a:spLocks/>
          </p:cNvSpPr>
          <p:nvPr/>
        </p:nvSpPr>
        <p:spPr>
          <a:xfrm>
            <a:off x="692853" y="2544645"/>
            <a:ext cx="7953923" cy="4719793"/>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800" b="1" kern="1200">
                <a:solidFill>
                  <a:srgbClr val="ADCFF1"/>
                </a:solidFill>
                <a:latin typeface="+mj-lt"/>
                <a:ea typeface="+mj-ea"/>
                <a:cs typeface="+mj-cs"/>
              </a:defRPr>
            </a:lvl1pPr>
          </a:lstStyle>
          <a:p>
            <a:pPr marL="342900" indent="-342900">
              <a:buFont typeface="Arial" panose="020B0604020202020204" pitchFamily="34" charset="0"/>
              <a:buChar char="•"/>
            </a:pPr>
            <a:r>
              <a:rPr lang="sv" sz="1800" dirty="0">
                <a:solidFill>
                  <a:schemeClr val="accent2"/>
                </a:solidFill>
                <a:ea typeface="+mj-lt"/>
                <a:cs typeface="+mj-lt"/>
              </a:rPr>
              <a:t>Var det någon av arbetsmiljöerna som tilltalade dig lite extra? </a:t>
            </a:r>
            <a:br>
              <a:rPr lang="sv" sz="1800" dirty="0">
                <a:solidFill>
                  <a:schemeClr val="accent2"/>
                </a:solidFill>
                <a:ea typeface="+mj-lt"/>
                <a:cs typeface="+mj-lt"/>
              </a:rPr>
            </a:br>
            <a:r>
              <a:rPr lang="sv" sz="1800" b="0" dirty="0">
                <a:solidFill>
                  <a:schemeClr val="accent2"/>
                </a:solidFill>
                <a:ea typeface="+mj-lt"/>
                <a:cs typeface="+mj-lt"/>
              </a:rPr>
              <a:t>Varför?</a:t>
            </a:r>
            <a:r>
              <a:rPr lang="sv-SE" sz="1800" b="0" dirty="0">
                <a:solidFill>
                  <a:schemeClr val="accent2"/>
                </a:solidFill>
                <a:ea typeface="+mj-lt"/>
                <a:cs typeface="+mj-lt"/>
              </a:rPr>
              <a:t> </a:t>
            </a:r>
            <a:r>
              <a:rPr lang="sv" sz="1800" b="0" dirty="0">
                <a:solidFill>
                  <a:schemeClr val="accent2"/>
                </a:solidFill>
                <a:ea typeface="+mj-lt"/>
                <a:cs typeface="+mj-lt"/>
              </a:rPr>
              <a:t>Du/ni får inte välja er egen.</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a:buFont typeface="Calibri"/>
              <a:buChar char="•"/>
            </a:pPr>
            <a:r>
              <a:rPr lang="sv" sz="1800" dirty="0">
                <a:solidFill>
                  <a:schemeClr val="accent2"/>
                </a:solidFill>
                <a:ea typeface="+mj-lt"/>
                <a:cs typeface="+mj-lt"/>
              </a:rPr>
              <a:t>Vilka arbetsmiljöer hade fokuserat lite mer på de fysiska faktorerna? </a:t>
            </a:r>
            <a:r>
              <a:rPr lang="sv" sz="1800" b="0" dirty="0">
                <a:solidFill>
                  <a:schemeClr val="accent2"/>
                </a:solidFill>
                <a:ea typeface="+mj-lt"/>
                <a:cs typeface="+mj-lt"/>
              </a:rPr>
              <a:t>Vilka faktorer hade de tänkt på?</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a:buFont typeface="Calibri"/>
              <a:buChar char="•"/>
            </a:pPr>
            <a:r>
              <a:rPr lang="sv" sz="1800" dirty="0">
                <a:solidFill>
                  <a:schemeClr val="accent2"/>
                </a:solidFill>
                <a:ea typeface="+mj-lt"/>
                <a:cs typeface="+mj-lt"/>
              </a:rPr>
              <a:t>Vilka arbetsmiljöer hade fokuserat lite mer på de psykosociala faktorerna? </a:t>
            </a:r>
            <a:br>
              <a:rPr lang="sv" sz="1800" dirty="0">
                <a:solidFill>
                  <a:schemeClr val="accent2"/>
                </a:solidFill>
                <a:ea typeface="+mj-lt"/>
                <a:cs typeface="+mj-lt"/>
              </a:rPr>
            </a:br>
            <a:r>
              <a:rPr lang="sv" sz="1800" b="0" dirty="0">
                <a:solidFill>
                  <a:schemeClr val="accent2"/>
                </a:solidFill>
                <a:ea typeface="+mj-lt"/>
                <a:cs typeface="+mj-lt"/>
              </a:rPr>
              <a:t>Vilka faktorer hade de tänkt på?</a:t>
            </a:r>
            <a:br>
              <a:rPr lang="sv" sz="1800" b="0" dirty="0">
                <a:solidFill>
                  <a:schemeClr val="accent2"/>
                </a:solidFill>
                <a:ea typeface="+mj-lt"/>
                <a:cs typeface="+mj-lt"/>
              </a:rPr>
            </a:br>
            <a:endParaRPr lang="sv-SE" sz="1800" b="0" dirty="0">
              <a:solidFill>
                <a:schemeClr val="accent2"/>
              </a:solidFill>
              <a:ea typeface="+mj-lt"/>
              <a:cs typeface="+mj-lt"/>
            </a:endParaRPr>
          </a:p>
          <a:p>
            <a:pPr marL="285750" indent="-285750">
              <a:buFont typeface="Calibri"/>
              <a:buChar char="•"/>
            </a:pPr>
            <a:r>
              <a:rPr lang="sv" sz="1800" dirty="0">
                <a:solidFill>
                  <a:schemeClr val="accent2"/>
                </a:solidFill>
                <a:ea typeface="+mj-lt"/>
                <a:cs typeface="+mj-lt"/>
              </a:rPr>
              <a:t>Innehöll någon arbetsmiljö arbete med digitala verktyg av något slag? </a:t>
            </a:r>
            <a:endParaRPr lang="sv-SE" sz="1800" b="0" dirty="0">
              <a:solidFill>
                <a:schemeClr val="accent2"/>
              </a:solidFill>
              <a:ea typeface="+mj-lt"/>
              <a:cs typeface="+mj-lt"/>
            </a:endParaRPr>
          </a:p>
          <a:p>
            <a:r>
              <a:rPr lang="sv" sz="1800" b="0" dirty="0">
                <a:solidFill>
                  <a:schemeClr val="accent2"/>
                </a:solidFill>
                <a:ea typeface="+mj-lt"/>
                <a:cs typeface="+mj-lt"/>
              </a:rPr>
              <a:t>      Hur hade gruppen tänkt på arbetsmiljön kring dem?</a:t>
            </a:r>
            <a:endParaRPr lang="sv-SE" sz="1800" b="0" dirty="0">
              <a:solidFill>
                <a:schemeClr val="accent2"/>
              </a:solidFill>
              <a:ea typeface="+mj-lt"/>
              <a:cs typeface="+mj-lt"/>
            </a:endParaRPr>
          </a:p>
          <a:p>
            <a:endParaRPr lang="sv-SE" sz="1800" dirty="0">
              <a:solidFill>
                <a:schemeClr val="accent2"/>
              </a:solidFill>
            </a:endParaRPr>
          </a:p>
        </p:txBody>
      </p:sp>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inomhus, bärbar dator, fönster&#10;&#10;Automatiskt genererad beskrivning">
            <a:extLst>
              <a:ext uri="{FF2B5EF4-FFF2-40B4-BE49-F238E27FC236}">
                <a16:creationId xmlns:a16="http://schemas.microsoft.com/office/drawing/2014/main" id="{FE60A4E9-A093-1357-C0BE-3265F2ED1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ctrTitle"/>
          </p:nvPr>
        </p:nvSpPr>
        <p:spPr>
          <a:xfrm>
            <a:off x="3498416" y="1359469"/>
            <a:ext cx="6645710" cy="1661419"/>
          </a:xfrm>
        </p:spPr>
        <p:txBody>
          <a:bodyPr/>
          <a:lstStyle/>
          <a:p>
            <a:r>
              <a:rPr lang="en-GB" sz="6000" dirty="0">
                <a:solidFill>
                  <a:schemeClr val="accent3"/>
                </a:solidFill>
              </a:rPr>
              <a:t>Arbetsmiljö för unga-</a:t>
            </a:r>
            <a:br>
              <a:rPr lang="en-GB" sz="6000" dirty="0">
                <a:solidFill>
                  <a:schemeClr val="accent3"/>
                </a:solidFill>
              </a:rPr>
            </a:br>
            <a:r>
              <a:rPr lang="en-GB" sz="6000" dirty="0">
                <a:solidFill>
                  <a:schemeClr val="accent3"/>
                </a:solidFill>
              </a:rPr>
              <a:t>arbetsmiljöquiz</a:t>
            </a:r>
          </a:p>
        </p:txBody>
      </p:sp>
      <p:sp>
        <p:nvSpPr>
          <p:cNvPr id="7" name="Slide Number Placeholder 6"/>
          <p:cNvSpPr>
            <a:spLocks noGrp="1"/>
          </p:cNvSpPr>
          <p:nvPr>
            <p:ph type="sldNum" sz="quarter" idx="12"/>
          </p:nvPr>
        </p:nvSpPr>
        <p:spPr/>
        <p:txBody>
          <a:bodyPr/>
          <a:lstStyle/>
          <a:p>
            <a:fld id="{45D37B1E-C366-494F-A587-962AD9AABC83}" type="slidenum">
              <a:rPr lang="en-GB" smtClean="0"/>
              <a:pPr/>
              <a:t>3</a:t>
            </a:fld>
            <a:endParaRPr lang="en-GB" dirty="0"/>
          </a:p>
        </p:txBody>
      </p:sp>
      <p:pic>
        <p:nvPicPr>
          <p:cNvPr id="16"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00" y="5799600"/>
            <a:ext cx="2565673" cy="698863"/>
          </a:xfrm>
          <a:prstGeom prst="rect">
            <a:avLst/>
          </a:prstGeom>
        </p:spPr>
      </p:pic>
    </p:spTree>
    <p:custDataLst>
      <p:tags r:id="rId1"/>
    </p:custDataLst>
    <p:extLst>
      <p:ext uri="{BB962C8B-B14F-4D97-AF65-F5344CB8AC3E}">
        <p14:creationId xmlns:p14="http://schemas.microsoft.com/office/powerpoint/2010/main" val="47722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727363" y="391028"/>
            <a:ext cx="5438775" cy="1285875"/>
          </a:xfrm>
        </p:spPr>
        <p:txBody>
          <a:bodyPr/>
          <a:lstStyle/>
          <a:p>
            <a:r>
              <a:rPr lang="sv-SE" dirty="0"/>
              <a:t>Så fyller du i arbetsmiljöquizet</a:t>
            </a:r>
            <a:endParaRPr lang="da-DK" dirty="0" err="1"/>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727362" y="1956811"/>
            <a:ext cx="6435437" cy="2137207"/>
          </a:xfrm>
        </p:spPr>
        <p:txBody>
          <a:bodyPr vert="horz" lIns="0" tIns="0" rIns="0" bIns="0" rtlCol="0" anchor="t">
            <a:noAutofit/>
          </a:bodyPr>
          <a:lstStyle/>
          <a:p>
            <a:pPr marL="0" indent="0">
              <a:buNone/>
            </a:pPr>
            <a:r>
              <a:rPr lang="sv-SE" sz="2400" dirty="0">
                <a:latin typeface="+mj-lt"/>
                <a:ea typeface="Arial" panose="020B0604020202020204" pitchFamily="34" charset="0"/>
              </a:rPr>
              <a:t>Nu får du en chans att testa vad du lärt dig om arbetsmiljö.</a:t>
            </a:r>
          </a:p>
          <a:p>
            <a:pPr marL="0" indent="0">
              <a:buNone/>
            </a:pPr>
            <a:endParaRPr lang="sv-SE" sz="2400" dirty="0">
              <a:latin typeface="+mj-lt"/>
              <a:ea typeface="Arial" panose="020B0604020202020204" pitchFamily="34" charset="0"/>
            </a:endParaRPr>
          </a:p>
          <a:p>
            <a:pPr marL="0" indent="0">
              <a:buNone/>
            </a:pPr>
            <a:r>
              <a:rPr lang="sv-SE" sz="2400" dirty="0">
                <a:latin typeface="+mj-lt"/>
                <a:ea typeface="Arial" panose="020B0604020202020204" pitchFamily="34" charset="0"/>
              </a:rPr>
              <a:t>Du kommer svara på sex frågor – alla frågor presenteras i en bild.</a:t>
            </a:r>
          </a:p>
          <a:p>
            <a:pPr marL="0" indent="0">
              <a:buNone/>
            </a:pPr>
            <a:endParaRPr lang="sv-SE" dirty="0">
              <a:latin typeface="+mj-lt"/>
              <a:ea typeface="Arial" panose="020B0604020202020204" pitchFamily="34" charset="0"/>
            </a:endParaRPr>
          </a:p>
        </p:txBody>
      </p:sp>
      <p:pic>
        <p:nvPicPr>
          <p:cNvPr id="7" name="Bildobjekt 6">
            <a:extLst>
              <a:ext uri="{FF2B5EF4-FFF2-40B4-BE49-F238E27FC236}">
                <a16:creationId xmlns:a16="http://schemas.microsoft.com/office/drawing/2014/main" id="{70D31122-65CF-42D6-9750-4A3EEA68F7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30886" y="1842655"/>
            <a:ext cx="2726286" cy="3941618"/>
          </a:xfrm>
          <a:prstGeom prst="rect">
            <a:avLst/>
          </a:prstGeom>
        </p:spPr>
      </p:pic>
    </p:spTree>
    <p:custDataLst>
      <p:tags r:id="rId1"/>
    </p:custDataLst>
    <p:extLst>
      <p:ext uri="{BB962C8B-B14F-4D97-AF65-F5344CB8AC3E}">
        <p14:creationId xmlns:p14="http://schemas.microsoft.com/office/powerpoint/2010/main" val="207805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a:lstStyle/>
          <a:p>
            <a:r>
              <a:rPr lang="sv-SE" dirty="0"/>
              <a:t>1. Vilken av dessa situationer visar en fysisk arbetsmiljö?</a:t>
            </a:r>
            <a:endParaRPr lang="da-DK" dirty="0"/>
          </a:p>
        </p:txBody>
      </p:sp>
      <p:pic>
        <p:nvPicPr>
          <p:cNvPr id="12" name="Bildobjekt 11" descr="Sjukhuspersonal som tröstar varandra.">
            <a:extLst>
              <a:ext uri="{FF2B5EF4-FFF2-40B4-BE49-F238E27FC236}">
                <a16:creationId xmlns:a16="http://schemas.microsoft.com/office/drawing/2014/main" id="{C451560F-7D9A-460C-A620-42E4B7038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 y="2931527"/>
            <a:ext cx="3994555" cy="2246937"/>
          </a:xfrm>
          <a:prstGeom prst="rect">
            <a:avLst/>
          </a:prstGeom>
        </p:spPr>
      </p:pic>
      <p:pic>
        <p:nvPicPr>
          <p:cNvPr id="13" name="Bildobjekt 12" descr="En kvinna och en man som spelar Fussball på rast från sitt arbete.">
            <a:extLst>
              <a:ext uri="{FF2B5EF4-FFF2-40B4-BE49-F238E27FC236}">
                <a16:creationId xmlns:a16="http://schemas.microsoft.com/office/drawing/2014/main" id="{1D988D55-8316-4645-9315-877C16F6A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pic>
        <p:nvPicPr>
          <p:cNvPr id="20" name="Bildobjekt 19" descr="Byggarbetare som bär en tung balk på axeln.">
            <a:extLst>
              <a:ext uri="{FF2B5EF4-FFF2-40B4-BE49-F238E27FC236}">
                <a16:creationId xmlns:a16="http://schemas.microsoft.com/office/drawing/2014/main" id="{6F742E26-A097-4E91-B912-51EB874AC5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6040" y="2922860"/>
            <a:ext cx="3994555" cy="2246937"/>
          </a:xfrm>
          <a:prstGeom prst="rect">
            <a:avLst/>
          </a:prstGeom>
        </p:spPr>
      </p:pic>
      <p:sp>
        <p:nvSpPr>
          <p:cNvPr id="2" name="Platshållare för innehåll 1">
            <a:extLst>
              <a:ext uri="{FF2B5EF4-FFF2-40B4-BE49-F238E27FC236}">
                <a16:creationId xmlns:a16="http://schemas.microsoft.com/office/drawing/2014/main" id="{49C18D04-4471-9DFC-DEA3-7FBD0DC0AC1A}"/>
              </a:ext>
            </a:extLst>
          </p:cNvPr>
          <p:cNvSpPr>
            <a:spLocks noGrp="1"/>
          </p:cNvSpPr>
          <p:nvPr>
            <p:ph sz="quarter" idx="15"/>
          </p:nvPr>
        </p:nvSpPr>
        <p:spPr>
          <a:xfrm>
            <a:off x="1913531" y="2572456"/>
            <a:ext cx="2081024" cy="3892550"/>
          </a:xfrm>
        </p:spPr>
        <p:txBody>
          <a:bodyPr/>
          <a:lstStyle/>
          <a:p>
            <a:pPr marL="0" indent="0">
              <a:buNone/>
            </a:pPr>
            <a:r>
              <a:rPr lang="da-DK" sz="2000" b="1" dirty="0"/>
              <a:t>A.</a:t>
            </a:r>
          </a:p>
          <a:p>
            <a:pPr marL="0" indent="0">
              <a:buNone/>
            </a:pPr>
            <a:endParaRPr lang="da-DK" sz="2000" dirty="0">
              <a:highlight>
                <a:srgbClr val="FFFF00"/>
              </a:highlight>
            </a:endParaRPr>
          </a:p>
        </p:txBody>
      </p:sp>
      <p:sp>
        <p:nvSpPr>
          <p:cNvPr id="3" name="Platshållare för innehåll 1">
            <a:extLst>
              <a:ext uri="{FF2B5EF4-FFF2-40B4-BE49-F238E27FC236}">
                <a16:creationId xmlns:a16="http://schemas.microsoft.com/office/drawing/2014/main" id="{2F82D8AF-C927-1E64-27AA-6661A182577E}"/>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B.</a:t>
            </a:r>
          </a:p>
          <a:p>
            <a:pPr marL="0" indent="0">
              <a:buFont typeface="Arial" panose="020B0604020202020204" pitchFamily="34" charset="0"/>
              <a:buNone/>
            </a:pPr>
            <a:endParaRPr lang="da-DK" sz="2000" dirty="0">
              <a:highlight>
                <a:srgbClr val="FFFF00"/>
              </a:highlight>
            </a:endParaRPr>
          </a:p>
        </p:txBody>
      </p:sp>
      <p:sp>
        <p:nvSpPr>
          <p:cNvPr id="4" name="Platshållare för innehåll 1">
            <a:extLst>
              <a:ext uri="{FF2B5EF4-FFF2-40B4-BE49-F238E27FC236}">
                <a16:creationId xmlns:a16="http://schemas.microsoft.com/office/drawing/2014/main" id="{E287B743-0DF2-A404-3723-DAF578E63D1C}"/>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C.</a:t>
            </a:r>
          </a:p>
          <a:p>
            <a:pPr marL="0" indent="0">
              <a:buFont typeface="Arial" panose="020B0604020202020204" pitchFamily="34" charset="0"/>
              <a:buNone/>
            </a:pPr>
            <a:endParaRPr lang="da-DK" sz="2000" dirty="0">
              <a:highlight>
                <a:srgbClr val="FFFF00"/>
              </a:highlight>
            </a:endParaRPr>
          </a:p>
        </p:txBody>
      </p:sp>
    </p:spTree>
    <p:custDataLst>
      <p:tags r:id="rId1"/>
    </p:custDataLst>
    <p:extLst>
      <p:ext uri="{BB962C8B-B14F-4D97-AF65-F5344CB8AC3E}">
        <p14:creationId xmlns:p14="http://schemas.microsoft.com/office/powerpoint/2010/main" val="30871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a:lstStyle/>
          <a:p>
            <a:r>
              <a:rPr lang="sv-SE" dirty="0"/>
              <a:t>2. Vad är exempel på psykosocial arbetsmiljö?</a:t>
            </a:r>
            <a:endParaRPr lang="da-DK" dirty="0"/>
          </a:p>
        </p:txBody>
      </p:sp>
      <p:sp>
        <p:nvSpPr>
          <p:cNvPr id="2" name="Platshållare för innehåll 1">
            <a:extLst>
              <a:ext uri="{FF2B5EF4-FFF2-40B4-BE49-F238E27FC236}">
                <a16:creationId xmlns:a16="http://schemas.microsoft.com/office/drawing/2014/main" id="{CB18AC39-5F6B-4841-81C8-C6E319DD7584}"/>
              </a:ext>
              <a:ext uri="{C183D7F6-B498-43B3-948B-1728B52AA6E4}">
                <adec:decorative xmlns:adec="http://schemas.microsoft.com/office/drawing/2017/decorative" val="0"/>
              </a:ext>
            </a:extLst>
          </p:cNvPr>
          <p:cNvSpPr>
            <a:spLocks noGrp="1"/>
          </p:cNvSpPr>
          <p:nvPr>
            <p:ph sz="quarter" idx="15"/>
          </p:nvPr>
        </p:nvSpPr>
        <p:spPr>
          <a:xfrm>
            <a:off x="656568" y="2573439"/>
            <a:ext cx="3394322" cy="3892550"/>
          </a:xfrm>
        </p:spPr>
        <p:txBody>
          <a:bodyPr/>
          <a:lstStyle/>
          <a:p>
            <a:pPr marL="0" indent="0">
              <a:buNone/>
            </a:pPr>
            <a:r>
              <a:rPr lang="da-DK" sz="2000" b="1" dirty="0"/>
              <a:t>A.</a:t>
            </a:r>
          </a:p>
          <a:p>
            <a:pPr marL="0" indent="0">
              <a:buNone/>
            </a:pPr>
            <a:r>
              <a:rPr lang="da-DK" sz="2000" dirty="0"/>
              <a:t>Teknik, </a:t>
            </a:r>
            <a:r>
              <a:rPr lang="da-DK" sz="2000" dirty="0" err="1"/>
              <a:t>redskap</a:t>
            </a:r>
            <a:r>
              <a:rPr lang="da-DK" sz="2000" dirty="0"/>
              <a:t>, </a:t>
            </a:r>
            <a:r>
              <a:rPr lang="da-DK" sz="2000" dirty="0" err="1"/>
              <a:t>farliga</a:t>
            </a:r>
            <a:r>
              <a:rPr lang="da-DK" sz="2000" dirty="0"/>
              <a:t> </a:t>
            </a:r>
            <a:r>
              <a:rPr lang="da-DK" sz="2000" dirty="0" err="1"/>
              <a:t>ämnen</a:t>
            </a:r>
            <a:r>
              <a:rPr lang="da-DK" sz="2000" dirty="0"/>
              <a:t> och </a:t>
            </a:r>
            <a:r>
              <a:rPr lang="da-DK" sz="2000" dirty="0" err="1"/>
              <a:t>säkerhet</a:t>
            </a:r>
            <a:endParaRPr lang="da-DK" sz="2000" dirty="0"/>
          </a:p>
          <a:p>
            <a:pPr marL="0" indent="0">
              <a:buNone/>
            </a:pPr>
            <a:endParaRPr lang="da-DK" sz="2000" dirty="0"/>
          </a:p>
          <a:p>
            <a:pPr marL="0" indent="0">
              <a:buNone/>
            </a:pPr>
            <a:endParaRPr lang="da-DK" sz="2000" dirty="0"/>
          </a:p>
          <a:p>
            <a:pPr marL="0" indent="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B.</a:t>
            </a:r>
          </a:p>
          <a:p>
            <a:pPr marL="0" indent="0">
              <a:buFont typeface="Arial" panose="020B0604020202020204" pitchFamily="34" charset="0"/>
              <a:buNone/>
            </a:pPr>
            <a:r>
              <a:rPr lang="da-DK" sz="2000" dirty="0"/>
              <a:t>Stress, konflikter, </a:t>
            </a:r>
            <a:r>
              <a:rPr lang="da-DK" sz="2000" dirty="0" err="1"/>
              <a:t>beröm</a:t>
            </a:r>
            <a:r>
              <a:rPr lang="da-DK" sz="2000" dirty="0"/>
              <a:t> och </a:t>
            </a:r>
            <a:r>
              <a:rPr lang="da-DK" sz="2000" dirty="0" err="1"/>
              <a:t>gemenskap</a:t>
            </a:r>
            <a:endParaRPr lang="da-DK" sz="2000" dirty="0"/>
          </a:p>
          <a:p>
            <a:pPr marL="0" indent="0">
              <a:buFont typeface="Arial" panose="020B0604020202020204" pitchFamily="34" charset="0"/>
              <a:buNone/>
            </a:pPr>
            <a:endParaRPr lang="da-DK" sz="2000" dirty="0"/>
          </a:p>
          <a:p>
            <a:pPr marL="0" indent="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C.</a:t>
            </a:r>
          </a:p>
          <a:p>
            <a:pPr marL="0" indent="0">
              <a:buFont typeface="Arial" panose="020B0604020202020204" pitchFamily="34" charset="0"/>
              <a:buNone/>
            </a:pPr>
            <a:r>
              <a:rPr lang="da-DK" sz="2000" dirty="0" err="1"/>
              <a:t>Ljud</a:t>
            </a:r>
            <a:r>
              <a:rPr lang="da-DK" sz="2000" dirty="0"/>
              <a:t>, </a:t>
            </a:r>
            <a:r>
              <a:rPr lang="da-DK" sz="2000" dirty="0" err="1"/>
              <a:t>ljus</a:t>
            </a:r>
            <a:r>
              <a:rPr lang="da-DK" sz="2000" dirty="0"/>
              <a:t> , </a:t>
            </a:r>
            <a:r>
              <a:rPr lang="da-DK" sz="2000" dirty="0" err="1"/>
              <a:t>värme</a:t>
            </a:r>
            <a:r>
              <a:rPr lang="da-DK" sz="2000" dirty="0"/>
              <a:t> och luft.</a:t>
            </a:r>
          </a:p>
        </p:txBody>
      </p:sp>
      <p:pic>
        <p:nvPicPr>
          <p:cNvPr id="13" name="Bildobjekt 12">
            <a:extLst>
              <a:ext uri="{FF2B5EF4-FFF2-40B4-BE49-F238E27FC236}">
                <a16:creationId xmlns:a16="http://schemas.microsoft.com/office/drawing/2014/main" id="{528E2BAB-4F26-48BA-B54C-2F154BBB200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113" b="28611"/>
          <a:stretch/>
        </p:blipFill>
        <p:spPr>
          <a:xfrm>
            <a:off x="-2" y="4438650"/>
            <a:ext cx="12192000" cy="2419350"/>
          </a:xfrm>
          <a:prstGeom prst="rect">
            <a:avLst/>
          </a:prstGeom>
        </p:spPr>
      </p:pic>
    </p:spTree>
    <p:custDataLst>
      <p:tags r:id="rId1"/>
    </p:custDataLst>
    <p:extLst>
      <p:ext uri="{BB962C8B-B14F-4D97-AF65-F5344CB8AC3E}">
        <p14:creationId xmlns:p14="http://schemas.microsoft.com/office/powerpoint/2010/main" val="410539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a:lstStyle/>
          <a:p>
            <a:r>
              <a:rPr lang="sv-SE" dirty="0"/>
              <a:t>3. Vilken situation är </a:t>
            </a:r>
            <a:r>
              <a:rPr lang="sv-SE" u="sng" dirty="0"/>
              <a:t>inte</a:t>
            </a:r>
            <a:r>
              <a:rPr lang="sv-SE" dirty="0"/>
              <a:t> en fysisk risk i arbetsmiljön?</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1913531" y="2572456"/>
            <a:ext cx="2081024" cy="3892550"/>
          </a:xfrm>
        </p:spPr>
        <p:txBody>
          <a:bodyPr/>
          <a:lstStyle/>
          <a:p>
            <a:pPr marL="0" indent="0">
              <a:buNone/>
            </a:pPr>
            <a:r>
              <a:rPr lang="da-DK" sz="2000" b="1" dirty="0"/>
              <a:t>A.</a:t>
            </a:r>
          </a:p>
          <a:p>
            <a:pPr marL="0" indent="0">
              <a:buNone/>
            </a:pPr>
            <a:endParaRPr lang="da-DK" sz="2000" dirty="0">
              <a:highlight>
                <a:srgbClr val="FFFF00"/>
              </a:highlight>
            </a:endParaRPr>
          </a:p>
        </p:txBody>
      </p:sp>
      <p:pic>
        <p:nvPicPr>
          <p:cNvPr id="7" name="Bildobjekt 6" descr="Byggarbetare som gjuter en grund.">
            <a:extLst>
              <a:ext uri="{FF2B5EF4-FFF2-40B4-BE49-F238E27FC236}">
                <a16:creationId xmlns:a16="http://schemas.microsoft.com/office/drawing/2014/main" id="{10F020B8-1241-4B0E-A89D-B6B06E311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9" y="2927194"/>
            <a:ext cx="3994555" cy="2246937"/>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B.</a:t>
            </a:r>
          </a:p>
          <a:p>
            <a:pPr marL="0" indent="0">
              <a:buFont typeface="Arial" panose="020B0604020202020204" pitchFamily="34" charset="0"/>
              <a:buNone/>
            </a:pPr>
            <a:endParaRPr lang="da-DK" sz="2000" dirty="0">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C.</a:t>
            </a:r>
          </a:p>
          <a:p>
            <a:pPr marL="0" indent="0">
              <a:buFont typeface="Arial" panose="020B0604020202020204" pitchFamily="34" charset="0"/>
              <a:buNone/>
            </a:pPr>
            <a:endParaRPr lang="da-DK" sz="2000" dirty="0">
              <a:highlight>
                <a:srgbClr val="FFFF00"/>
              </a:highlight>
            </a:endParaRPr>
          </a:p>
        </p:txBody>
      </p:sp>
      <p:pic>
        <p:nvPicPr>
          <p:cNvPr id="16" name="Bildobjekt 15" descr="En kvinna och en man som spelar Fussball på rast från sitt arbete.">
            <a:extLst>
              <a:ext uri="{FF2B5EF4-FFF2-40B4-BE49-F238E27FC236}">
                <a16:creationId xmlns:a16="http://schemas.microsoft.com/office/drawing/2014/main" id="{7BC6EA52-F8F1-40FA-AD81-853963170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652" y="2935862"/>
            <a:ext cx="3979145" cy="2238269"/>
          </a:xfrm>
          <a:prstGeom prst="rect">
            <a:avLst/>
          </a:prstGeom>
        </p:spPr>
      </p:pic>
      <p:pic>
        <p:nvPicPr>
          <p:cNvPr id="13" name="Bildobjekt 12" descr="En starkt lysnade lampa i en operationssal.">
            <a:extLst>
              <a:ext uri="{FF2B5EF4-FFF2-40B4-BE49-F238E27FC236}">
                <a16:creationId xmlns:a16="http://schemas.microsoft.com/office/drawing/2014/main" id="{5CD73C49-DF79-43BE-BA6B-471DA7DD1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9894" y="2939821"/>
            <a:ext cx="3987516" cy="2242978"/>
          </a:xfrm>
          <a:prstGeom prst="rect">
            <a:avLst/>
          </a:prstGeom>
        </p:spPr>
      </p:pic>
    </p:spTree>
    <p:custDataLst>
      <p:tags r:id="rId1"/>
    </p:custDataLst>
    <p:extLst>
      <p:ext uri="{BB962C8B-B14F-4D97-AF65-F5344CB8AC3E}">
        <p14:creationId xmlns:p14="http://schemas.microsoft.com/office/powerpoint/2010/main" val="399516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8330116" cy="1285875"/>
          </a:xfrm>
        </p:spPr>
        <p:txBody>
          <a:bodyPr/>
          <a:lstStyle/>
          <a:p>
            <a:r>
              <a:rPr lang="sv-SE" dirty="0"/>
              <a:t>4. Vilken av dessa är en psykosocial arbetsmiljöfaktor?</a:t>
            </a:r>
            <a:endParaRPr lang="da-DK" dirty="0"/>
          </a:p>
        </p:txBody>
      </p:sp>
      <p:sp>
        <p:nvSpPr>
          <p:cNvPr id="7" name="Platshållare för innehåll 1">
            <a:extLst>
              <a:ext uri="{FF2B5EF4-FFF2-40B4-BE49-F238E27FC236}">
                <a16:creationId xmlns:a16="http://schemas.microsoft.com/office/drawing/2014/main" id="{C3D84DBB-E579-82FB-C678-241D9FA9E68B}"/>
              </a:ext>
            </a:extLst>
          </p:cNvPr>
          <p:cNvSpPr>
            <a:spLocks noGrp="1"/>
          </p:cNvSpPr>
          <p:nvPr>
            <p:ph sz="quarter" idx="15"/>
          </p:nvPr>
        </p:nvSpPr>
        <p:spPr>
          <a:xfrm>
            <a:off x="1913531" y="2572456"/>
            <a:ext cx="2081024" cy="3892550"/>
          </a:xfrm>
        </p:spPr>
        <p:txBody>
          <a:bodyPr/>
          <a:lstStyle/>
          <a:p>
            <a:pPr marL="0" indent="0">
              <a:buNone/>
            </a:pPr>
            <a:r>
              <a:rPr lang="da-DK" sz="2000" b="1" dirty="0"/>
              <a:t>A.</a:t>
            </a:r>
          </a:p>
          <a:p>
            <a:pPr marL="0" indent="0">
              <a:buNone/>
            </a:pPr>
            <a:endParaRPr lang="da-DK" sz="2000" dirty="0">
              <a:highlight>
                <a:srgbClr val="FFFF00"/>
              </a:highlight>
            </a:endParaRPr>
          </a:p>
        </p:txBody>
      </p:sp>
      <p:pic>
        <p:nvPicPr>
          <p:cNvPr id="17" name="Bildobjekt 16" descr="En snickare som arbetar">
            <a:extLst>
              <a:ext uri="{FF2B5EF4-FFF2-40B4-BE49-F238E27FC236}">
                <a16:creationId xmlns:a16="http://schemas.microsoft.com/office/drawing/2014/main" id="{987A9F54-20D4-4640-B777-31AA15335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8" y="2926818"/>
            <a:ext cx="3987516" cy="2242978"/>
          </a:xfrm>
          <a:prstGeom prst="rect">
            <a:avLst/>
          </a:prstGeom>
        </p:spPr>
      </p:pic>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5976054" y="2599987"/>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B.</a:t>
            </a:r>
          </a:p>
          <a:p>
            <a:pPr marL="0" indent="0">
              <a:buFont typeface="Arial" panose="020B0604020202020204" pitchFamily="34" charset="0"/>
              <a:buNone/>
            </a:pPr>
            <a:endParaRPr lang="da-DK" sz="2000" dirty="0">
              <a:highlight>
                <a:srgbClr val="FFFF00"/>
              </a:highlight>
            </a:endParaRPr>
          </a:p>
        </p:txBody>
      </p:sp>
      <p:pic>
        <p:nvPicPr>
          <p:cNvPr id="15" name="Bildobjekt 14" descr="Sjukhuspersonal som tröstar varandra.">
            <a:extLst>
              <a:ext uri="{FF2B5EF4-FFF2-40B4-BE49-F238E27FC236}">
                <a16:creationId xmlns:a16="http://schemas.microsoft.com/office/drawing/2014/main" id="{802228C8-0DA5-4B52-A8AA-B43F3A64D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242" y="2922859"/>
            <a:ext cx="3994555" cy="2246937"/>
          </a:xfrm>
          <a:prstGeom prst="rect">
            <a:avLst/>
          </a:prstGeom>
        </p:spPr>
      </p:pic>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10078296" y="2572456"/>
            <a:ext cx="2113704"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t>C.</a:t>
            </a:r>
          </a:p>
          <a:p>
            <a:pPr marL="0" indent="0">
              <a:buFont typeface="Arial" panose="020B0604020202020204" pitchFamily="34" charset="0"/>
              <a:buNone/>
            </a:pPr>
            <a:endParaRPr lang="da-DK" sz="2000" dirty="0">
              <a:highlight>
                <a:srgbClr val="FFFF00"/>
              </a:highlight>
            </a:endParaRPr>
          </a:p>
        </p:txBody>
      </p:sp>
      <p:pic>
        <p:nvPicPr>
          <p:cNvPr id="13" name="Bildobjekt 12" descr="Bilmekaniker som byter olja och får olja på händerna.">
            <a:extLst>
              <a:ext uri="{FF2B5EF4-FFF2-40B4-BE49-F238E27FC236}">
                <a16:creationId xmlns:a16="http://schemas.microsoft.com/office/drawing/2014/main" id="{3F168A8C-CF3F-4766-B0FC-63474782D8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445" y="2922859"/>
            <a:ext cx="3994555" cy="2246937"/>
          </a:xfrm>
          <a:prstGeom prst="rect">
            <a:avLst/>
          </a:prstGeom>
        </p:spPr>
      </p:pic>
    </p:spTree>
    <p:custDataLst>
      <p:tags r:id="rId1"/>
    </p:custDataLst>
    <p:extLst>
      <p:ext uri="{BB962C8B-B14F-4D97-AF65-F5344CB8AC3E}">
        <p14:creationId xmlns:p14="http://schemas.microsoft.com/office/powerpoint/2010/main" val="398190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640080" y="404194"/>
            <a:ext cx="8329613" cy="1285875"/>
          </a:xfrm>
        </p:spPr>
        <p:txBody>
          <a:bodyPr/>
          <a:lstStyle/>
          <a:p>
            <a:r>
              <a:rPr lang="sv-SE" dirty="0"/>
              <a:t>5. Vilket påstående stämmer in på digital arbetsmiljö?</a:t>
            </a:r>
            <a:endParaRPr lang="da-DK"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4294967295"/>
          </p:nvPr>
        </p:nvSpPr>
        <p:spPr>
          <a:xfrm>
            <a:off x="454012" y="2595477"/>
            <a:ext cx="3394075" cy="3892550"/>
          </a:xfrm>
        </p:spPr>
        <p:txBody>
          <a:bodyPr/>
          <a:lstStyle/>
          <a:p>
            <a:pPr marL="0" indent="0">
              <a:buNone/>
            </a:pPr>
            <a:r>
              <a:rPr lang="da-DK" sz="2000" b="1" dirty="0"/>
              <a:t>A.</a:t>
            </a:r>
          </a:p>
          <a:p>
            <a:pPr marL="0" indent="0">
              <a:buNone/>
            </a:pPr>
            <a:r>
              <a:rPr lang="da-DK" sz="2000" dirty="0"/>
              <a:t>Du kan </a:t>
            </a:r>
            <a:r>
              <a:rPr lang="da-DK" sz="2000" dirty="0" err="1"/>
              <a:t>titta</a:t>
            </a:r>
            <a:r>
              <a:rPr lang="da-DK" sz="2000" dirty="0"/>
              <a:t> på en </a:t>
            </a:r>
            <a:r>
              <a:rPr lang="da-DK" sz="2000" dirty="0" err="1"/>
              <a:t>skärm</a:t>
            </a:r>
            <a:r>
              <a:rPr lang="da-DK" sz="2000" dirty="0"/>
              <a:t> hur </a:t>
            </a:r>
            <a:r>
              <a:rPr lang="da-DK" sz="2000" dirty="0" err="1"/>
              <a:t>mycket</a:t>
            </a:r>
            <a:r>
              <a:rPr lang="da-DK" sz="2000" dirty="0"/>
              <a:t> du </a:t>
            </a:r>
            <a:r>
              <a:rPr lang="da-DK" sz="2000" dirty="0" err="1"/>
              <a:t>vill</a:t>
            </a:r>
            <a:r>
              <a:rPr lang="da-DK" sz="2000" dirty="0"/>
              <a:t> på </a:t>
            </a:r>
            <a:r>
              <a:rPr lang="da-DK" sz="2000" dirty="0" err="1"/>
              <a:t>dagarna</a:t>
            </a:r>
            <a:r>
              <a:rPr lang="da-DK" sz="2000" dirty="0"/>
              <a:t> </a:t>
            </a:r>
            <a:r>
              <a:rPr lang="da-DK" sz="2000" dirty="0" err="1"/>
              <a:t>bara</a:t>
            </a:r>
            <a:r>
              <a:rPr lang="da-DK" sz="2000" dirty="0"/>
              <a:t> du sover 8 </a:t>
            </a:r>
            <a:r>
              <a:rPr lang="da-DK" sz="2000" dirty="0" err="1"/>
              <a:t>timmar</a:t>
            </a:r>
            <a:r>
              <a:rPr lang="da-DK" sz="2000" dirty="0"/>
              <a:t> per </a:t>
            </a:r>
            <a:r>
              <a:rPr lang="da-DK" sz="2000" dirty="0" err="1"/>
              <a:t>natt</a:t>
            </a:r>
            <a:r>
              <a:rPr lang="da-DK" sz="2000" dirty="0"/>
              <a:t>.</a:t>
            </a:r>
          </a:p>
          <a:p>
            <a:pPr marL="0" indent="0">
              <a:buNone/>
            </a:pPr>
            <a:endParaRPr lang="da-DK" sz="2000" dirty="0">
              <a:highlight>
                <a:srgbClr val="FFFF00"/>
              </a:highlight>
            </a:endParaRPr>
          </a:p>
        </p:txBody>
      </p:sp>
      <p:sp>
        <p:nvSpPr>
          <p:cNvPr id="9" name="Platshållare för innehåll 1">
            <a:extLst>
              <a:ext uri="{FF2B5EF4-FFF2-40B4-BE49-F238E27FC236}">
                <a16:creationId xmlns:a16="http://schemas.microsoft.com/office/drawing/2014/main" id="{F0B4323C-4CCF-48C6-B2F8-54CFBFC58072}"/>
              </a:ext>
            </a:extLst>
          </p:cNvPr>
          <p:cNvSpPr txBox="1">
            <a:spLocks/>
          </p:cNvSpPr>
          <p:nvPr/>
        </p:nvSpPr>
        <p:spPr>
          <a:xfrm>
            <a:off x="4300515" y="2573439"/>
            <a:ext cx="3590967" cy="3892550"/>
          </a:xfrm>
          <a:prstGeom prst="rect">
            <a:avLst/>
          </a:prstGeom>
        </p:spPr>
        <p:txBody>
          <a:bodyPr vert="horz" lIns="0" tIns="0" rIns="0" bIns="0" rtlCol="0">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solidFill>
                  <a:schemeClr val="accent2"/>
                </a:solidFill>
              </a:rPr>
              <a:t>B.</a:t>
            </a:r>
          </a:p>
          <a:p>
            <a:pPr marL="0" indent="0">
              <a:buFont typeface="Arial" panose="020B0604020202020204" pitchFamily="34" charset="0"/>
              <a:buNone/>
            </a:pPr>
            <a:r>
              <a:rPr lang="da-DK" sz="2000" dirty="0">
                <a:solidFill>
                  <a:schemeClr val="accent2"/>
                </a:solidFill>
              </a:rPr>
              <a:t>Vi </a:t>
            </a:r>
            <a:r>
              <a:rPr lang="da-DK" sz="2000" dirty="0" err="1">
                <a:solidFill>
                  <a:schemeClr val="accent2"/>
                </a:solidFill>
              </a:rPr>
              <a:t>vet</a:t>
            </a:r>
            <a:r>
              <a:rPr lang="da-DK" sz="2000" dirty="0">
                <a:solidFill>
                  <a:schemeClr val="accent2"/>
                </a:solidFill>
              </a:rPr>
              <a:t> </a:t>
            </a:r>
            <a:r>
              <a:rPr lang="da-DK" sz="2000" dirty="0" err="1">
                <a:solidFill>
                  <a:schemeClr val="accent2"/>
                </a:solidFill>
              </a:rPr>
              <a:t>exakt</a:t>
            </a:r>
            <a:r>
              <a:rPr lang="da-DK" sz="2000" dirty="0">
                <a:solidFill>
                  <a:schemeClr val="accent2"/>
                </a:solidFill>
              </a:rPr>
              <a:t> hur de </a:t>
            </a:r>
            <a:r>
              <a:rPr lang="da-DK" sz="2000" dirty="0" err="1">
                <a:solidFill>
                  <a:schemeClr val="accent2"/>
                </a:solidFill>
              </a:rPr>
              <a:t>digitala</a:t>
            </a:r>
            <a:r>
              <a:rPr lang="da-DK" sz="2000" dirty="0">
                <a:solidFill>
                  <a:schemeClr val="accent2"/>
                </a:solidFill>
              </a:rPr>
              <a:t> </a:t>
            </a:r>
            <a:r>
              <a:rPr lang="da-DK" sz="2000" dirty="0" err="1">
                <a:solidFill>
                  <a:schemeClr val="accent2"/>
                </a:solidFill>
              </a:rPr>
              <a:t>verktygen</a:t>
            </a:r>
            <a:r>
              <a:rPr lang="da-DK" sz="2000" dirty="0">
                <a:solidFill>
                  <a:schemeClr val="accent2"/>
                </a:solidFill>
              </a:rPr>
              <a:t> </a:t>
            </a:r>
            <a:r>
              <a:rPr lang="da-DK" sz="2000" dirty="0" err="1">
                <a:solidFill>
                  <a:schemeClr val="accent2"/>
                </a:solidFill>
              </a:rPr>
              <a:t>påverkar</a:t>
            </a:r>
            <a:r>
              <a:rPr lang="da-DK" sz="2000" dirty="0">
                <a:solidFill>
                  <a:schemeClr val="accent2"/>
                </a:solidFill>
              </a:rPr>
              <a:t> oss – men vi </a:t>
            </a:r>
            <a:r>
              <a:rPr lang="da-DK" sz="2000" dirty="0" err="1">
                <a:solidFill>
                  <a:schemeClr val="accent2"/>
                </a:solidFill>
              </a:rPr>
              <a:t>väljer</a:t>
            </a:r>
            <a:r>
              <a:rPr lang="da-DK" sz="2000" dirty="0">
                <a:solidFill>
                  <a:schemeClr val="accent2"/>
                </a:solidFill>
              </a:rPr>
              <a:t> </a:t>
            </a:r>
            <a:r>
              <a:rPr lang="da-DK" sz="2000" dirty="0" err="1">
                <a:solidFill>
                  <a:schemeClr val="accent2"/>
                </a:solidFill>
              </a:rPr>
              <a:t>att</a:t>
            </a:r>
            <a:r>
              <a:rPr lang="da-DK" sz="2000" dirty="0">
                <a:solidFill>
                  <a:schemeClr val="accent2"/>
                </a:solidFill>
              </a:rPr>
              <a:t> </a:t>
            </a:r>
            <a:r>
              <a:rPr lang="da-DK" sz="2000" dirty="0" err="1">
                <a:solidFill>
                  <a:schemeClr val="accent2"/>
                </a:solidFill>
              </a:rPr>
              <a:t>inte</a:t>
            </a:r>
            <a:r>
              <a:rPr lang="da-DK" sz="2000" dirty="0">
                <a:solidFill>
                  <a:schemeClr val="accent2"/>
                </a:solidFill>
              </a:rPr>
              <a:t> </a:t>
            </a:r>
            <a:r>
              <a:rPr lang="da-DK" sz="2000" dirty="0" err="1">
                <a:solidFill>
                  <a:schemeClr val="accent2"/>
                </a:solidFill>
              </a:rPr>
              <a:t>berätta</a:t>
            </a:r>
            <a:r>
              <a:rPr lang="da-DK" sz="2000" dirty="0">
                <a:solidFill>
                  <a:schemeClr val="accent2"/>
                </a:solidFill>
              </a:rPr>
              <a:t> det.</a:t>
            </a:r>
          </a:p>
          <a:p>
            <a:pPr marL="0" indent="0">
              <a:buFont typeface="Arial" panose="020B0604020202020204" pitchFamily="34" charset="0"/>
              <a:buNone/>
            </a:pPr>
            <a:endParaRPr lang="da-DK" sz="2000" dirty="0">
              <a:solidFill>
                <a:schemeClr val="accent2"/>
              </a:solidFill>
              <a:highlight>
                <a:srgbClr val="FFFF00"/>
              </a:highlight>
            </a:endParaRPr>
          </a:p>
        </p:txBody>
      </p:sp>
      <p:sp>
        <p:nvSpPr>
          <p:cNvPr id="10" name="Platshållare för innehåll 1">
            <a:extLst>
              <a:ext uri="{FF2B5EF4-FFF2-40B4-BE49-F238E27FC236}">
                <a16:creationId xmlns:a16="http://schemas.microsoft.com/office/drawing/2014/main" id="{DF75CEB6-D9E1-468A-A14A-9FE8C15AEF88}"/>
              </a:ext>
            </a:extLst>
          </p:cNvPr>
          <p:cNvSpPr txBox="1">
            <a:spLocks/>
          </p:cNvSpPr>
          <p:nvPr/>
        </p:nvSpPr>
        <p:spPr>
          <a:xfrm>
            <a:off x="7891482" y="2588443"/>
            <a:ext cx="3590967"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a:buFont typeface="Arial" panose="020B0604020202020204" pitchFamily="34" charset="0"/>
              <a:buNone/>
            </a:pPr>
            <a:r>
              <a:rPr lang="da-DK" sz="2000" b="1" dirty="0">
                <a:solidFill>
                  <a:schemeClr val="accent2"/>
                </a:solidFill>
              </a:rPr>
              <a:t>C.</a:t>
            </a:r>
          </a:p>
          <a:p>
            <a:pPr marL="0" indent="0">
              <a:buFont typeface="Arial" panose="020B0604020202020204" pitchFamily="34" charset="0"/>
              <a:buNone/>
            </a:pPr>
            <a:r>
              <a:rPr lang="da-DK" sz="2000" dirty="0">
                <a:solidFill>
                  <a:schemeClr val="accent2"/>
                </a:solidFill>
              </a:rPr>
              <a:t>Forskning </a:t>
            </a:r>
            <a:r>
              <a:rPr lang="da-DK" sz="2000" dirty="0" err="1">
                <a:solidFill>
                  <a:schemeClr val="accent2"/>
                </a:solidFill>
              </a:rPr>
              <a:t>visar</a:t>
            </a:r>
            <a:r>
              <a:rPr lang="da-DK" sz="2000" dirty="0">
                <a:solidFill>
                  <a:schemeClr val="accent2"/>
                </a:solidFill>
              </a:rPr>
              <a:t> </a:t>
            </a:r>
            <a:r>
              <a:rPr lang="da-DK" sz="2000" dirty="0" err="1">
                <a:solidFill>
                  <a:schemeClr val="accent2"/>
                </a:solidFill>
              </a:rPr>
              <a:t>att</a:t>
            </a:r>
            <a:r>
              <a:rPr lang="da-DK" sz="2000" dirty="0">
                <a:solidFill>
                  <a:schemeClr val="accent2"/>
                </a:solidFill>
              </a:rPr>
              <a:t> vi </a:t>
            </a:r>
            <a:r>
              <a:rPr lang="da-DK" sz="2000" dirty="0" err="1">
                <a:solidFill>
                  <a:schemeClr val="accent2"/>
                </a:solidFill>
              </a:rPr>
              <a:t>fortfarande</a:t>
            </a:r>
            <a:r>
              <a:rPr lang="da-DK" sz="2000" dirty="0">
                <a:solidFill>
                  <a:schemeClr val="accent2"/>
                </a:solidFill>
              </a:rPr>
              <a:t> </a:t>
            </a:r>
            <a:r>
              <a:rPr lang="da-DK" sz="2000" dirty="0" err="1">
                <a:solidFill>
                  <a:schemeClr val="accent2"/>
                </a:solidFill>
              </a:rPr>
              <a:t>behöver</a:t>
            </a:r>
            <a:r>
              <a:rPr lang="da-DK" sz="2000" dirty="0">
                <a:solidFill>
                  <a:schemeClr val="accent2"/>
                </a:solidFill>
              </a:rPr>
              <a:t> </a:t>
            </a:r>
            <a:r>
              <a:rPr lang="da-DK" sz="2000" dirty="0" err="1">
                <a:solidFill>
                  <a:schemeClr val="accent2"/>
                </a:solidFill>
              </a:rPr>
              <a:t>träffas</a:t>
            </a:r>
            <a:r>
              <a:rPr lang="da-DK" sz="2000" dirty="0">
                <a:solidFill>
                  <a:schemeClr val="accent2"/>
                </a:solidFill>
              </a:rPr>
              <a:t> </a:t>
            </a:r>
            <a:r>
              <a:rPr lang="da-DK" sz="2000" dirty="0" err="1">
                <a:solidFill>
                  <a:schemeClr val="accent2"/>
                </a:solidFill>
              </a:rPr>
              <a:t>fysiskt</a:t>
            </a:r>
            <a:r>
              <a:rPr lang="da-DK" sz="2000" dirty="0">
                <a:solidFill>
                  <a:schemeClr val="accent2"/>
                </a:solidFill>
              </a:rPr>
              <a:t> i </a:t>
            </a:r>
            <a:r>
              <a:rPr lang="da-DK" sz="2000" dirty="0" err="1">
                <a:solidFill>
                  <a:schemeClr val="accent2"/>
                </a:solidFill>
              </a:rPr>
              <a:t>verkligheten</a:t>
            </a:r>
            <a:r>
              <a:rPr lang="da-DK" sz="2000" dirty="0">
                <a:solidFill>
                  <a:schemeClr val="accent2"/>
                </a:solidFill>
              </a:rPr>
              <a:t> </a:t>
            </a:r>
            <a:r>
              <a:rPr lang="da-DK" sz="2000" dirty="0" err="1">
                <a:solidFill>
                  <a:schemeClr val="accent2"/>
                </a:solidFill>
              </a:rPr>
              <a:t>för</a:t>
            </a:r>
            <a:r>
              <a:rPr lang="da-DK" sz="2000" dirty="0">
                <a:solidFill>
                  <a:schemeClr val="accent2"/>
                </a:solidFill>
              </a:rPr>
              <a:t> </a:t>
            </a:r>
            <a:r>
              <a:rPr lang="da-DK" sz="2000" dirty="0" err="1">
                <a:solidFill>
                  <a:schemeClr val="accent2"/>
                </a:solidFill>
              </a:rPr>
              <a:t>att</a:t>
            </a:r>
            <a:r>
              <a:rPr lang="da-DK" sz="2000" dirty="0">
                <a:solidFill>
                  <a:schemeClr val="accent2"/>
                </a:solidFill>
              </a:rPr>
              <a:t> må </a:t>
            </a:r>
            <a:r>
              <a:rPr lang="da-DK" sz="2000" dirty="0" err="1">
                <a:solidFill>
                  <a:schemeClr val="accent2"/>
                </a:solidFill>
              </a:rPr>
              <a:t>bra</a:t>
            </a:r>
            <a:r>
              <a:rPr lang="da-DK" sz="2000" dirty="0">
                <a:solidFill>
                  <a:schemeClr val="accent2"/>
                </a:solidFill>
              </a:rPr>
              <a:t>.</a:t>
            </a:r>
            <a:endParaRPr lang="da-DK" sz="2000" dirty="0">
              <a:solidFill>
                <a:schemeClr val="accent2"/>
              </a:solidFill>
              <a:highlight>
                <a:srgbClr val="FFFF00"/>
              </a:highlight>
            </a:endParaRPr>
          </a:p>
        </p:txBody>
      </p:sp>
      <p:pic>
        <p:nvPicPr>
          <p:cNvPr id="12" name="Bildobjekt 11">
            <a:extLst>
              <a:ext uri="{FF2B5EF4-FFF2-40B4-BE49-F238E27FC236}">
                <a16:creationId xmlns:a16="http://schemas.microsoft.com/office/drawing/2014/main" id="{0358D233-28E4-48E8-A27C-B5B8939E95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63942" b="1"/>
          <a:stretch/>
        </p:blipFill>
        <p:spPr>
          <a:xfrm>
            <a:off x="0" y="4385188"/>
            <a:ext cx="12192000" cy="2472812"/>
          </a:xfrm>
          <a:prstGeom prst="rect">
            <a:avLst/>
          </a:prstGeom>
        </p:spPr>
      </p:pic>
    </p:spTree>
    <p:custDataLst>
      <p:tags r:id="rId1"/>
    </p:custDataLst>
    <p:extLst>
      <p:ext uri="{BB962C8B-B14F-4D97-AF65-F5344CB8AC3E}">
        <p14:creationId xmlns:p14="http://schemas.microsoft.com/office/powerpoint/2010/main" val="28943717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10.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1.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12.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6.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7.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8.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9.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Props1.xml><?xml version="1.0" encoding="utf-8"?>
<ds:datastoreItem xmlns:ds="http://schemas.openxmlformats.org/officeDocument/2006/customXml" ds:itemID="{CA6169A4-4D07-4DCF-8BC9-CCBF38D2E554}">
  <ds:schemaRefs>
    <ds:schemaRef ds:uri="http://schemas.microsoft.com/sharepoint/v3/contenttype/forms"/>
  </ds:schemaRefs>
</ds:datastoreItem>
</file>

<file path=customXml/itemProps2.xml><?xml version="1.0" encoding="utf-8"?>
<ds:datastoreItem xmlns:ds="http://schemas.openxmlformats.org/officeDocument/2006/customXml" ds:itemID="{6AE6DC69-BE2E-4D47-8AA7-047246E2E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31e49-1351-41f8-85ca-9c948efef50d"/>
    <ds:schemaRef ds:uri="7a8c5c01-e03e-4ef4-9a1c-76044e77b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7E26FC-B8DC-4626-B0B1-E087CA0F6866}">
  <ds:schemaRefs>
    <ds:schemaRef ds:uri="http://purl.org/dc/elements/1.1/"/>
    <ds:schemaRef ds:uri="http://schemas.microsoft.com/office/2006/metadata/properties"/>
    <ds:schemaRef ds:uri="7a8c5c01-e03e-4ef4-9a1c-76044e77be70"/>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8c631e49-1351-41f8-85ca-9c948efef50d"/>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1286</Words>
  <Application>Microsoft Office PowerPoint</Application>
  <PresentationFormat>Bredbild</PresentationFormat>
  <Paragraphs>149</Paragraphs>
  <Slides>14</Slides>
  <Notes>14</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14</vt:i4>
      </vt:variant>
    </vt:vector>
  </HeadingPairs>
  <TitlesOfParts>
    <vt:vector size="21" baseType="lpstr">
      <vt:lpstr>Arial</vt:lpstr>
      <vt:lpstr>Calibri</vt:lpstr>
      <vt:lpstr>Corbel</vt:lpstr>
      <vt:lpstr>Open Sans</vt:lpstr>
      <vt:lpstr>Symbol</vt:lpstr>
      <vt:lpstr>Times New Roman</vt:lpstr>
      <vt:lpstr>16-9 skabelon UK 2010</vt:lpstr>
      <vt:lpstr>Redo för ett  helt arbetsliv</vt:lpstr>
      <vt:lpstr>Presentera er arbetsmiljö</vt:lpstr>
      <vt:lpstr>Arbetsmiljö för unga- arbetsmiljöquiz</vt:lpstr>
      <vt:lpstr>Så fyller du i arbetsmiljöquizet</vt:lpstr>
      <vt:lpstr>1. Vilken av dessa situationer visar en fysisk arbetsmiljö?</vt:lpstr>
      <vt:lpstr>2. Vad är exempel på psykosocial arbetsmiljö?</vt:lpstr>
      <vt:lpstr>3. Vilken situation är inte en fysisk risk i arbetsmiljön?</vt:lpstr>
      <vt:lpstr>4. Vilken av dessa är en psykosocial arbetsmiljöfaktor?</vt:lpstr>
      <vt:lpstr>5. Vilket påstående stämmer in på digital arbetsmiljö?</vt:lpstr>
      <vt:lpstr>6. Varför är det viktigt med kunskaper kring arbetsmiljö?</vt:lpstr>
      <vt:lpstr>Rättning</vt:lpstr>
      <vt:lpstr>PowerPoint-presentation</vt:lpstr>
      <vt:lpstr>Om projektet  – Arbetsmiljökunskap  för unga</vt:lpstr>
      <vt:lpstr>Om  Nordiska ministerrådet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Arbetsmiljökunskap för unga – vernissage och examination</dc:title>
  <dc:creator/>
  <cp:lastModifiedBy/>
  <cp:revision>117</cp:revision>
  <dcterms:modified xsi:type="dcterms:W3CDTF">2022-11-09T09:50:24Z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0x0101003105DED94D69644180770898D4B6B63D</vt:lpwstr>
  </property>
  <property fmtid="{D5CDD505-2E9C-101B-9397-08002B2CF9AE}" pid="7" name="MediaServiceImageTags">
    <vt:lpwstr/>
  </property>
</Properties>
</file>