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9" r:id="rId5"/>
    <p:sldId id="319" r:id="rId6"/>
    <p:sldId id="334" r:id="rId7"/>
    <p:sldId id="325" r:id="rId8"/>
    <p:sldId id="333" r:id="rId9"/>
    <p:sldId id="287" r:id="rId10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FF1"/>
    <a:srgbClr val="FDFDFD"/>
    <a:srgbClr val="FDCF41"/>
    <a:srgbClr val="006EB6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BD534-E79E-4856-8A5D-D41E3ACD3B47}" v="4" dt="2023-03-20T09:23:12.768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85329" autoAdjust="0"/>
  </p:normalViewPr>
  <p:slideViewPr>
    <p:cSldViewPr snapToGrid="0" showGuides="1">
      <p:cViewPr varScale="1">
        <p:scale>
          <a:sx n="138" d="100"/>
          <a:sy n="138" d="100"/>
        </p:scale>
        <p:origin x="332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BA559-C1C5-4943-B542-8794232D57DA}" type="datetimeFigureOut">
              <a:rPr lang="da-DK"/>
              <a:t>20-03-2023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20/03/2023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b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Mål med lektionen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Eleverna ska ha förståelse för att arbetsmiljön påverkar deras mående.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8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ställer frågor till eleverna för att  repetera vad de tidigare lektionerna innehöll. </a:t>
            </a:r>
            <a:r>
              <a:rPr lang="sv-SE" sz="1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 till övningen: låt eleverna diskutera med klasskamraten som sitter bredvid.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Frågorna du ska ställa är: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Det finns två olika delar av arbetsmiljö, vilka?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fysisk arbetsmiljö och psykosocial arbetsmiljö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Vad är ett riskmoment?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 t.ex. tunga lyft, buller och arbetsställning.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Vad är en friskfaktor?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t.ex. rätt belastning, trivsel och jämlikhet.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Hur använder du digitala verktyg på ett hälsosamt sätt?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ta pauser genom t.ex. 20-20-20, stäng av ibland.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Hur förändras arbetsmiljöer?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Arbetsmiljöer förändras med tiden genom att yrken kan få nytt innehåll, ny teknik etc.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Starta filmen. 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ska nu visa en film som ska inspirera eleverna till kommande övning. Filmen visar olika typer av arbetsplatser.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0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Instruktion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 in eleverna i par eller i grupper (max 4 elever i varje grupp). Elevernas uppgift är att skapa en arbetsmiljö där de personer som arbetar där har de bästa förutsättningarna för att kunna ha ett hälsosamt arbetsliv. Eleverna ska i den här övningen använda sig av sina kunskaper från tidigare lektioner. Övningen ska nästa gång presenteras för resten av klassen.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 ut mallen skapa er egen arbetsmiljö till varje </a:t>
            </a:r>
            <a:r>
              <a:rPr lang="sv-S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elevpar</a:t>
            </a: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eller grupp. Den innehåller fyra frågerutor med symbolerna som finns nedan. Gå igenom symbolerna och frågorna så eleverna vet vad symbolerna betyder.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Frågorna är följande: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Vilken typ av arbetsplats har ni valt? (ex. kontor, förskola, fabrik, hotell, restaurang.)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 behövs för att utföra arbetet? (ex. skrivbord, maskiner, kök, datorer, lampor)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Vilka fysiska arbetsmiljöfaktorer är viktiga?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Vilka psykosociala arbetsmiljöfaktorer är viktiga?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Eleverna ska kunna motivera valen de har gjort till sin presentation. Om eleverna hinner kan de även hitta en bild som illustrerar sin arbetsmiljö.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 sin hjälp har eleverna bild 5 med exempel på arbetsmiljöfaktorer. Eleverna behöver inte använda alla arbetsmiljöfaktorer i övningen.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Låt eleverna börja med övningen.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58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Låt den här bilden ligga framme medan eleverna jobbar med sina presentationer.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u="sng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Fysiska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Ergonomi och belastning. Hur du sitter, står och går. </a:t>
            </a:r>
            <a:br>
              <a:rPr lang="sv-SE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Vilken utrustning du använder, och hur du t.ex. bär tunga saker.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Ljud, ljus och luft.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Teknik, redskap, farliga ämnen och säkerhet.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da-DK" sz="1800" u="sng" dirty="0" err="1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Psykosociala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Stress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Konflikter, press och förändring och återhämtning.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Ledarskap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Stöd från chef/kollegor, beröm/uppskattning och kommunikation.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Trivsel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Gemenskap, uppgifter, inflytande, och sammanhang.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Berätta för eleverna att de ska presentera sina arbetsmiljöer för varandra nästa lektion. Samla in elevernas presentationer och ta med dem till nästa lektion.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sv-SE" dirty="0"/>
              <a:t>Insert quotation text in several lines. Insert name or source: Click ENTER for new line, click TAB, insert name/source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sv-SE" dirty="0"/>
              <a:t>Insert quotation text in several lines. Insert name or source: Click ENTER for new line, click TAB, insert name/source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sv-SE" dirty="0"/>
              <a:t>Click to add chart text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sv-SE" dirty="0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Insert chart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Insert chart or table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sv-SE" dirty="0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Insert chart or table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sv-SE" dirty="0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sv-SE" dirty="0"/>
              <a:t>Click to add chart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sv-SE" dirty="0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sv-SE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sv-SE" sz="4800" baseline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dirty="0"/>
              <a:t>insert picture via </a:t>
            </a:r>
            <a:r>
              <a:rPr lang="sv-SE" sz="900" b="1" dirty="0"/>
              <a:t>Add Images</a:t>
            </a:r>
            <a:r>
              <a:rPr lang="sv-SE" sz="900" dirty="0"/>
              <a:t>-button </a:t>
            </a:r>
            <a:br>
              <a:rPr lang="en-GB" sz="900" dirty="0"/>
            </a:br>
            <a:r>
              <a:rPr lang="sv-SE" sz="900" dirty="0"/>
              <a:t>in the </a:t>
            </a:r>
            <a:r>
              <a:rPr lang="sv-SE" sz="900" b="1" dirty="0"/>
              <a:t>NORDEN-</a:t>
            </a:r>
            <a:r>
              <a:rPr lang="sv-SE" sz="900" baseline="0" dirty="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sv-SE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b="1" dirty="0">
                <a:latin typeface="+mn-lt"/>
              </a:rPr>
              <a:t>NORDEN</a:t>
            </a:r>
            <a:r>
              <a:rPr lang="sv-SE" sz="900" b="0" baseline="0" dirty="0">
                <a:latin typeface="+mn-lt"/>
              </a:rPr>
              <a:t>-TAB and</a:t>
            </a:r>
            <a:r>
              <a:rPr lang="sv-SE" sz="900" baseline="0" dirty="0">
                <a:latin typeface="+mn-lt"/>
              </a:rPr>
              <a:t> </a:t>
            </a: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sv-SE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sv-SE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sv-SE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sv-SE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sv-SE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sv-SE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sv-SE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sv-SE"/>
          </a:p>
          <a:p>
            <a:pPr eaLnBrk="1" hangingPunct="1">
              <a:spcAft>
                <a:spcPts val="24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sv-SE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sv-SE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eaLnBrk="1" hangingPunct="1">
              <a:spcAft>
                <a:spcPts val="240"/>
              </a:spcAft>
              <a:defRPr/>
            </a:pP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sv-SE" dirty="0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dirty="0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sv-SE" dirty="0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/>
            <a:r>
              <a:rPr lang="sv-SE" dirty="0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/>
              <a:t>Click to add text or content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sv-SE" dirty="0"/>
              <a:t>Use bold for highlighted text,</a:t>
            </a:r>
            <a:br>
              <a:rPr lang="en-GB" dirty="0"/>
            </a:br>
            <a:r>
              <a:rPr lang="sv-SE" dirty="0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Click to edit Master text styles</a:t>
            </a:r>
            <a:endParaRPr lang="sv-SE"/>
          </a:p>
          <a:p>
            <a:pPr lvl="1"/>
            <a:r>
              <a:rPr lang="sv-SE" dirty="0"/>
              <a:t>Second level</a:t>
            </a:r>
            <a:endParaRPr lang="sv-SE"/>
          </a:p>
          <a:p>
            <a:pPr lvl="2"/>
            <a:r>
              <a:rPr lang="sv-SE" dirty="0"/>
              <a:t>Third level</a:t>
            </a:r>
            <a:endParaRPr lang="sv-SE"/>
          </a:p>
          <a:p>
            <a:pPr lvl="3"/>
            <a:r>
              <a:rPr lang="sv-SE" dirty="0"/>
              <a:t>Fourth level</a:t>
            </a:r>
            <a:endParaRPr lang="sv-SE"/>
          </a:p>
          <a:p>
            <a:pPr lvl="4"/>
            <a:r>
              <a:rPr lang="sv-SE" dirty="0"/>
              <a:t>Fifth level</a:t>
            </a:r>
            <a:endParaRPr lang="sv-SE"/>
          </a:p>
          <a:p>
            <a:pPr lvl="5"/>
            <a:r>
              <a:rPr lang="sv-SE" dirty="0"/>
              <a:t>Sixth level</a:t>
            </a:r>
            <a:endParaRPr lang="sv-SE"/>
          </a:p>
          <a:p>
            <a:pPr lvl="6"/>
            <a:r>
              <a:rPr lang="sv-SE" dirty="0"/>
              <a:t>Seventh level</a:t>
            </a:r>
            <a:endParaRPr lang="sv-SE"/>
          </a:p>
          <a:p>
            <a:pPr lvl="7"/>
            <a:r>
              <a:rPr lang="sv-SE" dirty="0"/>
              <a:t>Eight level</a:t>
            </a:r>
            <a:endParaRPr lang="sv-SE"/>
          </a:p>
          <a:p>
            <a:pPr lvl="8"/>
            <a:r>
              <a:rPr lang="sv-SE" dirty="0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6" y="0"/>
            <a:ext cx="12190374" cy="6858000"/>
          </a:xfrm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974627" y="2167118"/>
            <a:ext cx="6639889" cy="2729945"/>
          </a:xfrm>
        </p:spPr>
        <p:txBody>
          <a:bodyPr/>
          <a:lstStyle/>
          <a:p>
            <a:r>
              <a:rPr lang="en-GB" sz="7200" dirty="0">
                <a:solidFill>
                  <a:schemeClr val="accent3"/>
                </a:solidFill>
              </a:rPr>
              <a:t>Skapa </a:t>
            </a:r>
            <a:r>
              <a:rPr lang="en-GB" sz="7200" dirty="0" err="1">
                <a:solidFill>
                  <a:schemeClr val="accent3"/>
                </a:solidFill>
              </a:rPr>
              <a:t>en</a:t>
            </a:r>
            <a:r>
              <a:rPr lang="en-GB" sz="7200" dirty="0">
                <a:solidFill>
                  <a:schemeClr val="accent3"/>
                </a:solidFill>
              </a:rPr>
              <a:t> </a:t>
            </a:r>
            <a:r>
              <a:rPr lang="en-GB" sz="7200" dirty="0" err="1">
                <a:solidFill>
                  <a:schemeClr val="accent3"/>
                </a:solidFill>
              </a:rPr>
              <a:t>drömarbetsmiljö</a:t>
            </a:r>
            <a:endParaRPr lang="en-GB" sz="7200" dirty="0">
              <a:solidFill>
                <a:schemeClr val="accent3"/>
              </a:solidFill>
            </a:endParaRPr>
          </a:p>
        </p:txBody>
      </p:sp>
      <p:pic>
        <p:nvPicPr>
          <p:cNvPr id="16" name="Picture 3" descr="Nordiska ministerråde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5799600"/>
            <a:ext cx="2565673" cy="698863"/>
          </a:xfrm>
          <a:prstGeom prst="rect">
            <a:avLst/>
          </a:prstGeom>
        </p:spPr>
      </p:pic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Lektion</a:t>
            </a:r>
            <a:r>
              <a:rPr lang="en-GB" dirty="0">
                <a:solidFill>
                  <a:schemeClr val="accent3"/>
                </a:solidFill>
              </a:rPr>
              <a:t> 5  </a:t>
            </a:r>
            <a:r>
              <a:rPr lang="en-GB" dirty="0" err="1">
                <a:solidFill>
                  <a:schemeClr val="accent3"/>
                </a:solidFill>
              </a:rPr>
              <a:t>av</a:t>
            </a:r>
            <a:r>
              <a:rPr lang="en-GB" dirty="0">
                <a:solidFill>
                  <a:schemeClr val="accent3"/>
                </a:solidFill>
              </a:rPr>
              <a:t> 6 – “</a:t>
            </a:r>
            <a:r>
              <a:rPr lang="en-GB" dirty="0" err="1">
                <a:solidFill>
                  <a:schemeClr val="accent3"/>
                </a:solidFill>
              </a:rPr>
              <a:t>Arbetsmiljökunskap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för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unga</a:t>
            </a:r>
            <a:r>
              <a:rPr lang="en-GB" dirty="0">
                <a:solidFill>
                  <a:schemeClr val="accent3"/>
                </a:solidFill>
              </a:rPr>
              <a:t>” 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B72C9514-2F47-CA6D-3AB0-2CBAB234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0656" y="5419561"/>
            <a:ext cx="3002843" cy="57426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3FB02D3-284B-4F16-B701-AB861CF27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29270" r="12723" b="28023"/>
          <a:stretch/>
        </p:blipFill>
        <p:spPr>
          <a:xfrm>
            <a:off x="3176414" y="5865435"/>
            <a:ext cx="2239926" cy="556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här </a:t>
            </a:r>
            <a:br>
              <a:rPr lang="sv-SE" dirty="0"/>
            </a:br>
            <a:r>
              <a:rPr lang="sv-SE" dirty="0"/>
              <a:t>kan ni nu!</a:t>
            </a:r>
            <a:endParaRPr lang="da-DK" dirty="0"/>
          </a:p>
        </p:txBody>
      </p:sp>
      <p:sp>
        <p:nvSpPr>
          <p:cNvPr id="48" name="Platshållare för innehåll 47">
            <a:extLst>
              <a:ext uri="{FF2B5EF4-FFF2-40B4-BE49-F238E27FC236}">
                <a16:creationId xmlns:a16="http://schemas.microsoft.com/office/drawing/2014/main" id="{3F01688E-E4F9-475B-B486-B4C837ADC7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8502" y="2437897"/>
            <a:ext cx="4699000" cy="4029075"/>
          </a:xfrm>
        </p:spPr>
        <p:txBody>
          <a:bodyPr/>
          <a:lstStyle/>
          <a:p>
            <a:r>
              <a:rPr lang="sv-SE" sz="2000" dirty="0"/>
              <a:t>Det finns två olika delar av arbetsmiljö, vilka?</a:t>
            </a:r>
          </a:p>
          <a:p>
            <a:endParaRPr lang="sv-SE" sz="2000" dirty="0"/>
          </a:p>
          <a:p>
            <a:r>
              <a:rPr lang="sv-SE" sz="2000" dirty="0"/>
              <a:t>Vad är ett riskmoment?</a:t>
            </a:r>
          </a:p>
          <a:p>
            <a:r>
              <a:rPr lang="sv-SE" sz="2000" dirty="0"/>
              <a:t>Vad är en friskfaktor?</a:t>
            </a:r>
          </a:p>
          <a:p>
            <a:endParaRPr lang="sv-SE" sz="2000" dirty="0"/>
          </a:p>
          <a:p>
            <a:r>
              <a:rPr lang="sv-SE" sz="2000" dirty="0"/>
              <a:t>Hur använder du digitala verktyg på ett hälsosamt sätt?</a:t>
            </a:r>
          </a:p>
          <a:p>
            <a:endParaRPr lang="sv-SE" sz="2000" dirty="0"/>
          </a:p>
          <a:p>
            <a:r>
              <a:rPr lang="sv-SE" sz="2000" dirty="0"/>
              <a:t>Hur förändras arbetsmiljöer?</a:t>
            </a: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782C2177-0307-4E5D-B2F1-F29AA0566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77E4DA6C-9AC2-47B7-920F-BA90CF8D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500"/>
            <a:ext cx="3048000" cy="17145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7590271A-8CDE-4519-B46C-7F519A41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DC8BA721-6607-4ED4-A49D-D1A45554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3048000" cy="17145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17C987DC-2533-4CBF-9581-848FDD558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0"/>
            <a:ext cx="3048000" cy="342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E0E5F-1F2F-4705-B07D-94FFC7C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Arbetsmiljöer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D1CBC3-E930-4603-96C3-83AAD9D9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36D1A5-E8E3-4434-B6A8-62286DA7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1. Arbetsplatser" descr="Arbetsplatser">
            <a:hlinkClick r:id="" action="ppaction://media"/>
            <a:extLst>
              <a:ext uri="{FF2B5EF4-FFF2-40B4-BE49-F238E27FC236}">
                <a16:creationId xmlns:a16="http://schemas.microsoft.com/office/drawing/2014/main" id="{E4E7F20E-047E-0716-F413-A568E5888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966" y="0"/>
            <a:ext cx="12192000" cy="6858000"/>
          </a:xfrm>
          <a:prstGeom prst="rect">
            <a:avLst/>
          </a:prstGeom>
        </p:spPr>
      </p:pic>
      <p:pic>
        <p:nvPicPr>
          <p:cNvPr id="6" name="1. Arbetsplatser">
            <a:hlinkClick r:id="" action="ppaction://media"/>
            <a:extLst>
              <a:ext uri="{FF2B5EF4-FFF2-40B4-BE49-F238E27FC236}">
                <a16:creationId xmlns:a16="http://schemas.microsoft.com/office/drawing/2014/main" id="{599F493A-C8A4-DBA5-14D8-EAD3C90527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737" y="388210"/>
            <a:ext cx="4735513" cy="1285875"/>
          </a:xfrm>
        </p:spPr>
        <p:txBody>
          <a:bodyPr/>
          <a:lstStyle/>
          <a:p>
            <a:r>
              <a:rPr lang="sv-SE" dirty="0"/>
              <a:t>Skapa er egen drömarbetsmiljö</a:t>
            </a:r>
            <a:endParaRPr lang="da-DK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F87FF39-7EBF-43E7-8F61-E0E133D5FC0A}"/>
              </a:ext>
            </a:extLst>
          </p:cNvPr>
          <p:cNvSpPr txBox="1"/>
          <p:nvPr/>
        </p:nvSpPr>
        <p:spPr>
          <a:xfrm>
            <a:off x="2359298" y="2574414"/>
            <a:ext cx="371158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800" b="1" dirty="0">
                <a:solidFill>
                  <a:schemeClr val="accent2"/>
                </a:solidFill>
              </a:rPr>
              <a:t>Vilken typ av </a:t>
            </a:r>
          </a:p>
          <a:p>
            <a:r>
              <a:rPr lang="sv-SE" b="1" dirty="0">
                <a:solidFill>
                  <a:schemeClr val="accent2"/>
                </a:solidFill>
              </a:rPr>
              <a:t>arbetsplats har</a:t>
            </a:r>
            <a:r>
              <a:rPr lang="sv-SE" sz="1800" b="1" dirty="0">
                <a:solidFill>
                  <a:schemeClr val="accent2"/>
                </a:solidFill>
              </a:rPr>
              <a:t> ni valt?</a:t>
            </a:r>
          </a:p>
          <a:p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2575775-3508-4E51-950D-797995448FC7}"/>
              </a:ext>
            </a:extLst>
          </p:cNvPr>
          <p:cNvSpPr txBox="1"/>
          <p:nvPr/>
        </p:nvSpPr>
        <p:spPr>
          <a:xfrm>
            <a:off x="8080041" y="2619417"/>
            <a:ext cx="3711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accent2"/>
                </a:solidFill>
              </a:rPr>
              <a:t>Vad behövs för</a:t>
            </a:r>
          </a:p>
          <a:p>
            <a:r>
              <a:rPr lang="sv-SE" b="1" dirty="0">
                <a:solidFill>
                  <a:schemeClr val="accent2"/>
                </a:solidFill>
              </a:rPr>
              <a:t>att utföra arbetet?</a:t>
            </a:r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D7A9DFB-1B13-4604-B804-48DFD7E010A3}"/>
              </a:ext>
            </a:extLst>
          </p:cNvPr>
          <p:cNvSpPr txBox="1"/>
          <p:nvPr/>
        </p:nvSpPr>
        <p:spPr>
          <a:xfrm>
            <a:off x="2362067" y="4652102"/>
            <a:ext cx="3382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accent2"/>
                </a:solidFill>
              </a:rPr>
              <a:t>Vilka fysiska </a:t>
            </a:r>
          </a:p>
          <a:p>
            <a:r>
              <a:rPr lang="sv-SE" sz="1800" b="1" dirty="0">
                <a:solidFill>
                  <a:schemeClr val="accent2"/>
                </a:solidFill>
              </a:rPr>
              <a:t>arbetsmiljöfaktorer </a:t>
            </a:r>
          </a:p>
          <a:p>
            <a:r>
              <a:rPr lang="sv-SE" sz="1800" b="1" dirty="0">
                <a:solidFill>
                  <a:schemeClr val="accent2"/>
                </a:solidFill>
              </a:rPr>
              <a:t>är viktiga? </a:t>
            </a:r>
            <a:r>
              <a:rPr lang="sv-SE" sz="1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186CE380-C13D-4E44-90FD-E3B6AFF1C046}"/>
              </a:ext>
            </a:extLst>
          </p:cNvPr>
          <p:cNvSpPr txBox="1"/>
          <p:nvPr/>
        </p:nvSpPr>
        <p:spPr>
          <a:xfrm>
            <a:off x="8080040" y="4652102"/>
            <a:ext cx="3711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accent2"/>
                </a:solidFill>
              </a:rPr>
              <a:t>Vilka psykosociala arbetsmiljöfaktorer </a:t>
            </a:r>
          </a:p>
          <a:p>
            <a:r>
              <a:rPr lang="sv-SE" sz="1800" b="1" dirty="0">
                <a:solidFill>
                  <a:schemeClr val="accent2"/>
                </a:solidFill>
              </a:rPr>
              <a:t>är viktiga? </a:t>
            </a:r>
            <a:r>
              <a:rPr lang="sv-SE" sz="18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5DB4A3C-BBC9-4EF7-9819-9315ED816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" y="2384920"/>
            <a:ext cx="963473" cy="101468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ADE84088-6FF9-432A-B602-34CED54B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54" y="2390798"/>
            <a:ext cx="1002929" cy="1002929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22C9C0DA-5FC2-41A8-BC72-329E5BE92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40" y="4572503"/>
            <a:ext cx="901688" cy="100292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ABAE0FF-F321-4F87-AE2A-21104CE86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4" y="4561834"/>
            <a:ext cx="901687" cy="101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Arbetsmiljöfaktorer</a:t>
            </a:r>
            <a:br>
              <a:rPr lang="sv-SE" dirty="0"/>
            </a:br>
            <a:r>
              <a:rPr lang="sv-SE" dirty="0"/>
              <a:t>- exempel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50494" y="1963056"/>
            <a:ext cx="4699000" cy="4714469"/>
          </a:xfrm>
        </p:spPr>
        <p:txBody>
          <a:bodyPr/>
          <a:lstStyle/>
          <a:p>
            <a:pPr marL="0" indent="0">
              <a:buNone/>
            </a:pPr>
            <a:r>
              <a:rPr lang="da-DK" sz="2400" b="1" dirty="0" err="1"/>
              <a:t>Fysiska</a:t>
            </a:r>
            <a:endParaRPr lang="da-DK" sz="2400" b="1" dirty="0"/>
          </a:p>
          <a:p>
            <a:pPr marL="0" indent="0">
              <a:buNone/>
            </a:pPr>
            <a:endParaRPr lang="sv-SE" sz="1800" b="1" dirty="0"/>
          </a:p>
          <a:p>
            <a:pPr marL="0" indent="0">
              <a:buNone/>
            </a:pPr>
            <a:r>
              <a:rPr lang="sv-SE" sz="1800" b="1" dirty="0"/>
              <a:t>Ergonomi och belastning</a:t>
            </a:r>
          </a:p>
          <a:p>
            <a:pPr marL="0" indent="0">
              <a:buNone/>
            </a:pPr>
            <a:r>
              <a:rPr lang="sv-SE" sz="1800" dirty="0"/>
              <a:t>Hur du sitter, står och går. </a:t>
            </a:r>
            <a:br>
              <a:rPr lang="sv-SE" sz="1800" dirty="0"/>
            </a:br>
            <a:r>
              <a:rPr lang="sv-SE" sz="1800" dirty="0"/>
              <a:t>Vilken utrustning du använder, och hur du </a:t>
            </a:r>
            <a:r>
              <a:rPr lang="sv-SE" sz="1800" dirty="0" err="1"/>
              <a:t>t.ex</a:t>
            </a:r>
            <a:r>
              <a:rPr lang="sv-SE" sz="1800" dirty="0"/>
              <a:t> bär tunga saker.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1800" b="1" dirty="0"/>
              <a:t>Ljud, ljus och luft</a:t>
            </a:r>
          </a:p>
          <a:p>
            <a:pPr marL="0" indent="0">
              <a:buNone/>
            </a:pPr>
            <a:r>
              <a:rPr lang="sv-SE" sz="1800" dirty="0"/>
              <a:t>Hur du upplever din fysiska omgivning, blir du bländad av starkt sken? Är det lagom varmt?</a:t>
            </a:r>
            <a:endParaRPr lang="sv-SE" b="1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1800" b="1" dirty="0"/>
              <a:t>Teknik, redskap, farliga ämnen och säkerhet</a:t>
            </a:r>
          </a:p>
          <a:p>
            <a:pPr marL="0" indent="0">
              <a:buNone/>
            </a:pPr>
            <a:r>
              <a:rPr lang="sv-SE" sz="1800" dirty="0"/>
              <a:t>Hur hjälpmedel för att utföra arbeten påverkar oss. Allt från dataprogram till skyddsutrustning.</a:t>
            </a:r>
          </a:p>
          <a:p>
            <a:endParaRPr lang="sv-SE" b="1" dirty="0"/>
          </a:p>
          <a:p>
            <a:pPr marL="0" indent="0">
              <a:lnSpc>
                <a:spcPct val="115000"/>
              </a:lnSpc>
              <a:buNone/>
            </a:pPr>
            <a:endParaRPr lang="sv-SE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6505C62B-09D2-4649-A2BC-960F65246281}"/>
              </a:ext>
            </a:extLst>
          </p:cNvPr>
          <p:cNvSpPr txBox="1">
            <a:spLocks/>
          </p:cNvSpPr>
          <p:nvPr/>
        </p:nvSpPr>
        <p:spPr>
          <a:xfrm>
            <a:off x="6096000" y="1847646"/>
            <a:ext cx="5702710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da-DK" sz="2400" b="1" dirty="0" err="1">
                <a:solidFill>
                  <a:schemeClr val="accent2"/>
                </a:solidFill>
              </a:rPr>
              <a:t>Psykosociala</a:t>
            </a:r>
            <a:endParaRPr lang="da-DK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sv-SE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sv-SE" b="1" dirty="0">
                <a:solidFill>
                  <a:schemeClr val="accent2"/>
                </a:solidFill>
              </a:rPr>
              <a:t>Stress och krav</a:t>
            </a:r>
          </a:p>
          <a:p>
            <a:pPr marL="0" indent="0">
              <a:buNone/>
            </a:pPr>
            <a:r>
              <a:rPr lang="sv-SE" dirty="0">
                <a:solidFill>
                  <a:schemeClr val="accent2"/>
                </a:solidFill>
              </a:rPr>
              <a:t>Konflikter, press och förändring och återhämtning.</a:t>
            </a:r>
          </a:p>
          <a:p>
            <a:pPr marL="0" indent="0">
              <a:buNone/>
            </a:pPr>
            <a:endParaRPr lang="sv-S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sv-SE" b="1" dirty="0">
                <a:solidFill>
                  <a:schemeClr val="accent2"/>
                </a:solidFill>
              </a:rPr>
              <a:t>Ledarskap</a:t>
            </a:r>
          </a:p>
          <a:p>
            <a:pPr marL="0" indent="0">
              <a:buNone/>
            </a:pPr>
            <a:r>
              <a:rPr lang="sv-SE" dirty="0">
                <a:solidFill>
                  <a:schemeClr val="accent2"/>
                </a:solidFill>
              </a:rPr>
              <a:t>Stöd från chef/kollegor, beröm/uppskattning och kommunikation.</a:t>
            </a:r>
          </a:p>
          <a:p>
            <a:pPr marL="0" indent="0">
              <a:buNone/>
            </a:pPr>
            <a:endParaRPr lang="sv-SE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sv-SE" b="1" dirty="0">
                <a:solidFill>
                  <a:schemeClr val="accent2"/>
                </a:solidFill>
              </a:rPr>
              <a:t>Trivsel</a:t>
            </a:r>
          </a:p>
          <a:p>
            <a:pPr marL="0" indent="0">
              <a:buNone/>
            </a:pPr>
            <a:r>
              <a:rPr lang="sv-SE" dirty="0">
                <a:solidFill>
                  <a:schemeClr val="accent2"/>
                </a:solidFill>
              </a:rPr>
              <a:t>Gemenskap, inflytande, och </a:t>
            </a:r>
            <a:r>
              <a:rPr lang="sv-SE">
                <a:solidFill>
                  <a:schemeClr val="accent2"/>
                </a:solidFill>
              </a:rPr>
              <a:t>sammanhang. </a:t>
            </a:r>
            <a:endParaRPr lang="sv-SE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97A8B3-DB24-4ACB-A1D9-F034A5F9D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t="5069" r="48905" b="1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AN_Thanks">
            <a:extLst>
              <a:ext uri="{FF2B5EF4-FFF2-40B4-BE49-F238E27FC236}">
                <a16:creationId xmlns:a16="http://schemas.microsoft.com/office/drawing/2014/main" id="{559FA02F-A9AC-4309-A8F3-44663EE1B5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26068" y="1802981"/>
            <a:ext cx="8167098" cy="14906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7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 </a:t>
            </a:r>
            <a:r>
              <a:rPr kumimoji="0" lang="en-GB" sz="7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jobbat</a:t>
            </a:r>
            <a:r>
              <a:rPr kumimoji="0" lang="en-GB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br>
              <a:rPr kumimoji="0" lang="en-GB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7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45E1075-A258-488F-A580-0C30E8A27E20}"/>
              </a:ext>
            </a:extLst>
          </p:cNvPr>
          <p:cNvSpPr txBox="1"/>
          <p:nvPr/>
        </p:nvSpPr>
        <p:spPr>
          <a:xfrm>
            <a:off x="2426068" y="2921168"/>
            <a:ext cx="4400244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sv-SE" sz="2200" dirty="0">
                <a:solidFill>
                  <a:schemeClr val="accent6"/>
                </a:solidFill>
              </a:rPr>
              <a:t>Vad ska du berätta om er arbetsmiljö?</a:t>
            </a:r>
          </a:p>
          <a:p>
            <a:r>
              <a:rPr lang="sv-SE" sz="2200" dirty="0">
                <a:solidFill>
                  <a:schemeClr val="accent6"/>
                </a:solidFill>
              </a:rPr>
              <a:t>Fundera till nästa gång!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8c5c01-e03e-4ef4-9a1c-76044e77be70" xsi:nil="true"/>
    <lcf76f155ced4ddcb4097134ff3c332f xmlns="8c631e49-1351-41f8-85ca-9c948efef50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4678B-3598-4B78-8B22-AC9917DEE6DA}">
  <ds:schemaRefs>
    <ds:schemaRef ds:uri="8c631e49-1351-41f8-85ca-9c948efef50d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7a8c5c01-e03e-4ef4-9a1c-76044e77be70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C6E3ACE-445E-4753-88A2-4E12EDF52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B37A2F-97F7-4C93-A240-62D2166A33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724</Words>
  <Application>Microsoft Office PowerPoint</Application>
  <PresentationFormat>Bredbild</PresentationFormat>
  <Paragraphs>100</Paragraphs>
  <Slides>6</Slides>
  <Notes>6</Notes>
  <HiddenSlides>0</HiddenSlides>
  <MMClips>2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Arial</vt:lpstr>
      <vt:lpstr>Calibri</vt:lpstr>
      <vt:lpstr>Corbel</vt:lpstr>
      <vt:lpstr>Open Sans</vt:lpstr>
      <vt:lpstr>Symbol</vt:lpstr>
      <vt:lpstr>Times New Roman</vt:lpstr>
      <vt:lpstr>16-9 skabelon UK 2010</vt:lpstr>
      <vt:lpstr>Skapa en drömarbetsmiljö</vt:lpstr>
      <vt:lpstr>Det här  kan ni nu!</vt:lpstr>
      <vt:lpstr>Arbetsmiljöer</vt:lpstr>
      <vt:lpstr>Skapa er egen drömarbetsmiljö</vt:lpstr>
      <vt:lpstr>Arbetsmiljöfaktorer - exempel</vt:lpstr>
      <vt:lpstr>Bra jobbat!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2023-03-20T09:23:17Z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2019-10-10T10:09:25.4754505Z</vt:lpwstr>
  </property>
  <property fmtid="{D5CDD505-2E9C-101B-9397-08002B2CF9AE}" pid="3" name="MediaServiceImageTags">
    <vt:lpwstr/>
  </property>
  <property fmtid="{D5CDD505-2E9C-101B-9397-08002B2CF9AE}" pid="4" name="ContentTypeId">
    <vt:lpwstr>0x0101003105DED94D69644180770898D4B6B63D</vt:lpwstr>
  </property>
  <property fmtid="{D5CDD505-2E9C-101B-9397-08002B2CF9AE}" pid="5" name="CustomerId">
    <vt:lpwstr>norden</vt:lpwstr>
  </property>
  <property fmtid="{D5CDD505-2E9C-101B-9397-08002B2CF9AE}" pid="6" name="TemplateId">
    <vt:lpwstr>637374761838020572</vt:lpwstr>
  </property>
  <property fmtid="{D5CDD505-2E9C-101B-9397-08002B2CF9AE}" pid="7" name="UserProfileId">
    <vt:lpwstr>637679948732561812</vt:lpwstr>
  </property>
</Properties>
</file>