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comments/comment1.xml" ContentType="application/vnd.openxmlformats-officedocument.presentationml.comment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handoutMasterIdLst>
    <p:handoutMasterId r:id="rId21"/>
  </p:handoutMasterIdLst>
  <p:sldIdLst>
    <p:sldId id="309" r:id="rId5"/>
    <p:sldId id="319" r:id="rId6"/>
    <p:sldId id="335" r:id="rId7"/>
    <p:sldId id="333" r:id="rId8"/>
    <p:sldId id="340" r:id="rId9"/>
    <p:sldId id="349" r:id="rId10"/>
    <p:sldId id="347" r:id="rId11"/>
    <p:sldId id="346" r:id="rId12"/>
    <p:sldId id="343" r:id="rId13"/>
    <p:sldId id="345" r:id="rId14"/>
    <p:sldId id="337" r:id="rId15"/>
    <p:sldId id="287" r:id="rId16"/>
    <p:sldId id="350" r:id="rId17"/>
    <p:sldId id="316" r:id="rId18"/>
    <p:sldId id="317" r:id="rId19"/>
  </p:sldIdLst>
  <p:sldSz cx="12192000" cy="6858000"/>
  <p:notesSz cx="6808788" cy="9940925"/>
  <p:defaultTextStyle>
    <a:defPPr rtl="0">
      <a:defRPr lang="n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Författare"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6"/>
    <a:srgbClr val="ADCFF1"/>
    <a:srgbClr val="FDFDFD"/>
    <a:srgbClr val="FDCF41"/>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BC5B5-3818-484C-9C31-2B210F41931B}" v="2" dt="2023-02-10T09:49:15.758"/>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85354" autoAdjust="0"/>
  </p:normalViewPr>
  <p:slideViewPr>
    <p:cSldViewPr snapToGrid="0" showGuides="1">
      <p:cViewPr varScale="1">
        <p:scale>
          <a:sx n="61" d="100"/>
          <a:sy n="61" d="100"/>
        </p:scale>
        <p:origin x="75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5-30T13:38:20.032" idx="1">
    <p:pos x="7680" y="2868"/>
    <p:text>Bør vi ikke ha et annet bilde på denne sliden? Når det er to like bilder,er det vanskelig å skjønne at det er to forskjellige spørsmål.</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10-02-2023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10/02/2023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nn-no"/>
              <a:t>Click to edit Master text styles</a:t>
            </a:r>
          </a:p>
          <a:p>
            <a:pPr lvl="1" rtl="0"/>
            <a:r>
              <a:rPr lang="nn-no"/>
              <a:t>Second level</a:t>
            </a:r>
          </a:p>
          <a:p>
            <a:pPr lvl="2" rtl="0"/>
            <a:r>
              <a:rPr lang="nn-no"/>
              <a:t>Third level</a:t>
            </a:r>
          </a:p>
          <a:p>
            <a:pPr lvl="3" rtl="0"/>
            <a:r>
              <a:rPr lang="nn-no"/>
              <a:t>Fourth level</a:t>
            </a:r>
          </a:p>
          <a:p>
            <a:pPr lvl="4" rtl="0"/>
            <a:r>
              <a:rPr lang="nn-no"/>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Fortel elevane at det no er tid for den avsluttande leksjonen i utdanninga arbeidsmiljøkunnskap for unge. Elevane skal presentere arbeidsmiljøet dei laga i leksjon 5, og gjennomføre ein arbeidsmiljø-quiz der dei får testa kunnskapen sin.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420497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6 og påstandane.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dirty="0"/>
              <a:t>A. </a:t>
            </a:r>
            <a:r>
              <a:rPr lang="nn-no" sz="1200" dirty="0">
                <a:solidFill>
                  <a:srgbClr val="006EB6"/>
                </a:solidFill>
              </a:rPr>
              <a:t>Du kan jobbe og halde deg frisk på arbeidsplassen.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dirty="0">
                <a:solidFill>
                  <a:srgbClr val="006EB6"/>
                </a:solidFill>
              </a:rPr>
              <a:t>B. Fordi det står i lova.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dirty="0">
                <a:solidFill>
                  <a:srgbClr val="006EB6"/>
                </a:solidFill>
              </a:rPr>
              <a:t>C. Viss du ikkje veit kva arbeidsmiljø er, blir det vanskeleg å få jobb.</a:t>
            </a: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10</a:t>
            </a:fld>
            <a:endParaRPr lang="en-GB" dirty="0"/>
          </a:p>
        </p:txBody>
      </p:sp>
    </p:spTree>
    <p:extLst>
      <p:ext uri="{BB962C8B-B14F-4D97-AF65-F5344CB8AC3E}">
        <p14:creationId xmlns:p14="http://schemas.microsoft.com/office/powerpoint/2010/main" val="424945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Arial" panose="020B0604020202020204" pitchFamily="34" charset="0"/>
              </a:rPr>
              <a:t>No skal elevane rette oppgåvene til kvarandre og diskutere med medelevane ved bordet sitt.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11</a:t>
            </a:fld>
            <a:endParaRPr lang="en-GB" dirty="0"/>
          </a:p>
        </p:txBody>
      </p:sp>
    </p:spTree>
    <p:extLst>
      <p:ext uri="{BB962C8B-B14F-4D97-AF65-F5344CB8AC3E}">
        <p14:creationId xmlns:p14="http://schemas.microsoft.com/office/powerpoint/2010/main" val="354819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Start filmen</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Om filmen</a:t>
            </a:r>
            <a:endParaRPr lang="sv-SE"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Filmen gir eksempel på dei arbeidsmiljøsituasjonane som elevane i framtida kjem til å vere i. Gratulerer elevane med at dei no har fått kunnskap om arbeidsmiljø som dei kan bruke resten av arbeidslivet. Ei blanding av fyrverkeri og arbeidsmiljø.</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Formål: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Å gi elevane ei minnerik avslutning på leksjonane om arbeidsmiljø.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12</a:t>
            </a:fld>
            <a:endParaRPr lang="en-GB" dirty="0"/>
          </a:p>
        </p:txBody>
      </p:sp>
    </p:spTree>
    <p:extLst>
      <p:ext uri="{BB962C8B-B14F-4D97-AF65-F5344CB8AC3E}">
        <p14:creationId xmlns:p14="http://schemas.microsoft.com/office/powerpoint/2010/main" val="120925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13</a:t>
            </a:fld>
            <a:endParaRPr lang="en-GB" dirty="0"/>
          </a:p>
        </p:txBody>
      </p:sp>
    </p:spTree>
    <p:extLst>
      <p:ext uri="{BB962C8B-B14F-4D97-AF65-F5344CB8AC3E}">
        <p14:creationId xmlns:p14="http://schemas.microsoft.com/office/powerpoint/2010/main" val="90150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Formålet med prosjektet: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Gi ein kort introduksjon til korleis dette skolematerialet har blitt til, og korleis det er utvikla.</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Du fortel om leksjonspakken og kvifor vi gjer dette. Leksjonspakken har som formål å gi elevane eit innblikk i kva arbeidsmiljø er, og korleis det påverkar oss i kvardagen. Gjennom seks leksjonar vil elevane lære seg å bli meir klar over faktorar på arbeidsplassen som påverkar den psykiske og fysiske helsa deira, og dermed bli betre førebudd for eit langt og friskt arbeidsliv. Elevane vil i løpet av leksjonspakken får høyre kva syn ein forskar har på emna som blir presentert.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rtl="0"/>
              <a:t>14</a:t>
            </a:fld>
            <a:endParaRPr lang="en-GB" dirty="0"/>
          </a:p>
        </p:txBody>
      </p:sp>
    </p:spTree>
    <p:extLst>
      <p:ext uri="{BB962C8B-B14F-4D97-AF65-F5344CB8AC3E}">
        <p14:creationId xmlns:p14="http://schemas.microsoft.com/office/powerpoint/2010/main" val="1106807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Å gi ei kort innføring i kva Nordisk ministerråd er.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Nordisk ministerråd er det offisielle samarbeidsorganet til dei nordiske regjeringane.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Nordisk ministerråd arbeider for felles nordiske løysingar på område der dei nordiske landa kan oppnå større resultat ved å samarbeide enn ved å løyse oppgåvene kvar for seg.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br>
              <a:rPr lang="nn-NO" sz="1800" dirty="0">
                <a:effectLst/>
                <a:latin typeface="Corbel" panose="020B0503020204020204" pitchFamily="34" charset="0"/>
                <a:ea typeface="Calibri" panose="020F0502020204030204" pitchFamily="34" charset="0"/>
                <a:cs typeface="Arial" panose="020B0604020202020204" pitchFamily="34" charset="0"/>
              </a:rPr>
            </a:br>
            <a:r>
              <a:rPr lang="nn-NO" sz="1800" dirty="0">
                <a:effectLst/>
                <a:latin typeface="Corbel" panose="020B0503020204020204" pitchFamily="34" charset="0"/>
                <a:ea typeface="Calibri" panose="020F0502020204030204" pitchFamily="34" charset="0"/>
                <a:cs typeface="Arial" panose="020B0604020202020204" pitchFamily="34" charset="0"/>
              </a:rPr>
              <a:t>Eit godt arbeidsliv speler ei sentral rolle for utviklinga av dei nordiske velferdssamfunna, for næringslivet og for kvart individ.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Ein felles nordisk arbeidsmarknad utgjer ein hjørnestein i det nordiske samarbeidet. Samarbeidet omfattar sysselsetting og arbeidsmarknad og dessutan arbeidsmiljø og arbeidsrett.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nb-NO" dirty="0"/>
          </a:p>
        </p:txBody>
      </p:sp>
      <p:sp>
        <p:nvSpPr>
          <p:cNvPr id="4" name="Plassholder for lysbildenummer 3"/>
          <p:cNvSpPr>
            <a:spLocks noGrp="1"/>
          </p:cNvSpPr>
          <p:nvPr>
            <p:ph type="sldNum" sz="quarter" idx="5"/>
          </p:nvPr>
        </p:nvSpPr>
        <p:spPr/>
        <p:txBody>
          <a:bodyPr rtlCol="0"/>
          <a:lstStyle/>
          <a:p>
            <a:pPr rtl="0"/>
            <a:fld id="{49436F85-577F-4A92-A47F-D540A2BCC821}" type="slidenum">
              <a:rPr lang="en-GB" smtClean="0"/>
              <a:pPr rtl="0"/>
              <a:t>15</a:t>
            </a:fld>
            <a:endParaRPr lang="en-GB" dirty="0"/>
          </a:p>
        </p:txBody>
      </p:sp>
    </p:spTree>
    <p:extLst>
      <p:ext uri="{BB962C8B-B14F-4D97-AF65-F5344CB8AC3E}">
        <p14:creationId xmlns:p14="http://schemas.microsoft.com/office/powerpoint/2010/main" val="132049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Kvar elevgruppe presenterer arbeidsmiljøet dei laga i leksjon 5. Elevane går fram til den staden i rommet der arbeidsmiljøet deira er sett opp. Dei elevane som høyrer på presentasjonen, skal i mellomtida tenke over nokre spørsmål.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La elevane reflektere kvar for seg ei stund og skrive ned tankane sine mellom kvar presentasjon. Elevane treng linjeark og pennar til dette.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Når ei gruppe er ferdig med å presentere, går dei og set seg. Neste gruppe går fram og presenterer.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Her er spørsmåla dei skal reflektere over. Vis spørsmåla på skjermen, slik at elevane kan sjå spørsmåla mens dei lyttar.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Arial" panose="020B0604020202020204" pitchFamily="34" charset="0"/>
              </a:rPr>
              <a:t>Var det nokon av arbeidsmiljøa du likte litt ekstra?</a:t>
            </a:r>
            <a:br>
              <a:rPr lang="nn-NO" sz="1800" dirty="0">
                <a:effectLst/>
                <a:latin typeface="Calibri" panose="020F0502020204030204" pitchFamily="34" charset="0"/>
                <a:ea typeface="Calibri" panose="020F0502020204030204" pitchFamily="34" charset="0"/>
                <a:cs typeface="Arial" panose="020B0604020202020204" pitchFamily="34" charset="0"/>
              </a:rPr>
            </a:br>
            <a:r>
              <a:rPr lang="nn-NO" sz="1800" dirty="0">
                <a:effectLst/>
                <a:latin typeface="Calibri" panose="020F0502020204030204" pitchFamily="34" charset="0"/>
                <a:ea typeface="Calibri" panose="020F0502020204030204" pitchFamily="34" charset="0"/>
                <a:cs typeface="Arial" panose="020B0604020202020204" pitchFamily="34" charset="0"/>
              </a:rPr>
              <a:t>Kvifor?</a:t>
            </a:r>
            <a:r>
              <a:rPr lang="nn-NO" sz="1800" b="1" dirty="0">
                <a:effectLst/>
                <a:latin typeface="Calibri" panose="020F0502020204030204" pitchFamily="34" charset="0"/>
                <a:ea typeface="Calibri" panose="020F0502020204030204" pitchFamily="34" charset="0"/>
                <a:cs typeface="Arial" panose="020B0604020202020204" pitchFamily="34" charset="0"/>
              </a:rPr>
              <a:t> </a:t>
            </a:r>
            <a:r>
              <a:rPr lang="nn-NO" sz="1800" dirty="0">
                <a:effectLst/>
                <a:latin typeface="Calibri" panose="020F0502020204030204" pitchFamily="34" charset="0"/>
                <a:ea typeface="Calibri" panose="020F0502020204030204" pitchFamily="34" charset="0"/>
                <a:cs typeface="Arial" panose="020B0604020202020204" pitchFamily="34" charset="0"/>
              </a:rPr>
              <a:t>Du/de kan ikkje velje dykkar eige.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Arial" panose="020B0604020202020204" pitchFamily="34" charset="0"/>
              </a:rPr>
              <a:t>Kva arbeidsmiljø hadde fokusert meir på dei fysiske faktorane?</a:t>
            </a:r>
            <a:r>
              <a:rPr lang="nn-NO" sz="1800" b="1" dirty="0">
                <a:effectLst/>
                <a:latin typeface="Calibri" panose="020F0502020204030204" pitchFamily="34" charset="0"/>
                <a:ea typeface="Calibri" panose="020F0502020204030204" pitchFamily="34" charset="0"/>
                <a:cs typeface="Arial" panose="020B0604020202020204" pitchFamily="34" charset="0"/>
              </a:rPr>
              <a:t> </a:t>
            </a:r>
            <a:r>
              <a:rPr lang="nn-NO" sz="1800" dirty="0">
                <a:effectLst/>
                <a:latin typeface="Calibri" panose="020F0502020204030204" pitchFamily="34" charset="0"/>
                <a:ea typeface="Calibri" panose="020F0502020204030204" pitchFamily="34" charset="0"/>
                <a:cs typeface="Arial" panose="020B0604020202020204" pitchFamily="34" charset="0"/>
              </a:rPr>
              <a:t>Kva faktorar hadde dei tenkt på?</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Arial" panose="020B0604020202020204" pitchFamily="34" charset="0"/>
              </a:rPr>
              <a:t>Kva arbeidsmiljø hadde fokusert meir på dei psykososiale faktorane? </a:t>
            </a:r>
            <a:br>
              <a:rPr lang="nn-NO" sz="1800" dirty="0">
                <a:effectLst/>
                <a:latin typeface="Calibri" panose="020F0502020204030204" pitchFamily="34" charset="0"/>
                <a:ea typeface="Calibri" panose="020F0502020204030204" pitchFamily="34" charset="0"/>
                <a:cs typeface="Arial" panose="020B0604020202020204" pitchFamily="34" charset="0"/>
              </a:rPr>
            </a:br>
            <a:r>
              <a:rPr lang="nn-NO" sz="1800" dirty="0">
                <a:effectLst/>
                <a:latin typeface="Calibri" panose="020F0502020204030204" pitchFamily="34" charset="0"/>
                <a:ea typeface="Calibri" panose="020F0502020204030204" pitchFamily="34" charset="0"/>
                <a:cs typeface="Arial" panose="020B0604020202020204" pitchFamily="34" charset="0"/>
              </a:rPr>
              <a:t>Kva faktorar hadde dei tenkt på?</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Arial" panose="020B0604020202020204" pitchFamily="34" charset="0"/>
              </a:rPr>
              <a:t>Inneheldt nokon av arbeidsmiljøa arbeid med digitale verktøy av noko slag? Korleis hadde gruppa tenkt på arbeidsmiljøet rundt seg?</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Når alle gruppene har presentert, kan dei sitte og diskutere spørsmåla saman i gruppa si. La elevane diskutere om dei kunne sjå nokon likskapar og forskjellar mellom dei ulike arbeidsmiljøa.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Ein person frå kvar gruppe gjer greie for kva dei har snakka om i gruppa for heile klassen.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Formål</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Bruke den teoretiske kunnskapen dei har fått om arbeidsmiljø i dei tidlegare modulane om fysisk og psykososialt arbeidsmiljø.</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No skal vi sjå kva de har lært om arbeidsmiljø. Det er tid for ein arbeidsmiljø-quiz.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a:t>3</a:t>
            </a:fld>
            <a:endParaRPr lang="en-GB" dirty="0"/>
          </a:p>
        </p:txBody>
      </p:sp>
    </p:spTree>
    <p:extLst>
      <p:ext uri="{BB962C8B-B14F-4D97-AF65-F5344CB8AC3E}">
        <p14:creationId xmlns:p14="http://schemas.microsoft.com/office/powerpoint/2010/main" val="31630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ts val="12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Slik går arbeidsmiljø-quizen for seg</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Quizen består av seks spørsmål.</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Du vil få ein påstand i tekst og bilde.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Du set eit kryss i – A, B eller C – i quizskjemaet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Spørsmåla blir vist på skjermen.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Når du har svart på alle spørsmåla, byter du quizskjema med ein </a:t>
            </a:r>
            <a:r>
              <a:rPr lang="nn-NO" sz="1800" dirty="0" err="1">
                <a:effectLst/>
                <a:latin typeface="Calibri" panose="020F0502020204030204" pitchFamily="34" charset="0"/>
                <a:ea typeface="Calibri" panose="020F0502020204030204" pitchFamily="34" charset="0"/>
                <a:cs typeface="Arial" panose="020B0604020202020204" pitchFamily="34" charset="0"/>
              </a:rPr>
              <a:t>medelev</a:t>
            </a:r>
            <a:r>
              <a:rPr lang="nn-NO" sz="1800" dirty="0">
                <a:effectLst/>
                <a:latin typeface="Calibri" panose="020F0502020204030204" pitchFamily="34" charset="0"/>
                <a:ea typeface="Calibri" panose="020F0502020204030204" pitchFamily="34" charset="0"/>
                <a:cs typeface="Arial" panose="020B0604020202020204" pitchFamily="34" charset="0"/>
              </a:rPr>
              <a:t>, slik at de kan rette skjemaet til kvarandre.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Viss ein elev vil resonnere rundt bilda og har svart annleis, så oppmuntre dei til det. Ingen svar er rette eller feil, så lenge dei har gode argument for kvifor dei meiner som dei gjer.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Formål: </a:t>
            </a:r>
            <a:br>
              <a:rPr lang="nn-NO" sz="1800" b="1" dirty="0">
                <a:effectLst/>
                <a:latin typeface="Calibri" panose="020F0502020204030204" pitchFamily="34" charset="0"/>
                <a:ea typeface="Calibri" panose="020F0502020204030204" pitchFamily="34" charset="0"/>
                <a:cs typeface="Arial" panose="020B0604020202020204" pitchFamily="34" charset="0"/>
              </a:rPr>
            </a:br>
            <a:r>
              <a:rPr lang="nn-NO" sz="1800" dirty="0">
                <a:effectLst/>
                <a:latin typeface="Calibri" panose="020F0502020204030204" pitchFamily="34" charset="0"/>
                <a:ea typeface="Calibri" panose="020F0502020204030204" pitchFamily="34" charset="0"/>
                <a:cs typeface="Arial" panose="020B0604020202020204" pitchFamily="34" charset="0"/>
              </a:rPr>
              <a:t>La elevane teste kunnskapane dei har fått frå leksjonane, individuelt.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1: Kva for ein av desse er ein fysisk arbeidsmiljøfaktor?</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Viss ein elev vil resonnere rundt bilda og har svart annleis, så oppmuntre dei til det. Ingen svar er rette eller feil, så lenge dei har gode argument for kvifor dei meiner som dei gjer.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39952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2: Kva er eksempel på psykososiale arbeidsmiljøfaktorar? Og påstandane:</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A) Teknikk, reiskapar, farlege stoff og sikkerheit.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B) Stress, konfliktar, ros og fellesskap.</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C) Lydar, lys, varme og luft.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6</a:t>
            </a:fld>
            <a:endParaRPr lang="en-GB" dirty="0"/>
          </a:p>
        </p:txBody>
      </p:sp>
    </p:spTree>
    <p:extLst>
      <p:ext uri="{BB962C8B-B14F-4D97-AF65-F5344CB8AC3E}">
        <p14:creationId xmlns:p14="http://schemas.microsoft.com/office/powerpoint/2010/main" val="240666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3: Kva utgjer </a:t>
            </a:r>
            <a:r>
              <a:rPr lang="nn-NO" sz="1800" b="1" u="sng" dirty="0">
                <a:effectLst/>
                <a:latin typeface="Calibri" panose="020F0502020204030204" pitchFamily="34" charset="0"/>
                <a:ea typeface="Calibri" panose="020F0502020204030204" pitchFamily="34" charset="0"/>
                <a:cs typeface="Arial" panose="020B0604020202020204" pitchFamily="34" charset="0"/>
              </a:rPr>
              <a:t>ikkje</a:t>
            </a:r>
            <a:r>
              <a:rPr lang="nn-NO" sz="1800" dirty="0">
                <a:effectLst/>
                <a:latin typeface="Calibri" panose="020F0502020204030204" pitchFamily="34" charset="0"/>
                <a:ea typeface="Calibri" panose="020F0502020204030204" pitchFamily="34" charset="0"/>
                <a:cs typeface="Arial" panose="020B0604020202020204" pitchFamily="34" charset="0"/>
              </a:rPr>
              <a:t> ein fysisk risiko i arbeidsmiljøet?</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Viss ein elev vil resonnere rundt bilda og har svart annleis, så oppmuntre dei til det. Ingen svar er rette eller feil, så lenge dei har gode argument for kvifor dei meiner som dei gjer.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7</a:t>
            </a:fld>
            <a:endParaRPr lang="en-GB" dirty="0"/>
          </a:p>
        </p:txBody>
      </p:sp>
    </p:spTree>
    <p:extLst>
      <p:ext uri="{BB962C8B-B14F-4D97-AF65-F5344CB8AC3E}">
        <p14:creationId xmlns:p14="http://schemas.microsoft.com/office/powerpoint/2010/main" val="34413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4: Kva for ein av desse er ein psykososial arbeidsmiljøfaktor?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Viss ein elev vil resonnere rundt bilda og har svart annleis, så oppmuntre dei til det. Ingen svar er rette eller feil, så lenge dei har gode argument for kvifor dei meiner som dei gjer.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8</a:t>
            </a:fld>
            <a:endParaRPr lang="en-GB" dirty="0"/>
          </a:p>
        </p:txBody>
      </p:sp>
    </p:spTree>
    <p:extLst>
      <p:ext uri="{BB962C8B-B14F-4D97-AF65-F5344CB8AC3E}">
        <p14:creationId xmlns:p14="http://schemas.microsoft.com/office/powerpoint/2010/main" val="3702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Les opp spørsmål 5: Kva for ein av påstandane stemmer med eit digitalt arbeidsmiljø? Og påstandane: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A)</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Du kan sjå på ein skjerm så lenge du vil om dagen, berre du søv 8 timar per natt.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B)</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Vi veit nøyaktig korleis dei digitale verktøya påverkar oss, men vi vel å ikkje fortelje det.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b="1" dirty="0">
                <a:effectLst/>
                <a:latin typeface="Calibri" panose="020F0502020204030204" pitchFamily="34" charset="0"/>
                <a:ea typeface="Calibri" panose="020F0502020204030204" pitchFamily="34" charset="0"/>
                <a:cs typeface="Arial" panose="020B0604020202020204" pitchFamily="34" charset="0"/>
              </a:rPr>
              <a:t>C)</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Forsking viser at vi framleis har behov for å møtast fysisk for å ha det bra.</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9</a:t>
            </a:fld>
            <a:endParaRPr lang="en-GB" dirty="0"/>
          </a:p>
        </p:txBody>
      </p:sp>
    </p:spTree>
    <p:extLst>
      <p:ext uri="{BB962C8B-B14F-4D97-AF65-F5344CB8AC3E}">
        <p14:creationId xmlns:p14="http://schemas.microsoft.com/office/powerpoint/2010/main" val="206978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nn-no"/>
              <a:t>Insert quotation text in several lines. Insert name or source: Click ENTER for new line, click TAB, insert name/source</a:t>
            </a:r>
            <a:endParaRPr lang="sv-SE"/>
          </a:p>
          <a:p>
            <a:pPr lvl="1" rtl="0"/>
            <a:r>
              <a:rPr lang="nn-no"/>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nn-no"/>
              <a:t>Insert quotation text in several lines. Insert name or source: Click ENTER for new line, click TAB, insert name/source</a:t>
            </a:r>
            <a:endParaRPr lang="sv-SE"/>
          </a:p>
          <a:p>
            <a:pPr lvl="1" rtl="0"/>
            <a:r>
              <a:rPr lang="nn-no"/>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nn-no"/>
              <a:t>Click to add chart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nn-no"/>
              <a:t>Insert chart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n-no"/>
              <a:t>Insert chart or table</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n-no"/>
              <a:t>Insert chart or table</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nn-no"/>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nn-no"/>
              <a:t>Click to add chart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nn-no"/>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nn-no"/>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nn-no"/>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nn-no"/>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nn-no"/>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nn-no"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nn-no"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nn-no" sz="900" b="1" noProof="1">
                <a:solidFill>
                  <a:schemeClr val="tx1"/>
                </a:solidFill>
                <a:latin typeface="+mn-lt"/>
                <a:cs typeface="Arial" panose="020B0604020202020204" pitchFamily="34" charset="0"/>
              </a:rPr>
              <a:t>1.</a:t>
            </a:r>
            <a:r>
              <a:rPr lang="nn-no" sz="900" noProof="1">
                <a:solidFill>
                  <a:schemeClr val="tx1"/>
                </a:solidFill>
                <a:latin typeface="+mn-lt"/>
                <a:cs typeface="Arial" panose="020B0604020202020204" pitchFamily="34" charset="0"/>
              </a:rPr>
              <a:t> Click the </a:t>
            </a:r>
            <a:r>
              <a:rPr lang="nn-no" sz="900" b="1" noProof="1">
                <a:solidFill>
                  <a:schemeClr val="tx1"/>
                </a:solidFill>
                <a:latin typeface="+mn-lt"/>
                <a:cs typeface="Arial" panose="020B0604020202020204" pitchFamily="34" charset="0"/>
              </a:rPr>
              <a:t>View</a:t>
            </a:r>
            <a:r>
              <a:rPr lang="nn-no"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nn-no" sz="900" noProof="1">
                <a:solidFill>
                  <a:schemeClr val="tx1"/>
                </a:solidFill>
                <a:latin typeface="+mn-lt"/>
                <a:cs typeface="Arial" panose="020B0604020202020204" pitchFamily="34" charset="0"/>
              </a:rPr>
              <a:t>tick mark next to </a:t>
            </a:r>
            <a:r>
              <a:rPr lang="nn-no"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nn-no" sz="900" b="1" noProof="1">
                <a:solidFill>
                  <a:schemeClr val="tx1"/>
                </a:solidFill>
                <a:latin typeface="+mn-lt"/>
                <a:cs typeface="Arial" panose="020B0604020202020204" pitchFamily="34" charset="0"/>
              </a:rPr>
              <a:t>Hint: Alt + F9 </a:t>
            </a:r>
            <a:r>
              <a:rPr lang="nn-no"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nn-no"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nn-no"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nn-no"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1.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nn-no" sz="900" b="1" noProof="1">
                <a:solidFill>
                  <a:schemeClr val="tx1"/>
                </a:solidFill>
                <a:latin typeface="+mn-lt"/>
                <a:cs typeface="Arial" panose="020B0604020202020204" pitchFamily="34" charset="0"/>
              </a:rPr>
              <a:t>2. </a:t>
            </a:r>
            <a:r>
              <a:rPr lang="nn-no" sz="900" b="0" noProof="1">
                <a:solidFill>
                  <a:schemeClr val="tx1"/>
                </a:solidFill>
                <a:latin typeface="+mn-lt"/>
                <a:cs typeface="Arial" panose="020B0604020202020204" pitchFamily="34" charset="0"/>
              </a:rPr>
              <a:t>Click</a:t>
            </a:r>
            <a:r>
              <a:rPr lang="nn-no" sz="900" b="1" noProof="1">
                <a:solidFill>
                  <a:schemeClr val="tx1"/>
                </a:solidFill>
                <a:latin typeface="+mn-lt"/>
                <a:cs typeface="Arial" panose="020B0604020202020204" pitchFamily="34" charset="0"/>
              </a:rPr>
              <a:t> </a:t>
            </a:r>
            <a:r>
              <a:rPr lang="nn-no" sz="900" b="0" noProof="1">
                <a:solidFill>
                  <a:schemeClr val="tx1"/>
                </a:solidFill>
                <a:latin typeface="+mn-lt"/>
                <a:cs typeface="Arial" panose="020B0604020202020204" pitchFamily="34" charset="0"/>
              </a:rPr>
              <a:t>on</a:t>
            </a:r>
            <a:r>
              <a:rPr lang="nn-no"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3. </a:t>
            </a:r>
            <a:r>
              <a:rPr lang="nn-no" sz="900" noProof="1">
                <a:solidFill>
                  <a:schemeClr val="tx1"/>
                </a:solidFill>
                <a:latin typeface="+mn-lt"/>
                <a:cs typeface="Arial" panose="020B0604020202020204" pitchFamily="34" charset="0"/>
              </a:rPr>
              <a:t>Click </a:t>
            </a:r>
            <a:r>
              <a:rPr lang="nn-no" sz="900" b="1" noProof="1">
                <a:solidFill>
                  <a:schemeClr val="tx1"/>
                </a:solidFill>
                <a:latin typeface="+mn-lt"/>
                <a:cs typeface="Arial" panose="020B0604020202020204" pitchFamily="34" charset="0"/>
              </a:rPr>
              <a:t>Apply to All</a:t>
            </a:r>
            <a:r>
              <a:rPr lang="nn-no" sz="900" noProof="1">
                <a:solidFill>
                  <a:schemeClr val="tx1"/>
                </a:solidFill>
                <a:latin typeface="+mn-lt"/>
                <a:cs typeface="Arial" panose="020B0604020202020204" pitchFamily="34" charset="0"/>
              </a:rPr>
              <a:t> or </a:t>
            </a:r>
            <a:r>
              <a:rPr lang="nn-no" sz="900" b="1" noProof="1">
                <a:solidFill>
                  <a:schemeClr val="tx1"/>
                </a:solidFill>
                <a:latin typeface="+mn-lt"/>
                <a:cs typeface="Arial" panose="020B0604020202020204" pitchFamily="34" charset="0"/>
              </a:rPr>
              <a:t>Apply </a:t>
            </a:r>
            <a:r>
              <a:rPr lang="nn-no"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nn-no"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nn-no"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nn-no" sz="900"/>
              <a:t>insert picture via </a:t>
            </a:r>
            <a:r>
              <a:rPr lang="nn-no" sz="900" b="1"/>
              <a:t>Add Images</a:t>
            </a:r>
            <a:r>
              <a:rPr lang="nn-no" sz="900"/>
              <a:t>-button </a:t>
            </a:r>
            <a:br>
              <a:rPr lang="en-GB" sz="900" dirty="0"/>
            </a:br>
            <a:r>
              <a:rPr lang="nn-no" sz="900"/>
              <a:t>in the </a:t>
            </a:r>
            <a:r>
              <a:rPr lang="nn-no" sz="900" b="1"/>
              <a:t>NORDEN-</a:t>
            </a:r>
            <a:r>
              <a:rPr lang="nn-no"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n-no"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n-no" sz="900" b="1" noProof="1">
                <a:solidFill>
                  <a:schemeClr val="tx1"/>
                </a:solidFill>
                <a:latin typeface="+mn-lt"/>
                <a:cs typeface="Arial" panose="020B0604020202020204" pitchFamily="34" charset="0"/>
              </a:rPr>
              <a:t>1. </a:t>
            </a:r>
            <a:r>
              <a:rPr lang="nn-no" sz="900" b="0" noProof="1">
                <a:solidFill>
                  <a:schemeClr val="tx1"/>
                </a:solidFill>
                <a:latin typeface="+mn-lt"/>
                <a:cs typeface="Arial" panose="020B0604020202020204" pitchFamily="34" charset="0"/>
              </a:rPr>
              <a:t>Click</a:t>
            </a:r>
            <a:r>
              <a:rPr lang="nn-no" sz="900" b="1" noProof="1">
                <a:solidFill>
                  <a:schemeClr val="tx1"/>
                </a:solidFill>
                <a:latin typeface="+mn-lt"/>
                <a:cs typeface="Arial" panose="020B0604020202020204" pitchFamily="34" charset="0"/>
              </a:rPr>
              <a:t> </a:t>
            </a:r>
            <a:r>
              <a:rPr lang="nn-no" sz="900" b="1">
                <a:latin typeface="+mn-lt"/>
              </a:rPr>
              <a:t>NORDEN</a:t>
            </a:r>
            <a:r>
              <a:rPr lang="nn-no" sz="900" b="0">
                <a:latin typeface="+mn-lt"/>
              </a:rPr>
              <a:t>-TAB and</a:t>
            </a:r>
            <a:r>
              <a:rPr lang="nn-no" sz="900">
                <a:latin typeface="+mn-lt"/>
              </a:rPr>
              <a:t> </a:t>
            </a:r>
            <a:r>
              <a:rPr lang="nn-no"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nn-no" sz="900" b="1" noProof="1">
                <a:solidFill>
                  <a:schemeClr val="tx1"/>
                </a:solidFill>
                <a:latin typeface="+mn-lt"/>
                <a:cs typeface="Arial" panose="020B0604020202020204" pitchFamily="34" charset="0"/>
              </a:rPr>
              <a:t>Images Tools</a:t>
            </a:r>
            <a:r>
              <a:rPr lang="nn-no"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choose </a:t>
            </a:r>
            <a:r>
              <a:rPr lang="nn-no" sz="900" b="1" noProof="1">
                <a:solidFill>
                  <a:schemeClr val="tx1"/>
                </a:solidFill>
                <a:latin typeface="+mn-lt"/>
                <a:cs typeface="Arial" panose="020B0604020202020204" pitchFamily="34" charset="0"/>
              </a:rPr>
              <a:t>Crop </a:t>
            </a:r>
            <a:r>
              <a:rPr lang="nn-no" sz="900" b="0" noProof="1">
                <a:solidFill>
                  <a:schemeClr val="tx1"/>
                </a:solidFill>
                <a:latin typeface="+mn-lt"/>
                <a:cs typeface="Arial" panose="020B0604020202020204" pitchFamily="34" charset="0"/>
              </a:rPr>
              <a:t>to change</a:t>
            </a:r>
            <a:r>
              <a:rPr lang="nn-no" sz="900" b="0" kern="1200" noProof="1">
                <a:solidFill>
                  <a:schemeClr val="tx1"/>
                </a:solidFill>
                <a:latin typeface="+mn-lt"/>
                <a:ea typeface="+mn-ea"/>
                <a:cs typeface="Arial" panose="020B0604020202020204" pitchFamily="34" charset="0"/>
              </a:rPr>
              <a:t> size or</a:t>
            </a:r>
            <a:r>
              <a:rPr lang="nn-no" sz="900" b="0" strike="noStrike" kern="1200" noProof="1">
                <a:solidFill>
                  <a:schemeClr val="tx1"/>
                </a:solidFill>
                <a:latin typeface="+mn-lt"/>
                <a:ea typeface="+mn-ea"/>
                <a:cs typeface="Arial" panose="020B0604020202020204" pitchFamily="34" charset="0"/>
              </a:rPr>
              <a:t> </a:t>
            </a:r>
            <a:r>
              <a:rPr lang="nn-no"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nn-no" sz="900" b="1" noProof="1">
                <a:solidFill>
                  <a:schemeClr val="tx1"/>
                </a:solidFill>
                <a:latin typeface="+mn-lt"/>
                <a:cs typeface="Arial" panose="020B0604020202020204" pitchFamily="34" charset="0"/>
              </a:rPr>
              <a:t>2. </a:t>
            </a:r>
            <a:r>
              <a:rPr lang="nn-no"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hold </a:t>
            </a:r>
            <a:r>
              <a:rPr lang="nn-no" sz="900" b="1" noProof="1">
                <a:solidFill>
                  <a:schemeClr val="tx1"/>
                </a:solidFill>
                <a:latin typeface="+mn-lt"/>
                <a:cs typeface="Arial" panose="020B0604020202020204" pitchFamily="34" charset="0"/>
              </a:rPr>
              <a:t>SHIFT-</a:t>
            </a:r>
            <a:r>
              <a:rPr lang="nn-no"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dragging the corners of the </a:t>
            </a:r>
            <a:r>
              <a:rPr lang="nn-no"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nn-no" sz="900" b="1" noProof="1">
                <a:solidFill>
                  <a:schemeClr val="tx1"/>
                </a:solidFill>
                <a:latin typeface="+mn-lt"/>
                <a:cs typeface="Arial" panose="020B0604020202020204" pitchFamily="34" charset="0"/>
              </a:rPr>
              <a:t>Hint:</a:t>
            </a:r>
            <a:r>
              <a:rPr lang="nn-no"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lie in front of the text or graphic</a:t>
            </a:r>
            <a:r>
              <a:rPr lang="nn-no" sz="900" b="0" strike="noStrike" noProof="1">
                <a:solidFill>
                  <a:schemeClr val="tx1"/>
                </a:solidFill>
                <a:latin typeface="+mn-lt"/>
                <a:cs typeface="Arial" panose="020B0604020202020204" pitchFamily="34" charset="0"/>
              </a:rPr>
              <a:t>,</a:t>
            </a:r>
            <a:r>
              <a:rPr lang="nn-no"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nn-no" sz="900" b="0" strike="noStrike" noProof="1">
                <a:solidFill>
                  <a:schemeClr val="tx1"/>
                </a:solidFill>
                <a:latin typeface="+mn-lt"/>
                <a:cs typeface="Arial" panose="020B0604020202020204" pitchFamily="34" charset="0"/>
              </a:rPr>
              <a:t>if</a:t>
            </a:r>
            <a:r>
              <a:rPr lang="nn-no"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right-click and choose </a:t>
            </a:r>
            <a:r>
              <a:rPr lang="nn-no"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1.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nn-no" sz="900" b="1" noProof="1">
                <a:solidFill>
                  <a:schemeClr val="tx1"/>
                </a:solidFill>
                <a:latin typeface="+mn-lt"/>
                <a:cs typeface="Arial" panose="020B0604020202020204" pitchFamily="34" charset="0"/>
              </a:rPr>
              <a:t>2.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New Slide </a:t>
            </a:r>
            <a:r>
              <a:rPr lang="nn-no"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nn-no" sz="900" b="1" noProof="1">
                <a:solidFill>
                  <a:schemeClr val="tx1"/>
                </a:solidFill>
                <a:latin typeface="+mn-lt"/>
                <a:cs typeface="Arial" panose="020B0604020202020204" pitchFamily="34" charset="0"/>
              </a:rPr>
              <a:t>3. </a:t>
            </a:r>
            <a:r>
              <a:rPr lang="nn-no" sz="900" noProof="1">
                <a:solidFill>
                  <a:schemeClr val="tx1"/>
                </a:solidFill>
                <a:latin typeface="+mn-lt"/>
                <a:cs typeface="Arial" panose="020B0604020202020204" pitchFamily="34" charset="0"/>
              </a:rPr>
              <a:t>Choose </a:t>
            </a:r>
            <a:r>
              <a:rPr lang="nn-no" sz="900" b="1" noProof="1">
                <a:solidFill>
                  <a:schemeClr val="tx1"/>
                </a:solidFill>
                <a:latin typeface="+mn-lt"/>
                <a:cs typeface="Arial" panose="020B0604020202020204" pitchFamily="34" charset="0"/>
              </a:rPr>
              <a:t>Layout</a:t>
            </a:r>
            <a:r>
              <a:rPr lang="nn-no"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nn-no" sz="900" strike="noStrike" noProof="1">
                <a:solidFill>
                  <a:schemeClr val="tx1"/>
                </a:solidFill>
                <a:latin typeface="+mn-lt"/>
                <a:cs typeface="Arial" panose="020B0604020202020204" pitchFamily="34" charset="0"/>
              </a:rPr>
              <a:t>"</a:t>
            </a:r>
            <a:r>
              <a:rPr lang="nn-no" sz="900" noProof="1">
                <a:solidFill>
                  <a:schemeClr val="tx1"/>
                </a:solidFill>
                <a:latin typeface="+mn-lt"/>
                <a:cs typeface="Arial" panose="020B0604020202020204" pitchFamily="34" charset="0"/>
              </a:rPr>
              <a:t>drop down</a:t>
            </a:r>
            <a:r>
              <a:rPr lang="nn-no" sz="900" strike="noStrike" noProof="1">
                <a:solidFill>
                  <a:schemeClr val="tx1"/>
                </a:solidFill>
                <a:latin typeface="+mn-lt"/>
                <a:cs typeface="Arial" panose="020B0604020202020204" pitchFamily="34" charset="0"/>
              </a:rPr>
              <a:t>"</a:t>
            </a:r>
            <a:r>
              <a:rPr lang="nn-no"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nn-no" sz="900" b="1" noProof="1">
                <a:solidFill>
                  <a:schemeClr val="tx1"/>
                </a:solidFill>
                <a:latin typeface="+mn-lt"/>
                <a:cs typeface="Arial" panose="020B0604020202020204" pitchFamily="34" charset="0"/>
              </a:rPr>
              <a:t>1.</a:t>
            </a:r>
            <a:r>
              <a:rPr lang="nn-no" sz="900" noProof="1">
                <a:solidFill>
                  <a:schemeClr val="tx1"/>
                </a:solidFill>
                <a:latin typeface="+mn-lt"/>
                <a:cs typeface="Arial" panose="020B0604020202020204" pitchFamily="34" charset="0"/>
              </a:rPr>
              <a:t> Click the </a:t>
            </a:r>
            <a:r>
              <a:rPr lang="nn-no"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b="1" noProof="1">
                <a:solidFill>
                  <a:schemeClr val="tx1"/>
                </a:solidFill>
                <a:latin typeface="+mn-lt"/>
                <a:cs typeface="Arial" panose="020B0604020202020204" pitchFamily="34" charset="0"/>
              </a:rPr>
              <a:t>2.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Reset </a:t>
            </a:r>
            <a:r>
              <a:rPr lang="nn-no"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nn-no"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Use the </a:t>
            </a:r>
            <a:r>
              <a:rPr lang="nn-no" sz="900" b="1" noProof="1">
                <a:solidFill>
                  <a:schemeClr val="tx1"/>
                </a:solidFill>
                <a:latin typeface="+mn-lt"/>
                <a:cs typeface="Arial" panose="020B0604020202020204" pitchFamily="34" charset="0"/>
              </a:rPr>
              <a:t>TAB</a:t>
            </a:r>
            <a:r>
              <a:rPr lang="nn-no"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levels. Click </a:t>
            </a:r>
            <a:r>
              <a:rPr lang="nn-no" sz="900" b="1" noProof="1">
                <a:solidFill>
                  <a:schemeClr val="tx1"/>
                </a:solidFill>
                <a:latin typeface="+mn-lt"/>
                <a:cs typeface="Arial" panose="020B0604020202020204" pitchFamily="34" charset="0"/>
              </a:rPr>
              <a:t>ENTER</a:t>
            </a:r>
            <a:r>
              <a:rPr lang="nn-no" sz="900" b="0" noProof="1">
                <a:solidFill>
                  <a:schemeClr val="tx1"/>
                </a:solidFill>
                <a:latin typeface="+mn-lt"/>
                <a:cs typeface="Arial" panose="020B0604020202020204" pitchFamily="34" charset="0"/>
              </a:rPr>
              <a:t>, then </a:t>
            </a:r>
            <a:r>
              <a:rPr lang="nn-no" sz="900" b="1" noProof="1">
                <a:solidFill>
                  <a:schemeClr val="tx1"/>
                </a:solidFill>
                <a:latin typeface="+mn-lt"/>
                <a:cs typeface="Arial" panose="020B0604020202020204" pitchFamily="34" charset="0"/>
              </a:rPr>
              <a:t>TAB</a:t>
            </a:r>
            <a:r>
              <a:rPr lang="nn-no"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nn-no" sz="900" b="0" noProof="1">
                <a:solidFill>
                  <a:schemeClr val="tx1"/>
                </a:solidFill>
                <a:latin typeface="+mn-lt"/>
                <a:cs typeface="Arial" panose="020B0604020202020204" pitchFamily="34" charset="0"/>
              </a:rPr>
              <a:t>To go back in levels use </a:t>
            </a:r>
            <a:r>
              <a:rPr lang="nn-no"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nn-no" sz="900" noProof="1">
                <a:solidFill>
                  <a:schemeClr val="tx1"/>
                </a:solidFill>
                <a:latin typeface="+mn-lt"/>
                <a:cs typeface="Arial" panose="020B0604020202020204" pitchFamily="34" charset="0"/>
              </a:rPr>
              <a:t>Alternatively, </a:t>
            </a:r>
            <a:r>
              <a:rPr lang="nn-no" sz="900" b="1" noProof="1">
                <a:solidFill>
                  <a:schemeClr val="tx1"/>
                </a:solidFill>
                <a:latin typeface="+mn-lt"/>
                <a:cs typeface="Arial" panose="020B0604020202020204" pitchFamily="34" charset="0"/>
              </a:rPr>
              <a:t>Increase</a:t>
            </a:r>
            <a:r>
              <a:rPr lang="nn-no"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nn-no" sz="900" b="1" noProof="1">
                <a:solidFill>
                  <a:schemeClr val="tx1"/>
                </a:solidFill>
                <a:latin typeface="+mn-lt"/>
                <a:cs typeface="Arial" panose="020B0604020202020204" pitchFamily="34" charset="0"/>
              </a:rPr>
              <a:t>Decrease </a:t>
            </a:r>
            <a:r>
              <a:rPr lang="nn-no"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nn-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nn-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nn-no"/>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nn-no"/>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n-no"/>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nn-no"/>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n-no"/>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nn-no"/>
              <a:t>Click to add text or content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nn-no"/>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nn-no"/>
              <a:t>Use bold for highlighted text,</a:t>
            </a:r>
            <a:br>
              <a:rPr lang="en-GB" dirty="0"/>
            </a:br>
            <a:r>
              <a:rPr lang="nn-no"/>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nn-no"/>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nn-no"/>
              <a:t>Click to edit Master text styles</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a:p>
            <a:pPr lvl="5" rtl="0"/>
            <a:r>
              <a:rPr lang="nn-no"/>
              <a:t>Sixth level</a:t>
            </a:r>
            <a:endParaRPr lang="sv-SE"/>
          </a:p>
          <a:p>
            <a:pPr lvl="6" rtl="0"/>
            <a:r>
              <a:rPr lang="nn-no"/>
              <a:t>Seventh level</a:t>
            </a:r>
            <a:endParaRPr lang="sv-SE"/>
          </a:p>
          <a:p>
            <a:pPr lvl="7" rtl="0"/>
            <a:r>
              <a:rPr lang="nn-no"/>
              <a:t>Eight level</a:t>
            </a:r>
            <a:endParaRPr lang="sv-SE"/>
          </a:p>
          <a:p>
            <a:pPr lvl="8" rtl="0"/>
            <a:r>
              <a:rPr lang="nn-no"/>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 Id="rId5" Type="http://schemas.openxmlformats.org/officeDocument/2006/relationships/comments" Target="../comments/commen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notesSlide" Target="../notesSlides/notesSlide12.xml"/><Relationship Id="rId4"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6.jpeg"/><Relationship Id="rId5" Type="http://schemas.openxmlformats.org/officeDocument/2006/relationships/image" Target="../media/image19.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2771558" y="2211493"/>
            <a:ext cx="6645710" cy="1661419"/>
          </a:xfrm>
        </p:spPr>
        <p:txBody>
          <a:bodyPr rtlCol="0"/>
          <a:lstStyle/>
          <a:p>
            <a:pPr rtl="0"/>
            <a:r>
              <a:rPr lang="nn-no" sz="8000" dirty="0">
                <a:solidFill>
                  <a:schemeClr val="accent3"/>
                </a:solidFill>
              </a:rPr>
              <a:t>Klar for eit heilt arbeidsliv</a:t>
            </a:r>
          </a:p>
        </p:txBody>
      </p:sp>
      <p:sp>
        <p:nvSpPr>
          <p:cNvPr id="9" name="USR_Name"/>
          <p:cNvSpPr>
            <a:spLocks noGrp="1"/>
          </p:cNvSpPr>
          <p:nvPr>
            <p:ph type="subTitle" idx="1"/>
          </p:nvPr>
        </p:nvSpPr>
        <p:spPr/>
        <p:txBody>
          <a:bodyPr rtlCol="0"/>
          <a:lstStyle/>
          <a:p>
            <a:pPr rtl="0"/>
            <a:r>
              <a:rPr lang="nn-no" dirty="0">
                <a:solidFill>
                  <a:schemeClr val="accent3"/>
                </a:solidFill>
              </a:rPr>
              <a:t>Leksjon 6 av 6 – «Arbeidsmiljøkunnskap for unge» </a:t>
            </a:r>
          </a:p>
        </p:txBody>
      </p:sp>
      <p:pic>
        <p:nvPicPr>
          <p:cNvPr id="2" name="Bildobjekt 1">
            <a:extLst>
              <a:ext uri="{FF2B5EF4-FFF2-40B4-BE49-F238E27FC236}">
                <a16:creationId xmlns:a16="http://schemas.microsoft.com/office/drawing/2014/main" id="{1408FA83-E9AE-840C-3A0D-2784E018D416}"/>
              </a:ext>
              <a:ext uri="{C183D7F6-B498-43B3-948B-1728B52AA6E4}">
                <adec:decorative xmlns:adec="http://schemas.microsoft.com/office/drawing/2017/decorative" val="1"/>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9315773" y="536425"/>
            <a:ext cx="2144389" cy="399575"/>
          </a:xfrm>
          <a:prstGeom prst="rect">
            <a:avLst/>
          </a:prstGeom>
        </p:spPr>
      </p:pic>
      <p:pic>
        <p:nvPicPr>
          <p:cNvPr id="3" name="Bild 2">
            <a:extLst>
              <a:ext uri="{FF2B5EF4-FFF2-40B4-BE49-F238E27FC236}">
                <a16:creationId xmlns:a16="http://schemas.microsoft.com/office/drawing/2014/main" id="{3074CF65-7BBD-B27A-9B25-EDF56541E2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0656" y="5419561"/>
            <a:ext cx="3002843" cy="574262"/>
          </a:xfrm>
          <a:prstGeom prst="rect">
            <a:avLst/>
          </a:prstGeom>
        </p:spPr>
      </p:pic>
      <p:pic>
        <p:nvPicPr>
          <p:cNvPr id="4" name="Bildobjekt 3" descr="En bild som visar text&#10;&#10;Automatiskt genererad beskrivning">
            <a:extLst>
              <a:ext uri="{FF2B5EF4-FFF2-40B4-BE49-F238E27FC236}">
                <a16:creationId xmlns:a16="http://schemas.microsoft.com/office/drawing/2014/main" id="{B9D1EBE5-1A4D-85A4-3643-A670F03FAF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58" y="5799600"/>
            <a:ext cx="1823848" cy="517071"/>
          </a:xfrm>
          <a:prstGeom prst="rect">
            <a:avLst/>
          </a:prstGeom>
        </p:spPr>
      </p:pic>
      <p:pic>
        <p:nvPicPr>
          <p:cNvPr id="5" name="Bildobjekt 4" descr="Swedish agency for work environment">
            <a:extLst>
              <a:ext uri="{FF2B5EF4-FFF2-40B4-BE49-F238E27FC236}">
                <a16:creationId xmlns:a16="http://schemas.microsoft.com/office/drawing/2014/main" id="{7955130A-8F5C-FE9D-B2A7-37AA66F8D67D}"/>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2877062" y="5903387"/>
            <a:ext cx="2565673" cy="478075"/>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n-no" dirty="0"/>
              <a:t>6 Kvifor er det viktig med kunnskap om arbeidsmiljø?</a:t>
            </a:r>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568" y="2572456"/>
            <a:ext cx="3394075" cy="3892550"/>
          </a:xfrm>
        </p:spPr>
        <p:txBody>
          <a:bodyPr rtlCol="0"/>
          <a:lstStyle/>
          <a:p>
            <a:pPr marL="0" indent="0" rtl="0">
              <a:buNone/>
            </a:pPr>
            <a:r>
              <a:rPr lang="nn-no" sz="2000" b="1" dirty="0"/>
              <a:t>A)</a:t>
            </a:r>
          </a:p>
          <a:p>
            <a:pPr marL="0" indent="0" rtl="0">
              <a:buNone/>
            </a:pPr>
            <a:endParaRPr lang="da-DK" sz="2000" dirty="0"/>
          </a:p>
        </p:txBody>
      </p:sp>
      <p:sp>
        <p:nvSpPr>
          <p:cNvPr id="11" name="textruta 10">
            <a:extLst>
              <a:ext uri="{FF2B5EF4-FFF2-40B4-BE49-F238E27FC236}">
                <a16:creationId xmlns:a16="http://schemas.microsoft.com/office/drawing/2014/main" id="{A3705A0D-4840-4BA6-9AD3-ED1A4603E5C2}"/>
              </a:ext>
            </a:extLst>
          </p:cNvPr>
          <p:cNvSpPr txBox="1"/>
          <p:nvPr/>
        </p:nvSpPr>
        <p:spPr>
          <a:xfrm>
            <a:off x="655607" y="3042248"/>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nn-no" sz="2200" dirty="0">
                <a:solidFill>
                  <a:srgbClr val="006EB6"/>
                </a:solidFill>
              </a:rPr>
              <a:t>Du kan jobbe og halde deg frisk på arbeidsplassen. </a:t>
            </a: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solidFill>
                  <a:schemeClr val="accent1"/>
                </a:solidFill>
              </a:rPr>
              <a:t>B)</a:t>
            </a:r>
          </a:p>
          <a:p>
            <a:pPr marL="0" indent="0" rtl="0">
              <a:buNone/>
            </a:pPr>
            <a:endParaRPr lang="da-DK" sz="2000" b="1" dirty="0">
              <a:solidFill>
                <a:schemeClr val="accent1"/>
              </a:solidFill>
            </a:endParaRPr>
          </a:p>
          <a:p>
            <a:pPr marL="0" indent="0" rtl="0">
              <a:buNone/>
            </a:pPr>
            <a:endParaRPr lang="da-DK" sz="2000" dirty="0">
              <a:solidFill>
                <a:schemeClr val="accent1"/>
              </a:solidFill>
            </a:endParaRPr>
          </a:p>
          <a:p>
            <a:pPr marL="0" indent="0" rtl="0">
              <a:buFont typeface="Arial" panose="020B0604020202020204" pitchFamily="34" charset="0"/>
              <a:buNone/>
            </a:pPr>
            <a:endParaRPr lang="da-DK" sz="2000" dirty="0">
              <a:highlight>
                <a:srgbClr val="FFFF00"/>
              </a:highlight>
            </a:endParaRPr>
          </a:p>
        </p:txBody>
      </p:sp>
      <p:sp>
        <p:nvSpPr>
          <p:cNvPr id="14" name="textruta 13">
            <a:extLst>
              <a:ext uri="{FF2B5EF4-FFF2-40B4-BE49-F238E27FC236}">
                <a16:creationId xmlns:a16="http://schemas.microsoft.com/office/drawing/2014/main" id="{53AA80D6-3250-4CB9-A9D1-5A546BB55B49}"/>
              </a:ext>
            </a:extLst>
          </p:cNvPr>
          <p:cNvSpPr txBox="1"/>
          <p:nvPr/>
        </p:nvSpPr>
        <p:spPr>
          <a:xfrm>
            <a:off x="4300515" y="3100949"/>
            <a:ext cx="2743200"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nn-no" sz="2200" dirty="0">
                <a:solidFill>
                  <a:srgbClr val="006EB6"/>
                </a:solidFill>
              </a:rPr>
              <a:t>Fordi det står i lova.</a:t>
            </a: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2456"/>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solidFill>
                  <a:schemeClr val="accent1"/>
                </a:solidFill>
              </a:rPr>
              <a:t>C)</a:t>
            </a:r>
          </a:p>
          <a:p>
            <a:pPr marL="0" indent="0" rtl="0">
              <a:buFont typeface="Arial" panose="020B0604020202020204" pitchFamily="34" charset="0"/>
              <a:buNone/>
            </a:pPr>
            <a:endParaRPr lang="da-DK" sz="2000" b="1" dirty="0"/>
          </a:p>
        </p:txBody>
      </p:sp>
      <p:sp>
        <p:nvSpPr>
          <p:cNvPr id="15" name="textruta 14">
            <a:extLst>
              <a:ext uri="{FF2B5EF4-FFF2-40B4-BE49-F238E27FC236}">
                <a16:creationId xmlns:a16="http://schemas.microsoft.com/office/drawing/2014/main" id="{7776592D-9C3A-4108-B3BC-5AE228A4C0A1}"/>
              </a:ext>
            </a:extLst>
          </p:cNvPr>
          <p:cNvSpPr txBox="1"/>
          <p:nvPr/>
        </p:nvSpPr>
        <p:spPr>
          <a:xfrm>
            <a:off x="7851146" y="3098395"/>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nn-no" sz="2200" dirty="0">
                <a:solidFill>
                  <a:srgbClr val="006EB6"/>
                </a:solidFill>
              </a:rPr>
              <a:t>Viss du ikkje veit kva arbeidsmiljø er, blir det vanskeleg å få jobb.</a:t>
            </a:r>
          </a:p>
        </p:txBody>
      </p:sp>
      <p:pic>
        <p:nvPicPr>
          <p:cNvPr id="3" name="Bildobjekt 2">
            <a:extLst>
              <a:ext uri="{FF2B5EF4-FFF2-40B4-BE49-F238E27FC236}">
                <a16:creationId xmlns:a16="http://schemas.microsoft.com/office/drawing/2014/main" id="{4AF99870-F7ED-3B6D-0408-02425A8B1AE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025" b="18180"/>
          <a:stretch/>
        </p:blipFill>
        <p:spPr>
          <a:xfrm>
            <a:off x="0" y="4403188"/>
            <a:ext cx="12192000" cy="2454812"/>
          </a:xfrm>
          <a:prstGeom prst="rect">
            <a:avLst/>
          </a:prstGeom>
        </p:spPr>
      </p:pic>
    </p:spTree>
    <p:custDataLst>
      <p:tags r:id="rId1"/>
    </p:custDataLst>
    <p:extLst>
      <p:ext uri="{BB962C8B-B14F-4D97-AF65-F5344CB8AC3E}">
        <p14:creationId xmlns:p14="http://schemas.microsoft.com/office/powerpoint/2010/main" val="28689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n-no" dirty="0"/>
              <a:t>Rett svara til kvarandre</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924352"/>
            <a:ext cx="6139087" cy="3892550"/>
          </a:xfrm>
        </p:spPr>
        <p:txBody>
          <a:bodyPr rtlCol="0"/>
          <a:lstStyle/>
          <a:p>
            <a:pPr marL="0" indent="0" rtl="0">
              <a:buNone/>
            </a:pPr>
            <a:r>
              <a:rPr lang="nn-no" sz="2800" b="1" dirty="0"/>
              <a:t>Korleis gjekk det?</a:t>
            </a:r>
          </a:p>
          <a:p>
            <a:pPr marL="0" indent="0" rtl="0">
              <a:buNone/>
            </a:pPr>
            <a:r>
              <a:rPr lang="nn-no" sz="2800" dirty="0"/>
              <a:t>Hjelp kvarandre, rett og diskuter.</a:t>
            </a:r>
          </a:p>
          <a:p>
            <a:pPr marL="0" indent="0" rtl="0">
              <a:buNone/>
            </a:pPr>
            <a:endParaRPr lang="da-DK" sz="2800" dirty="0"/>
          </a:p>
          <a:p>
            <a:pPr marL="0" indent="0" rtl="0">
              <a:buNone/>
            </a:pPr>
            <a:endParaRPr lang="da-DK" sz="2800" dirty="0"/>
          </a:p>
          <a:p>
            <a:pPr marL="0" indent="0" rtl="0">
              <a:buNone/>
            </a:pPr>
            <a:endParaRPr lang="da-DK" sz="2000" dirty="0">
              <a:highlight>
                <a:srgbClr val="FFFF00"/>
              </a:highlight>
            </a:endParaRPr>
          </a:p>
          <a:p>
            <a:pPr marL="0" indent="0" rtl="0">
              <a:buNone/>
            </a:pPr>
            <a:endParaRPr lang="da-DK" sz="2000" dirty="0">
              <a:highlight>
                <a:srgbClr val="FFFF00"/>
              </a:highlight>
            </a:endParaRPr>
          </a:p>
        </p:txBody>
      </p:sp>
      <p:pic>
        <p:nvPicPr>
          <p:cNvPr id="7" name="Bildobjekt 6">
            <a:extLst>
              <a:ext uri="{FF2B5EF4-FFF2-40B4-BE49-F238E27FC236}">
                <a16:creationId xmlns:a16="http://schemas.microsoft.com/office/drawing/2014/main" id="{35BBE252-FE56-7C41-379E-E3E0CBA216D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 r="50001"/>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315745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60BD19A-219F-2AC0-387D-82F95D922226}"/>
              </a:ext>
            </a:extLst>
          </p:cNvPr>
          <p:cNvSpPr>
            <a:spLocks noGrp="1"/>
          </p:cNvSpPr>
          <p:nvPr>
            <p:ph type="title"/>
          </p:nvPr>
        </p:nvSpPr>
        <p:spPr/>
        <p:txBody>
          <a:bodyPr/>
          <a:lstStyle/>
          <a:p>
            <a:r>
              <a:rPr lang="sv-SE" dirty="0"/>
              <a:t>Examen</a:t>
            </a:r>
          </a:p>
        </p:txBody>
      </p:sp>
      <p:pic>
        <p:nvPicPr>
          <p:cNvPr id="2" name="Examination - nynorsk" descr="Filmen gir eksempel på dei arbeidsmiljøsituasjonane som elevane i framtida kjem til å vere i. Gratulerer elevane med at dei no har fått kunnskap om arbeidsmiljø som dei kan bruke resten av arbeidslivet. Ei blanding av fyrverkeri og arbeidsmiljø.&#10;">
            <a:hlinkClick r:id="" action="ppaction://media"/>
            <a:extLst>
              <a:ext uri="{FF2B5EF4-FFF2-40B4-BE49-F238E27FC236}">
                <a16:creationId xmlns:a16="http://schemas.microsoft.com/office/drawing/2014/main" id="{6CA8DF2A-29A9-3CC8-55E7-F287079C4FD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148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D62CE44-E46F-38FD-404A-6D7252A54D5D}"/>
              </a:ext>
            </a:extLst>
          </p:cNvPr>
          <p:cNvSpPr>
            <a:spLocks noGrp="1"/>
          </p:cNvSpPr>
          <p:nvPr>
            <p:ph type="title"/>
          </p:nvPr>
        </p:nvSpPr>
        <p:spPr>
          <a:xfrm>
            <a:off x="3326400" y="1938339"/>
            <a:ext cx="8167098" cy="1490661"/>
          </a:xfrm>
        </p:spPr>
        <p:txBody>
          <a:bodyPr/>
          <a:lstStyle/>
          <a:p>
            <a:r>
              <a:rPr lang="sv-SE" dirty="0"/>
              <a:t>Tack!</a:t>
            </a:r>
          </a:p>
        </p:txBody>
      </p:sp>
    </p:spTree>
    <p:extLst>
      <p:ext uri="{BB962C8B-B14F-4D97-AF65-F5344CB8AC3E}">
        <p14:creationId xmlns:p14="http://schemas.microsoft.com/office/powerpoint/2010/main" val="218721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391028"/>
            <a:ext cx="6159868" cy="1285875"/>
          </a:xfrm>
        </p:spPr>
        <p:txBody>
          <a:bodyPr rtlCol="0"/>
          <a:lstStyle/>
          <a:p>
            <a:pPr rtl="0"/>
            <a:r>
              <a:rPr lang="nn-no" sz="4400" dirty="0"/>
              <a:t>Om </a:t>
            </a:r>
            <a:r>
              <a:rPr lang="nn-no" sz="4400" dirty="0">
                <a:solidFill>
                  <a:schemeClr val="accent2"/>
                </a:solidFill>
              </a:rPr>
              <a:t>prosjektet</a:t>
            </a:r>
            <a:r>
              <a:rPr lang="nn-no" sz="4400" dirty="0"/>
              <a:t> </a:t>
            </a:r>
            <a:br>
              <a:rPr lang="sv-SE" sz="4400" dirty="0"/>
            </a:br>
            <a:r>
              <a:rPr lang="nn-no" sz="4400" dirty="0"/>
              <a:t>– Arbeidsmiljøkunnskap </a:t>
            </a:r>
            <a:br>
              <a:rPr lang="sv-SE" sz="4400" dirty="0"/>
            </a:br>
            <a:r>
              <a:rPr lang="nn-no" sz="4400" dirty="0"/>
              <a:t>for unge</a:t>
            </a:r>
          </a:p>
        </p:txBody>
      </p:sp>
      <p:sp>
        <p:nvSpPr>
          <p:cNvPr id="5" name="textruta 4">
            <a:extLst>
              <a:ext uri="{FF2B5EF4-FFF2-40B4-BE49-F238E27FC236}">
                <a16:creationId xmlns:a16="http://schemas.microsoft.com/office/drawing/2014/main" id="{B5F13586-DF0C-49F0-BEF5-CBC420B703EF}"/>
              </a:ext>
            </a:extLst>
          </p:cNvPr>
          <p:cNvSpPr txBox="1"/>
          <p:nvPr/>
        </p:nvSpPr>
        <p:spPr>
          <a:xfrm>
            <a:off x="810491" y="2750127"/>
            <a:ext cx="6632300" cy="2954655"/>
          </a:xfrm>
          <a:prstGeom prst="rect">
            <a:avLst/>
          </a:prstGeom>
          <a:noFill/>
        </p:spPr>
        <p:txBody>
          <a:bodyPr wrap="square" lIns="0" tIns="0" rIns="0" bIns="0" rtlCol="0" anchor="t">
            <a:spAutoFit/>
          </a:bodyPr>
          <a:lstStyle/>
          <a:p>
            <a:pPr rtl="0"/>
            <a:r>
              <a:rPr lang="nn-no" sz="1600">
                <a:solidFill>
                  <a:srgbClr val="006EB6"/>
                </a:solidFill>
              </a:rPr>
              <a:t>Prosjektet </a:t>
            </a:r>
            <a:r>
              <a:rPr lang="nn-no" sz="1600" i="1">
                <a:solidFill>
                  <a:srgbClr val="006EB6"/>
                </a:solidFill>
              </a:rPr>
              <a:t>Arbeidsmiljøkunnskap for unge</a:t>
            </a:r>
            <a:r>
              <a:rPr lang="nn-no" sz="1600">
                <a:solidFill>
                  <a:srgbClr val="006EB6"/>
                </a:solidFill>
              </a:rPr>
              <a:t> er finansiert av </a:t>
            </a:r>
            <a:r>
              <a:rPr lang="nn-no" sz="1600" i="1">
                <a:solidFill>
                  <a:srgbClr val="006EB6"/>
                </a:solidFill>
              </a:rPr>
              <a:t>Nordisk ministerråds arbeidsmiljøutval</a:t>
            </a:r>
            <a:r>
              <a:rPr lang="nn-no" sz="1600">
                <a:solidFill>
                  <a:srgbClr val="006EB6"/>
                </a:solidFill>
              </a:rPr>
              <a:t> og har som formål å auke kunnskapen om arbeidsmiljø hos unge i Norden. </a:t>
            </a:r>
          </a:p>
          <a:p>
            <a:pPr rtl="0"/>
            <a:endParaRPr lang="sv-SE" sz="1600" dirty="0">
              <a:solidFill>
                <a:srgbClr val="006EB6"/>
              </a:solidFill>
            </a:endParaRPr>
          </a:p>
          <a:p>
            <a:pPr rtl="0"/>
            <a:r>
              <a:rPr lang="nn-no" sz="1600">
                <a:solidFill>
                  <a:srgbClr val="006EB6"/>
                </a:solidFill>
              </a:rPr>
              <a:t>Leksjonsmaterialet i seks delar er utvikla av ei prosjektgruppe som har vore sett saman av ungdomsskolelærarar, studie- og yrkesrettleiarar, arbeidsmiljøforskarar, kommunikasjonsfolk og analytikarar.</a:t>
            </a:r>
          </a:p>
          <a:p>
            <a:pPr rtl="0"/>
            <a:endParaRPr lang="sv-SE" sz="1600" dirty="0">
              <a:solidFill>
                <a:srgbClr val="006EB6"/>
              </a:solidFill>
            </a:endParaRPr>
          </a:p>
          <a:p>
            <a:pPr rtl="0"/>
            <a:r>
              <a:rPr lang="nn-no" sz="1600">
                <a:solidFill>
                  <a:srgbClr val="006EB6"/>
                </a:solidFill>
              </a:rPr>
              <a:t>Leksjonane har blitt testa på ungdomsskoleelevar ved Kunskapsakademin i Sundsvall, Sverige.</a:t>
            </a:r>
          </a:p>
          <a:p>
            <a:pPr rtl="0"/>
            <a:endParaRPr lang="sv-SE" sz="1600" dirty="0">
              <a:solidFill>
                <a:srgbClr val="006EB6"/>
              </a:solidFill>
            </a:endParaRPr>
          </a:p>
          <a:p>
            <a:pPr rtl="0"/>
            <a:r>
              <a:rPr lang="nn-no" sz="1600">
                <a:solidFill>
                  <a:srgbClr val="006EB6"/>
                </a:solidFill>
              </a:rPr>
              <a:t>Les meir om prosjektet på nettsida til Myndigheten för arbetsmiljökunskap.</a:t>
            </a:r>
          </a:p>
        </p:txBody>
      </p:sp>
      <p:pic>
        <p:nvPicPr>
          <p:cNvPr id="6" name="Bild 5">
            <a:extLst>
              <a:ext uri="{FF2B5EF4-FFF2-40B4-BE49-F238E27FC236}">
                <a16:creationId xmlns:a16="http://schemas.microsoft.com/office/drawing/2014/main" id="{9AC34BA4-ABB9-4AA6-BB45-3F681BC12D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597" y="6167893"/>
            <a:ext cx="1970901" cy="376914"/>
          </a:xfrm>
          <a:prstGeom prst="rect">
            <a:avLst/>
          </a:prstGeom>
        </p:spPr>
      </p:pic>
      <p:pic>
        <p:nvPicPr>
          <p:cNvPr id="7" name="Bildobjekt 6">
            <a:extLst>
              <a:ext uri="{FF2B5EF4-FFF2-40B4-BE49-F238E27FC236}">
                <a16:creationId xmlns:a16="http://schemas.microsoft.com/office/drawing/2014/main" id="{01EA7A51-B127-019F-05F6-86A2F823AFA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1049" y="391028"/>
            <a:ext cx="2144383" cy="399575"/>
          </a:xfrm>
          <a:prstGeom prst="rect">
            <a:avLst/>
          </a:prstGeom>
        </p:spPr>
      </p:pic>
    </p:spTree>
    <p:extLst>
      <p:ext uri="{BB962C8B-B14F-4D97-AF65-F5344CB8AC3E}">
        <p14:creationId xmlns:p14="http://schemas.microsoft.com/office/powerpoint/2010/main" val="160765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415092"/>
            <a:ext cx="5439432" cy="1285875"/>
          </a:xfrm>
        </p:spPr>
        <p:txBody>
          <a:bodyPr rtlCol="0"/>
          <a:lstStyle/>
          <a:p>
            <a:pPr rtl="0"/>
            <a:r>
              <a:rPr lang="nn-no" dirty="0"/>
              <a:t>Om </a:t>
            </a:r>
            <a:br>
              <a:rPr lang="sv-SE" dirty="0"/>
            </a:br>
            <a:r>
              <a:rPr lang="nn-no" dirty="0"/>
              <a:t>Nordisk ministerråd</a:t>
            </a:r>
          </a:p>
        </p:txBody>
      </p:sp>
      <p:sp>
        <p:nvSpPr>
          <p:cNvPr id="5" name="textruta 4">
            <a:extLst>
              <a:ext uri="{FF2B5EF4-FFF2-40B4-BE49-F238E27FC236}">
                <a16:creationId xmlns:a16="http://schemas.microsoft.com/office/drawing/2014/main" id="{897B4E0D-634B-4F0B-9CA3-DCDD630C56AC}"/>
              </a:ext>
            </a:extLst>
          </p:cNvPr>
          <p:cNvSpPr txBox="1"/>
          <p:nvPr/>
        </p:nvSpPr>
        <p:spPr>
          <a:xfrm>
            <a:off x="656568" y="2266185"/>
            <a:ext cx="4601992" cy="2708434"/>
          </a:xfrm>
          <a:prstGeom prst="rect">
            <a:avLst/>
          </a:prstGeom>
          <a:noFill/>
        </p:spPr>
        <p:txBody>
          <a:bodyPr wrap="square" lIns="0" tIns="0" rIns="0" bIns="0" rtlCol="0">
            <a:spAutoFit/>
          </a:bodyPr>
          <a:lstStyle/>
          <a:p>
            <a:pPr rtl="0"/>
            <a:r>
              <a:rPr lang="nn-no" sz="1600" dirty="0">
                <a:solidFill>
                  <a:schemeClr val="accent1"/>
                </a:solidFill>
                <a:effectLst/>
                <a:latin typeface="+mj-lt"/>
              </a:rPr>
              <a:t>Nordisk ministerråd arbeider for felles nordiske løysingar på område der dei nordiske landa kan oppnå større resultat ved å samarbeide enn ved å løyse oppgåvene kvar for seg.</a:t>
            </a:r>
          </a:p>
          <a:p>
            <a:pPr rtl="0"/>
            <a:endParaRPr lang="sv-SE" sz="1600" dirty="0">
              <a:solidFill>
                <a:schemeClr val="accent1"/>
              </a:solidFill>
              <a:latin typeface="+mj-lt"/>
            </a:endParaRPr>
          </a:p>
          <a:p>
            <a:pPr rtl="0"/>
            <a:r>
              <a:rPr lang="nn-no" sz="1600" dirty="0">
                <a:solidFill>
                  <a:schemeClr val="accent1"/>
                </a:solidFill>
                <a:effectLst/>
                <a:latin typeface="+mj-lt"/>
              </a:rPr>
              <a:t>Eit godt arbeidsliv speler ei sentral rolle for utviklinga av dei nordiske velferdssamfunna, for næringslivet og for kvart individ. </a:t>
            </a:r>
          </a:p>
          <a:p>
            <a:pPr rtl="0"/>
            <a:endParaRPr lang="sv-SE" sz="1600" dirty="0">
              <a:solidFill>
                <a:schemeClr val="accent1"/>
              </a:solidFill>
              <a:latin typeface="+mj-lt"/>
            </a:endParaRPr>
          </a:p>
          <a:p>
            <a:pPr rtl="0"/>
            <a:r>
              <a:rPr lang="nn-no" sz="1600" dirty="0">
                <a:solidFill>
                  <a:schemeClr val="accent1"/>
                </a:solidFill>
                <a:effectLst/>
                <a:latin typeface="+mj-lt"/>
              </a:rPr>
              <a:t>Samarbeidet omfattar sysselsetting, arbeidsmarknad og arbeidsmiljø og arbeidsrett.</a:t>
            </a:r>
          </a:p>
        </p:txBody>
      </p:sp>
      <p:pic>
        <p:nvPicPr>
          <p:cNvPr id="6" name="Bildobjekt 5" descr="gress, fjell, himmel, utendørs&#10;">
            <a:extLst>
              <a:ext uri="{FF2B5EF4-FFF2-40B4-BE49-F238E27FC236}">
                <a16:creationId xmlns:a16="http://schemas.microsoft.com/office/drawing/2014/main" id="{E6B178ED-CD88-132E-51E7-BBD4CC042294}"/>
              </a:ext>
            </a:extLst>
          </p:cNvPr>
          <p:cNvPicPr>
            <a:picLocks noChangeAspect="1"/>
          </p:cNvPicPr>
          <p:nvPr/>
        </p:nvPicPr>
        <p:blipFill rotWithShape="1">
          <a:blip r:embed="rId3">
            <a:extLst>
              <a:ext uri="{28A0092B-C50C-407E-A947-70E740481C1C}">
                <a14:useLocalDpi xmlns:a14="http://schemas.microsoft.com/office/drawing/2010/main" val="0"/>
              </a:ext>
            </a:extLst>
          </a:blip>
          <a:srcRect r="47493"/>
          <a:stretch/>
        </p:blipFill>
        <p:spPr>
          <a:xfrm>
            <a:off x="6096000" y="0"/>
            <a:ext cx="6090309" cy="6858000"/>
          </a:xfrm>
          <a:prstGeom prst="rect">
            <a:avLst/>
          </a:prstGeom>
        </p:spPr>
      </p:pic>
    </p:spTree>
    <p:extLst>
      <p:ext uri="{BB962C8B-B14F-4D97-AF65-F5344CB8AC3E}">
        <p14:creationId xmlns:p14="http://schemas.microsoft.com/office/powerpoint/2010/main" val="283211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6" y="648525"/>
            <a:ext cx="10836932" cy="1018671"/>
          </a:xfrm>
        </p:spPr>
        <p:txBody>
          <a:bodyPr rtlCol="0"/>
          <a:lstStyle/>
          <a:p>
            <a:pPr rtl="0"/>
            <a:r>
              <a:rPr lang="nn-no" dirty="0">
                <a:solidFill>
                  <a:schemeClr val="accent2"/>
                </a:solidFill>
              </a:rPr>
              <a:t>Presenter arbeidsmiljøet dykkar</a:t>
            </a:r>
            <a:endParaRPr lang="da-DK" dirty="0">
              <a:solidFill>
                <a:schemeClr val="accent2"/>
              </a:solidFill>
            </a:endParaRPr>
          </a:p>
        </p:txBody>
      </p:sp>
      <p:sp>
        <p:nvSpPr>
          <p:cNvPr id="9" name="textruta 8">
            <a:extLst>
              <a:ext uri="{FF2B5EF4-FFF2-40B4-BE49-F238E27FC236}">
                <a16:creationId xmlns:a16="http://schemas.microsoft.com/office/drawing/2014/main" id="{0B9B2EBF-35FF-41BC-9060-83C4B4AA9E87}"/>
              </a:ext>
            </a:extLst>
          </p:cNvPr>
          <p:cNvSpPr txBox="1"/>
          <p:nvPr/>
        </p:nvSpPr>
        <p:spPr>
          <a:xfrm>
            <a:off x="656564" y="1493442"/>
            <a:ext cx="6971071" cy="830997"/>
          </a:xfrm>
          <a:prstGeom prst="rect">
            <a:avLst/>
          </a:prstGeom>
          <a:noFill/>
        </p:spPr>
        <p:txBody>
          <a:bodyPr wrap="square" rtlCol="0">
            <a:spAutoFit/>
          </a:bodyPr>
          <a:lstStyle/>
          <a:p>
            <a:pPr rtl="0"/>
            <a:r>
              <a:rPr lang="nn-no" sz="2400" b="0" dirty="0">
                <a:solidFill>
                  <a:schemeClr val="accent2"/>
                </a:solidFill>
                <a:ea typeface="+mj-lt"/>
                <a:cs typeface="+mj-lt"/>
              </a:rPr>
              <a:t>Tenk over desse spørsmåla mens du lyttar til presentasjonane:</a:t>
            </a:r>
            <a:endParaRPr lang="sv-SE" sz="2400" dirty="0">
              <a:solidFill>
                <a:schemeClr val="accent2"/>
              </a:solidFill>
            </a:endParaRPr>
          </a:p>
        </p:txBody>
      </p:sp>
      <p:sp>
        <p:nvSpPr>
          <p:cNvPr id="10" name="Rubrik 5">
            <a:extLst>
              <a:ext uri="{FF2B5EF4-FFF2-40B4-BE49-F238E27FC236}">
                <a16:creationId xmlns:a16="http://schemas.microsoft.com/office/drawing/2014/main" id="{3A06ED54-231C-49DC-8207-3067315C74BE}"/>
              </a:ext>
            </a:extLst>
          </p:cNvPr>
          <p:cNvSpPr txBox="1">
            <a:spLocks/>
          </p:cNvSpPr>
          <p:nvPr/>
        </p:nvSpPr>
        <p:spPr>
          <a:xfrm>
            <a:off x="693737" y="2604802"/>
            <a:ext cx="10928767" cy="471979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a:solidFill>
                  <a:srgbClr val="ADCFF1"/>
                </a:solidFill>
                <a:latin typeface="+mj-lt"/>
                <a:ea typeface="+mj-ea"/>
                <a:cs typeface="+mj-cs"/>
              </a:defRPr>
            </a:lvl1pPr>
          </a:lstStyle>
          <a:p>
            <a:pPr marL="342900" indent="-342900" rtl="0">
              <a:buFont typeface="Arial" panose="020B0604020202020204" pitchFamily="34" charset="0"/>
              <a:buChar char="•"/>
            </a:pPr>
            <a:r>
              <a:rPr lang="nn-no" sz="2000" dirty="0">
                <a:solidFill>
                  <a:schemeClr val="accent2"/>
                </a:solidFill>
                <a:ea typeface="+mj-lt"/>
                <a:cs typeface="+mj-lt"/>
              </a:rPr>
              <a:t>Var det nokon av arbeidsmiljøa du likte litt ekstra? </a:t>
            </a:r>
            <a:br>
              <a:rPr lang="sv" sz="2000" dirty="0">
                <a:solidFill>
                  <a:schemeClr val="accent2"/>
                </a:solidFill>
                <a:ea typeface="+mj-lt"/>
                <a:cs typeface="+mj-lt"/>
              </a:rPr>
            </a:br>
            <a:r>
              <a:rPr lang="nn-no" sz="2000" b="0" dirty="0">
                <a:solidFill>
                  <a:schemeClr val="accent2"/>
                </a:solidFill>
                <a:ea typeface="+mj-lt"/>
                <a:cs typeface="+mj-lt"/>
              </a:rPr>
              <a:t>Kvifor? Du/de kan ikkje velje dykkar eige.</a:t>
            </a:r>
            <a:br>
              <a:rPr lang="sv" sz="2000" b="0" dirty="0">
                <a:solidFill>
                  <a:schemeClr val="accent2"/>
                </a:solidFill>
                <a:ea typeface="+mj-lt"/>
                <a:cs typeface="+mj-lt"/>
              </a:rPr>
            </a:br>
            <a:endParaRPr lang="sv-SE" sz="2000" b="0" dirty="0">
              <a:solidFill>
                <a:schemeClr val="accent2"/>
              </a:solidFill>
              <a:ea typeface="+mj-lt"/>
              <a:cs typeface="+mj-lt"/>
            </a:endParaRPr>
          </a:p>
          <a:p>
            <a:pPr marL="285750" indent="-285750" rtl="0">
              <a:buFont typeface="Calibri"/>
              <a:buChar char="•"/>
            </a:pPr>
            <a:r>
              <a:rPr lang="nn-no" sz="2000" dirty="0">
                <a:solidFill>
                  <a:schemeClr val="accent2"/>
                </a:solidFill>
                <a:ea typeface="+mj-lt"/>
                <a:cs typeface="+mj-lt"/>
              </a:rPr>
              <a:t>Kva arbeidsmiljø hadde fokusert meir på dei fysiske faktorane? </a:t>
            </a:r>
            <a:br>
              <a:rPr lang="nn-no" sz="2000" dirty="0">
                <a:solidFill>
                  <a:schemeClr val="accent2"/>
                </a:solidFill>
                <a:ea typeface="+mj-lt"/>
                <a:cs typeface="+mj-lt"/>
              </a:rPr>
            </a:br>
            <a:r>
              <a:rPr lang="nn-no" sz="2000" b="0" dirty="0">
                <a:solidFill>
                  <a:schemeClr val="accent2"/>
                </a:solidFill>
                <a:ea typeface="+mj-lt"/>
                <a:cs typeface="+mj-lt"/>
              </a:rPr>
              <a:t>Kva faktorar hadde dei tenkt på?</a:t>
            </a:r>
            <a:br>
              <a:rPr lang="sv" sz="2000" b="0" dirty="0">
                <a:solidFill>
                  <a:schemeClr val="accent2"/>
                </a:solidFill>
                <a:ea typeface="+mj-lt"/>
                <a:cs typeface="+mj-lt"/>
              </a:rPr>
            </a:br>
            <a:endParaRPr lang="sv-SE" sz="2000" b="0" dirty="0">
              <a:solidFill>
                <a:schemeClr val="accent2"/>
              </a:solidFill>
              <a:ea typeface="+mj-lt"/>
              <a:cs typeface="+mj-lt"/>
            </a:endParaRPr>
          </a:p>
          <a:p>
            <a:pPr marL="285750" indent="-285750" rtl="0">
              <a:buFont typeface="Calibri"/>
              <a:buChar char="•"/>
            </a:pPr>
            <a:r>
              <a:rPr lang="nn-no" sz="2000" dirty="0">
                <a:solidFill>
                  <a:schemeClr val="accent2"/>
                </a:solidFill>
                <a:ea typeface="+mj-lt"/>
                <a:cs typeface="+mj-lt"/>
              </a:rPr>
              <a:t>Kva arbeidsmiljø hadde fokusert meir på dei psykososiale faktorane? </a:t>
            </a:r>
            <a:br>
              <a:rPr lang="sv" sz="2000" dirty="0">
                <a:solidFill>
                  <a:schemeClr val="accent2"/>
                </a:solidFill>
                <a:ea typeface="+mj-lt"/>
                <a:cs typeface="+mj-lt"/>
              </a:rPr>
            </a:br>
            <a:r>
              <a:rPr lang="nn-no" sz="2000" b="0" dirty="0">
                <a:solidFill>
                  <a:schemeClr val="accent2"/>
                </a:solidFill>
                <a:ea typeface="+mj-lt"/>
                <a:cs typeface="+mj-lt"/>
              </a:rPr>
              <a:t>Kva faktorar hadde dei tenkt på?</a:t>
            </a:r>
            <a:br>
              <a:rPr lang="sv" sz="2000" b="0" dirty="0">
                <a:solidFill>
                  <a:schemeClr val="accent2"/>
                </a:solidFill>
                <a:ea typeface="+mj-lt"/>
                <a:cs typeface="+mj-lt"/>
              </a:rPr>
            </a:br>
            <a:endParaRPr lang="sv-SE" sz="2000" b="0" dirty="0">
              <a:solidFill>
                <a:schemeClr val="accent2"/>
              </a:solidFill>
              <a:ea typeface="+mj-lt"/>
              <a:cs typeface="+mj-lt"/>
            </a:endParaRPr>
          </a:p>
          <a:p>
            <a:pPr marL="285750" indent="-285750" rtl="0">
              <a:buFont typeface="Calibri"/>
              <a:buChar char="•"/>
            </a:pPr>
            <a:r>
              <a:rPr lang="nn-no" sz="2000" dirty="0">
                <a:solidFill>
                  <a:schemeClr val="accent2"/>
                </a:solidFill>
                <a:ea typeface="+mj-lt"/>
                <a:cs typeface="+mj-lt"/>
              </a:rPr>
              <a:t>Inneheldt nokon av arbeidsmiljøa arbeid med digitale verktøy av noko slag? </a:t>
            </a:r>
            <a:endParaRPr lang="sv-SE" sz="2000" b="0" dirty="0">
              <a:solidFill>
                <a:schemeClr val="accent2"/>
              </a:solidFill>
              <a:ea typeface="+mj-lt"/>
              <a:cs typeface="+mj-lt"/>
            </a:endParaRPr>
          </a:p>
          <a:p>
            <a:pPr rtl="0"/>
            <a:r>
              <a:rPr lang="nn-no" sz="2000" b="0" dirty="0">
                <a:solidFill>
                  <a:schemeClr val="accent2"/>
                </a:solidFill>
                <a:ea typeface="+mj-lt"/>
                <a:cs typeface="+mj-lt"/>
              </a:rPr>
              <a:t>      Korleis hadde gruppa tenkt på arbeidsmiljøet rundt seg?</a:t>
            </a:r>
            <a:endParaRPr lang="sv-SE" sz="2000" b="0" dirty="0">
              <a:solidFill>
                <a:schemeClr val="accent2"/>
              </a:solidFill>
              <a:ea typeface="+mj-lt"/>
              <a:cs typeface="+mj-lt"/>
            </a:endParaRPr>
          </a:p>
          <a:p>
            <a:pPr rtl="0"/>
            <a:endParaRPr lang="sv-SE" sz="1800" dirty="0">
              <a:solidFill>
                <a:schemeClr val="accent2"/>
              </a:solidFill>
            </a:endParaRPr>
          </a:p>
        </p:txBody>
      </p:sp>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inomhus, bärbar dator, fönster&#10;&#10;Automatiskt genererad beskrivning">
            <a:extLst>
              <a:ext uri="{FF2B5EF4-FFF2-40B4-BE49-F238E27FC236}">
                <a16:creationId xmlns:a16="http://schemas.microsoft.com/office/drawing/2014/main" id="{1643998C-08B5-6BE9-76C3-1669B3ADB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ctrTitle"/>
          </p:nvPr>
        </p:nvSpPr>
        <p:spPr>
          <a:xfrm>
            <a:off x="3325273" y="2069091"/>
            <a:ext cx="6645710" cy="1661419"/>
          </a:xfrm>
        </p:spPr>
        <p:txBody>
          <a:bodyPr rtlCol="0"/>
          <a:lstStyle/>
          <a:p>
            <a:pPr rtl="0"/>
            <a:r>
              <a:rPr lang="nn-no" sz="6000" dirty="0">
                <a:solidFill>
                  <a:schemeClr val="accent3"/>
                </a:solidFill>
              </a:rPr>
              <a:t>Arbeidsmiljø for unge – quiz</a:t>
            </a:r>
          </a:p>
        </p:txBody>
      </p:sp>
      <p:sp>
        <p:nvSpPr>
          <p:cNvPr id="4" name="Platshållare för bild 3">
            <a:extLst>
              <a:ext uri="{FF2B5EF4-FFF2-40B4-BE49-F238E27FC236}">
                <a16:creationId xmlns:a16="http://schemas.microsoft.com/office/drawing/2014/main" id="{AEA8E40E-CB93-7707-0EB1-EB779E414B0B}"/>
              </a:ext>
            </a:extLst>
          </p:cNvPr>
          <p:cNvSpPr>
            <a:spLocks noGrp="1"/>
          </p:cNvSpPr>
          <p:nvPr>
            <p:ph type="pic" sz="quarter" idx="13"/>
          </p:nvPr>
        </p:nvSpPr>
        <p:spPr/>
      </p:sp>
    </p:spTree>
    <p:custDataLst>
      <p:tags r:id="rId1"/>
    </p:custDataLst>
    <p:extLst>
      <p:ext uri="{BB962C8B-B14F-4D97-AF65-F5344CB8AC3E}">
        <p14:creationId xmlns:p14="http://schemas.microsoft.com/office/powerpoint/2010/main" val="47722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727363" y="391028"/>
            <a:ext cx="5438775" cy="1285875"/>
          </a:xfrm>
        </p:spPr>
        <p:txBody>
          <a:bodyPr rtlCol="0"/>
          <a:lstStyle/>
          <a:p>
            <a:pPr rtl="0"/>
            <a:r>
              <a:rPr lang="nn-no"/>
              <a:t>Slik fyller du ut arbeidsmiljø-quizen</a:t>
            </a:r>
            <a:endParaRPr lang="da-DK" dirty="0" err="1"/>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727362" y="1956811"/>
            <a:ext cx="6435437" cy="2137207"/>
          </a:xfrm>
        </p:spPr>
        <p:txBody>
          <a:bodyPr vert="horz" lIns="0" tIns="0" rIns="0" bIns="0" rtlCol="0" anchor="t">
            <a:noAutofit/>
          </a:bodyPr>
          <a:lstStyle/>
          <a:p>
            <a:pPr marL="0" indent="0" rtl="0">
              <a:buNone/>
            </a:pPr>
            <a:r>
              <a:rPr lang="nn-no" sz="2400">
                <a:latin typeface="+mj-lt"/>
                <a:ea typeface="Arial" panose="020B0604020202020204" pitchFamily="34" charset="0"/>
              </a:rPr>
              <a:t>No får du moglegheit til å teste kva du har lært om arbeidsmiljø.</a:t>
            </a:r>
          </a:p>
          <a:p>
            <a:pPr marL="0" indent="0" rtl="0">
              <a:buNone/>
            </a:pPr>
            <a:endParaRPr lang="sv-SE" sz="2400" dirty="0">
              <a:latin typeface="+mj-lt"/>
              <a:ea typeface="Arial" panose="020B0604020202020204" pitchFamily="34" charset="0"/>
            </a:endParaRPr>
          </a:p>
          <a:p>
            <a:pPr marL="0" indent="0" rtl="0">
              <a:buNone/>
            </a:pPr>
            <a:r>
              <a:rPr lang="nn-no" sz="2400">
                <a:latin typeface="+mj-lt"/>
                <a:ea typeface="Arial" panose="020B0604020202020204" pitchFamily="34" charset="0"/>
              </a:rPr>
              <a:t>Du skal svare på seks spørsmål – du får eitt spørsmål per bilde.</a:t>
            </a:r>
          </a:p>
          <a:p>
            <a:pPr marL="0" indent="0" rtl="0">
              <a:buNone/>
            </a:pPr>
            <a:endParaRPr lang="sv-SE" dirty="0">
              <a:latin typeface="+mj-lt"/>
              <a:ea typeface="Arial" panose="020B0604020202020204" pitchFamily="34" charset="0"/>
            </a:endParaRPr>
          </a:p>
        </p:txBody>
      </p:sp>
      <p:pic>
        <p:nvPicPr>
          <p:cNvPr id="7" name="Bildobjekt 6">
            <a:extLst>
              <a:ext uri="{FF2B5EF4-FFF2-40B4-BE49-F238E27FC236}">
                <a16:creationId xmlns:a16="http://schemas.microsoft.com/office/drawing/2014/main" id="{70D31122-65CF-42D6-9750-4A3EEA68F7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886" y="1842655"/>
            <a:ext cx="2726286" cy="3941618"/>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n-no"/>
              <a:t>1 Kva for ein av desse situasjonane viser eit fysisk arbeidsmiljø?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nn-no" sz="2000" b="1"/>
              <a:t>A)</a:t>
            </a:r>
          </a:p>
          <a:p>
            <a:pPr marL="0" indent="0" rtl="0">
              <a:buNone/>
            </a:pPr>
            <a:endParaRPr lang="da-DK" sz="2000" dirty="0">
              <a:highlight>
                <a:srgbClr val="FFFF00"/>
              </a:highlight>
            </a:endParaRPr>
          </a:p>
        </p:txBody>
      </p:sp>
      <p:pic>
        <p:nvPicPr>
          <p:cNvPr id="12" name="Bildobjekt 11" descr="Sykehuspersonell trøster hverandre.&#10;">
            <a:extLst>
              <a:ext uri="{FF2B5EF4-FFF2-40B4-BE49-F238E27FC236}">
                <a16:creationId xmlns:a16="http://schemas.microsoft.com/office/drawing/2014/main" id="{C451560F-7D9A-460C-A620-42E4B70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 y="2931527"/>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B)</a:t>
            </a:r>
          </a:p>
          <a:p>
            <a:pPr marL="0" indent="0" rtl="0">
              <a:buFont typeface="Arial" panose="020B0604020202020204" pitchFamily="34" charset="0"/>
              <a:buNone/>
            </a:pPr>
            <a:endParaRPr lang="da-DK" sz="2000" dirty="0">
              <a:highlight>
                <a:srgbClr val="FFFF00"/>
              </a:highlight>
            </a:endParaRPr>
          </a:p>
        </p:txBody>
      </p:sp>
      <p:pic>
        <p:nvPicPr>
          <p:cNvPr id="13" name="Bildobjekt 12" descr="En kvinne og en mann spiller fotball på en pause fra jobben.&#10;">
            <a:extLst>
              <a:ext uri="{FF2B5EF4-FFF2-40B4-BE49-F238E27FC236}">
                <a16:creationId xmlns:a16="http://schemas.microsoft.com/office/drawing/2014/main" id="{1D988D55-8316-4645-9315-877C16F6A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C)</a:t>
            </a:r>
          </a:p>
          <a:p>
            <a:pPr marL="0" indent="0" rtl="0">
              <a:buFont typeface="Arial" panose="020B0604020202020204" pitchFamily="34" charset="0"/>
              <a:buNone/>
            </a:pPr>
            <a:endParaRPr lang="da-DK" sz="2000" dirty="0">
              <a:highlight>
                <a:srgbClr val="FFFF00"/>
              </a:highlight>
            </a:endParaRPr>
          </a:p>
        </p:txBody>
      </p:sp>
      <p:pic>
        <p:nvPicPr>
          <p:cNvPr id="20" name="Bildobjekt 19" descr="Bygningsarbeider bærer en tung bjelke på skulderen.&#10;">
            <a:extLst>
              <a:ext uri="{FF2B5EF4-FFF2-40B4-BE49-F238E27FC236}">
                <a16:creationId xmlns:a16="http://schemas.microsoft.com/office/drawing/2014/main" id="{6F742E26-A097-4E91-B912-51EB874AC5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6040" y="2922860"/>
            <a:ext cx="3994555" cy="2246937"/>
          </a:xfrm>
          <a:prstGeom prst="rect">
            <a:avLst/>
          </a:prstGeom>
        </p:spPr>
      </p:pic>
    </p:spTree>
    <p:custDataLst>
      <p:tags r:id="rId1"/>
    </p:custDataLst>
    <p:extLst>
      <p:ext uri="{BB962C8B-B14F-4D97-AF65-F5344CB8AC3E}">
        <p14:creationId xmlns:p14="http://schemas.microsoft.com/office/powerpoint/2010/main" val="30871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n-no"/>
              <a:t>2 Kva er eksempel på psykososialt arbeidsmiljø?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2573439"/>
            <a:ext cx="3394322" cy="3892550"/>
          </a:xfrm>
        </p:spPr>
        <p:txBody>
          <a:bodyPr rtlCol="0"/>
          <a:lstStyle/>
          <a:p>
            <a:pPr marL="0" indent="0" rtl="0">
              <a:buNone/>
            </a:pPr>
            <a:r>
              <a:rPr lang="nn-no" sz="2000" b="1"/>
              <a:t>A)</a:t>
            </a:r>
          </a:p>
          <a:p>
            <a:pPr marL="0" indent="0" rtl="0">
              <a:buNone/>
            </a:pPr>
            <a:r>
              <a:rPr lang="nn-no" sz="2000"/>
              <a:t>Teknikk, reiskapar, farlege stoff og sikkerheit</a:t>
            </a:r>
            <a:endParaRPr lang="da-DK" sz="2000" dirty="0"/>
          </a:p>
          <a:p>
            <a:pPr marL="0" indent="0" rtl="0">
              <a:buNone/>
            </a:pPr>
            <a:endParaRPr lang="da-DK" sz="2000" dirty="0"/>
          </a:p>
          <a:p>
            <a:pPr marL="0" indent="0" rtl="0">
              <a:buNone/>
            </a:pPr>
            <a:endParaRPr lang="da-DK" sz="2000" dirty="0"/>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B)</a:t>
            </a:r>
          </a:p>
          <a:p>
            <a:pPr marL="0" indent="0" rtl="0">
              <a:buFont typeface="Arial" panose="020B0604020202020204" pitchFamily="34" charset="0"/>
              <a:buNone/>
            </a:pPr>
            <a:r>
              <a:rPr lang="nn-no" sz="2000"/>
              <a:t>Stress, konfliktar, ros og fellesskap.</a:t>
            </a:r>
            <a:endParaRPr lang="da-DK" sz="2000" dirty="0"/>
          </a:p>
          <a:p>
            <a:pPr marL="0" indent="0" rtl="0">
              <a:buFont typeface="Arial" panose="020B0604020202020204" pitchFamily="34" charset="0"/>
              <a:buNone/>
            </a:pPr>
            <a:endParaRPr lang="da-DK" sz="2000" dirty="0"/>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C)</a:t>
            </a:r>
          </a:p>
          <a:p>
            <a:pPr marL="0" indent="0" rtl="0">
              <a:buFont typeface="Arial" panose="020B0604020202020204" pitchFamily="34" charset="0"/>
              <a:buNone/>
            </a:pPr>
            <a:r>
              <a:rPr lang="nn-no" sz="2000"/>
              <a:t>Lydar, lys, varme og luft.</a:t>
            </a:r>
          </a:p>
        </p:txBody>
      </p:sp>
      <p:pic>
        <p:nvPicPr>
          <p:cNvPr id="13" name="Bildobjekt 12">
            <a:extLst>
              <a:ext uri="{FF2B5EF4-FFF2-40B4-BE49-F238E27FC236}">
                <a16:creationId xmlns:a16="http://schemas.microsoft.com/office/drawing/2014/main" id="{528E2BAB-4F26-48BA-B54C-2F154BBB200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113" b="28611"/>
          <a:stretch/>
        </p:blipFill>
        <p:spPr>
          <a:xfrm>
            <a:off x="-2" y="4438650"/>
            <a:ext cx="12192000" cy="2419350"/>
          </a:xfrm>
          <a:prstGeom prst="rect">
            <a:avLst/>
          </a:prstGeom>
        </p:spPr>
      </p:pic>
    </p:spTree>
    <p:custDataLst>
      <p:tags r:id="rId1"/>
    </p:custDataLst>
    <p:extLst>
      <p:ext uri="{BB962C8B-B14F-4D97-AF65-F5344CB8AC3E}">
        <p14:creationId xmlns:p14="http://schemas.microsoft.com/office/powerpoint/2010/main" val="41053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n-no" dirty="0"/>
              <a:t>3 Kva situasjon utgjer </a:t>
            </a:r>
            <a:r>
              <a:rPr lang="nn-no" u="sng" dirty="0"/>
              <a:t>ikkje</a:t>
            </a:r>
            <a:r>
              <a:rPr lang="nn-no" dirty="0"/>
              <a:t> ein fysisk risiko i arbeidsmiljøet?</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nn-no" sz="2000" b="1"/>
              <a:t>A)</a:t>
            </a:r>
          </a:p>
          <a:p>
            <a:pPr marL="0" indent="0" rtl="0">
              <a:buNone/>
            </a:pPr>
            <a:endParaRPr lang="da-DK" sz="2000" dirty="0">
              <a:highlight>
                <a:srgbClr val="FFFF00"/>
              </a:highlight>
            </a:endParaRPr>
          </a:p>
        </p:txBody>
      </p:sp>
      <p:pic>
        <p:nvPicPr>
          <p:cNvPr id="7" name="Bildobjekt 6" descr="Bygningsarbeidere støper et fundament.&#10;">
            <a:extLst>
              <a:ext uri="{FF2B5EF4-FFF2-40B4-BE49-F238E27FC236}">
                <a16:creationId xmlns:a16="http://schemas.microsoft.com/office/drawing/2014/main" id="{10F020B8-1241-4B0E-A89D-B6B06E311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 y="2927194"/>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B)</a:t>
            </a:r>
          </a:p>
          <a:p>
            <a:pPr marL="0" indent="0" rtl="0">
              <a:buFont typeface="Arial" panose="020B0604020202020204" pitchFamily="34" charset="0"/>
              <a:buNone/>
            </a:pPr>
            <a:endParaRPr lang="da-DK" sz="2000" dirty="0">
              <a:highlight>
                <a:srgbClr val="FFFF00"/>
              </a:highlight>
            </a:endParaRPr>
          </a:p>
        </p:txBody>
      </p:sp>
      <p:pic>
        <p:nvPicPr>
          <p:cNvPr id="16" name="Bildobjekt 15" descr="En kvinne og en mann spiller fotball på en pause fra jobben.&#10;">
            <a:extLst>
              <a:ext uri="{FF2B5EF4-FFF2-40B4-BE49-F238E27FC236}">
                <a16:creationId xmlns:a16="http://schemas.microsoft.com/office/drawing/2014/main" id="{7BC6EA52-F8F1-40FA-AD81-853963170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descr="En sterkt opplyst lampe på en operasjonsstue.&#10;">
            <a:extLst>
              <a:ext uri="{FF2B5EF4-FFF2-40B4-BE49-F238E27FC236}">
                <a16:creationId xmlns:a16="http://schemas.microsoft.com/office/drawing/2014/main" id="{5CD73C49-DF79-43BE-BA6B-471DA7DD1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9894" y="2939821"/>
            <a:ext cx="3987516" cy="2242978"/>
          </a:xfrm>
          <a:prstGeom prst="rect">
            <a:avLst/>
          </a:prstGeom>
        </p:spPr>
      </p:pic>
    </p:spTree>
    <p:custDataLst>
      <p:tags r:id="rId1"/>
    </p:custDataLst>
    <p:extLst>
      <p:ext uri="{BB962C8B-B14F-4D97-AF65-F5344CB8AC3E}">
        <p14:creationId xmlns:p14="http://schemas.microsoft.com/office/powerpoint/2010/main" val="39951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n-no" dirty="0"/>
              <a:t>4 Kva for ein av desse er ein psykososial arbeidsmiljøfaktor?</a:t>
            </a:r>
            <a:endParaRPr lang="da-DK" dirty="0"/>
          </a:p>
        </p:txBody>
      </p:sp>
      <p:sp>
        <p:nvSpPr>
          <p:cNvPr id="2" name="Platshållare för innehåll 1">
            <a:extLst>
              <a:ext uri="{FF2B5EF4-FFF2-40B4-BE49-F238E27FC236}">
                <a16:creationId xmlns:a16="http://schemas.microsoft.com/office/drawing/2014/main" id="{A449B033-82C7-806B-4BEC-266460C8D7AB}"/>
              </a:ext>
            </a:extLst>
          </p:cNvPr>
          <p:cNvSpPr txBox="1">
            <a:spLocks/>
          </p:cNvSpPr>
          <p:nvPr/>
        </p:nvSpPr>
        <p:spPr>
          <a:xfrm>
            <a:off x="1904480"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dirty="0"/>
              <a:t>A)</a:t>
            </a:r>
          </a:p>
          <a:p>
            <a:pPr marL="0" indent="0" rtl="0">
              <a:buFont typeface="Arial" panose="020B0604020202020204" pitchFamily="34" charset="0"/>
              <a:buNone/>
            </a:pPr>
            <a:endParaRPr lang="da-DK" sz="2000" dirty="0">
              <a:highlight>
                <a:srgbClr val="FFFF00"/>
              </a:highlight>
            </a:endParaRPr>
          </a:p>
        </p:txBody>
      </p:sp>
      <p:pic>
        <p:nvPicPr>
          <p:cNvPr id="17" name="Bildobjekt 16" descr="en snekker ved en høvel">
            <a:extLst>
              <a:ext uri="{FF2B5EF4-FFF2-40B4-BE49-F238E27FC236}">
                <a16:creationId xmlns:a16="http://schemas.microsoft.com/office/drawing/2014/main" id="{987A9F54-20D4-4640-B777-31AA15335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8" y="2926818"/>
            <a:ext cx="3987516" cy="2242978"/>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B)</a:t>
            </a:r>
          </a:p>
          <a:p>
            <a:pPr marL="0" indent="0" rtl="0">
              <a:buFont typeface="Arial" panose="020B0604020202020204" pitchFamily="34" charset="0"/>
              <a:buNone/>
            </a:pPr>
            <a:endParaRPr lang="da-DK" sz="2000" dirty="0">
              <a:highlight>
                <a:srgbClr val="FFFF00"/>
              </a:highlight>
            </a:endParaRPr>
          </a:p>
        </p:txBody>
      </p:sp>
      <p:pic>
        <p:nvPicPr>
          <p:cNvPr id="15" name="Bildobjekt 14" descr="Sykehuspersonell trøster hverandre.&#10;">
            <a:extLst>
              <a:ext uri="{FF2B5EF4-FFF2-40B4-BE49-F238E27FC236}">
                <a16:creationId xmlns:a16="http://schemas.microsoft.com/office/drawing/2014/main" id="{802228C8-0DA5-4B52-A8AA-B43F3A64D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242" y="2922859"/>
            <a:ext cx="3994555" cy="2246937"/>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descr="Bilmekaniker skifter olje og får olje på hendene.&#10;">
            <a:extLst>
              <a:ext uri="{FF2B5EF4-FFF2-40B4-BE49-F238E27FC236}">
                <a16:creationId xmlns:a16="http://schemas.microsoft.com/office/drawing/2014/main" id="{3F168A8C-CF3F-4766-B0FC-63474782D8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445" y="2922859"/>
            <a:ext cx="3994555" cy="2246937"/>
          </a:xfrm>
          <a:prstGeom prst="rect">
            <a:avLst/>
          </a:prstGeom>
        </p:spPr>
      </p:pic>
    </p:spTree>
    <p:custDataLst>
      <p:tags r:id="rId1"/>
    </p:custDataLst>
    <p:extLst>
      <p:ext uri="{BB962C8B-B14F-4D97-AF65-F5344CB8AC3E}">
        <p14:creationId xmlns:p14="http://schemas.microsoft.com/office/powerpoint/2010/main" val="398190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482651" y="447138"/>
            <a:ext cx="10706717" cy="1285875"/>
          </a:xfrm>
        </p:spPr>
        <p:txBody>
          <a:bodyPr rtlCol="0"/>
          <a:lstStyle/>
          <a:p>
            <a:pPr rtl="0"/>
            <a:r>
              <a:rPr lang="nn-no" dirty="0"/>
              <a:t>5 Kva for ein av påstandane stemmer med eit digitalt arbeidsmiljø?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815" y="2387441"/>
            <a:ext cx="3394075" cy="3892550"/>
          </a:xfrm>
        </p:spPr>
        <p:txBody>
          <a:bodyPr rtlCol="0"/>
          <a:lstStyle/>
          <a:p>
            <a:pPr marL="0" indent="0" rtl="0">
              <a:buNone/>
            </a:pPr>
            <a:r>
              <a:rPr lang="nn-no" sz="2000" b="1" dirty="0"/>
              <a:t>A)</a:t>
            </a:r>
          </a:p>
          <a:p>
            <a:pPr marL="0" indent="0" rtl="0">
              <a:buNone/>
            </a:pPr>
            <a:r>
              <a:rPr lang="nn-no" sz="2000" dirty="0"/>
              <a:t>Du kan sjå på ein skjerm så lenge du vil om dagen, berre du søv 8 timar per natt.</a:t>
            </a:r>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387441"/>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dirty="0">
                <a:solidFill>
                  <a:srgbClr val="006EB6"/>
                </a:solidFill>
              </a:rPr>
              <a:t>B)</a:t>
            </a:r>
          </a:p>
          <a:p>
            <a:pPr marL="0" indent="0" rtl="0">
              <a:buFont typeface="Arial" panose="020B0604020202020204" pitchFamily="34" charset="0"/>
              <a:buNone/>
            </a:pPr>
            <a:r>
              <a:rPr lang="nn-no" sz="2000" dirty="0">
                <a:solidFill>
                  <a:srgbClr val="006EB6"/>
                </a:solidFill>
              </a:rPr>
              <a:t>Vi veit nøyaktig korleis dei digitale verktøya påverkar oss, men vi vel å ikkje fortelje det.</a:t>
            </a:r>
          </a:p>
          <a:p>
            <a:pPr marL="0" indent="0" rtl="0">
              <a:buFont typeface="Arial" panose="020B0604020202020204" pitchFamily="34" charset="0"/>
              <a:buNone/>
            </a:pPr>
            <a:endParaRPr lang="da-DK" sz="2000" dirty="0">
              <a:solidFill>
                <a:srgbClr val="006EB6"/>
              </a:solidFill>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8141107" y="2387441"/>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n-no" sz="2000" b="1" dirty="0">
                <a:solidFill>
                  <a:srgbClr val="006EB6"/>
                </a:solidFill>
              </a:rPr>
              <a:t>C)</a:t>
            </a:r>
          </a:p>
          <a:p>
            <a:pPr marL="0" indent="0" rtl="0">
              <a:buFont typeface="Arial" panose="020B0604020202020204" pitchFamily="34" charset="0"/>
              <a:buNone/>
            </a:pPr>
            <a:r>
              <a:rPr lang="nn-no" sz="2000" dirty="0">
                <a:solidFill>
                  <a:srgbClr val="006EB6"/>
                </a:solidFill>
              </a:rPr>
              <a:t>Forsking viser at vi framleis har behov for å møtast fysisk for å ha det bra.</a:t>
            </a:r>
            <a:endParaRPr lang="da-DK" sz="2000" dirty="0">
              <a:solidFill>
                <a:srgbClr val="006EB6"/>
              </a:solidFill>
              <a:highlight>
                <a:srgbClr val="FFFF00"/>
              </a:highlight>
            </a:endParaRP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3942" b="1"/>
          <a:stretch/>
        </p:blipFill>
        <p:spPr>
          <a:xfrm>
            <a:off x="0" y="4385188"/>
            <a:ext cx="12192000" cy="2472812"/>
          </a:xfrm>
          <a:prstGeom prst="rect">
            <a:avLst/>
          </a:prstGeom>
        </p:spPr>
      </p:pic>
    </p:spTree>
    <p:custDataLst>
      <p:tags r:id="rId1"/>
    </p:custDataLst>
    <p:extLst>
      <p:ext uri="{BB962C8B-B14F-4D97-AF65-F5344CB8AC3E}">
        <p14:creationId xmlns:p14="http://schemas.microsoft.com/office/powerpoint/2010/main" val="2894371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10.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1.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2.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6.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7.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8.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9.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7E26FC-B8DC-4626-B0B1-E087CA0F6866}">
  <ds:schemaRefs>
    <ds:schemaRef ds:uri="http://schemas.microsoft.com/office/2006/documentManagement/types"/>
    <ds:schemaRef ds:uri="http://purl.org/dc/terms/"/>
    <ds:schemaRef ds:uri="http://schemas.microsoft.com/office/2006/metadata/properties"/>
    <ds:schemaRef ds:uri="http://www.w3.org/XML/1998/namespace"/>
    <ds:schemaRef ds:uri="7a8c5c01-e03e-4ef4-9a1c-76044e77be70"/>
    <ds:schemaRef ds:uri="http://purl.org/dc/elements/1.1/"/>
    <ds:schemaRef ds:uri="http://schemas.microsoft.com/office/infopath/2007/PartnerControls"/>
    <ds:schemaRef ds:uri="http://schemas.openxmlformats.org/package/2006/metadata/core-properties"/>
    <ds:schemaRef ds:uri="8c631e49-1351-41f8-85ca-9c948efef50d"/>
    <ds:schemaRef ds:uri="http://purl.org/dc/dcmitype/"/>
  </ds:schemaRefs>
</ds:datastoreItem>
</file>

<file path=customXml/itemProps2.xml><?xml version="1.0" encoding="utf-8"?>
<ds:datastoreItem xmlns:ds="http://schemas.openxmlformats.org/officeDocument/2006/customXml" ds:itemID="{CDCE7CF1-7F44-4340-B5ED-53DEEEFCF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6169A4-4D07-4DCF-8BC9-CCBF38D2E5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1602</Words>
  <Application>Microsoft Office PowerPoint</Application>
  <PresentationFormat>Bredbild</PresentationFormat>
  <Paragraphs>155</Paragraphs>
  <Slides>15</Slides>
  <Notes>15</Notes>
  <HiddenSlides>0</HiddenSlides>
  <MMClips>1</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15</vt:i4>
      </vt:variant>
    </vt:vector>
  </HeadingPairs>
  <TitlesOfParts>
    <vt:vector size="21" baseType="lpstr">
      <vt:lpstr>Arial</vt:lpstr>
      <vt:lpstr>Calibri</vt:lpstr>
      <vt:lpstr>Corbel</vt:lpstr>
      <vt:lpstr>Open Sans</vt:lpstr>
      <vt:lpstr>Symbol</vt:lpstr>
      <vt:lpstr>16-9 skabelon UK 2010</vt:lpstr>
      <vt:lpstr>Klar for eit heilt arbeidsliv</vt:lpstr>
      <vt:lpstr>Presenter arbeidsmiljøet dykkar</vt:lpstr>
      <vt:lpstr>Arbeidsmiljø for unge – quiz</vt:lpstr>
      <vt:lpstr>Slik fyller du ut arbeidsmiljø-quizen</vt:lpstr>
      <vt:lpstr>1 Kva for ein av desse situasjonane viser eit fysisk arbeidsmiljø?</vt:lpstr>
      <vt:lpstr>2 Kva er eksempel på psykososialt arbeidsmiljø?</vt:lpstr>
      <vt:lpstr>3 Kva situasjon utgjer ikkje ein fysisk risiko i arbeidsmiljøet?</vt:lpstr>
      <vt:lpstr>4 Kva for ein av desse er ein psykososial arbeidsmiljøfaktor?</vt:lpstr>
      <vt:lpstr>5 Kva for ein av påstandane stemmer med eit digitalt arbeidsmiljø?</vt:lpstr>
      <vt:lpstr>6 Kvifor er det viktig med kunnskap om arbeidsmiljø?</vt:lpstr>
      <vt:lpstr>Rett svara til kvarandre</vt:lpstr>
      <vt:lpstr>Examen</vt:lpstr>
      <vt:lpstr>Tack!</vt:lpstr>
      <vt:lpstr>Om prosjektet  – Arbeidsmiljøkunnskap  for unge</vt:lpstr>
      <vt:lpstr>Om  Nordisk ministerråd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Arbetsmiljökunskap för unga – vernissage och examination</dc:title>
  <dc:creator/>
  <cp:lastModifiedBy/>
  <cp:revision>117</cp:revision>
  <dcterms:modified xsi:type="dcterms:W3CDTF">2023-02-10T09:49:27Z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0x0101003E0453E5ECA3BD4DA00E18FAB3E3ABBD</vt:lpwstr>
  </property>
  <property fmtid="{D5CDD505-2E9C-101B-9397-08002B2CF9AE}" pid="7" name="MediaServiceImageTags">
    <vt:lpwstr/>
  </property>
</Properties>
</file>