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9" r:id="rId5"/>
    <p:sldId id="319" r:id="rId6"/>
    <p:sldId id="335" r:id="rId7"/>
    <p:sldId id="333" r:id="rId8"/>
    <p:sldId id="340" r:id="rId9"/>
    <p:sldId id="349" r:id="rId10"/>
    <p:sldId id="347" r:id="rId11"/>
    <p:sldId id="346" r:id="rId12"/>
    <p:sldId id="343" r:id="rId13"/>
    <p:sldId id="345" r:id="rId14"/>
    <p:sldId id="337" r:id="rId15"/>
    <p:sldId id="287" r:id="rId16"/>
    <p:sldId id="350" r:id="rId17"/>
  </p:sldIdLst>
  <p:sldSz cx="12192000" cy="6858000"/>
  <p:notesSz cx="6808788" cy="9940925"/>
  <p:defaultTextStyle>
    <a:defPPr rtl="0"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FF1"/>
    <a:srgbClr val="006EB6"/>
    <a:srgbClr val="FDFDFD"/>
    <a:srgbClr val="FDCF41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85354" autoAdjust="0"/>
  </p:normalViewPr>
  <p:slideViewPr>
    <p:cSldViewPr snapToGrid="0" showGuides="1">
      <p:cViewPr varScale="1">
        <p:scale>
          <a:sx n="138" d="100"/>
          <a:sy n="138" d="100"/>
        </p:scale>
        <p:origin x="249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20-03-2023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20/03/2023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s-is"/>
              <a:t>Click to edit Master text styles</a:t>
            </a:r>
          </a:p>
          <a:p>
            <a:pPr lvl="1" rtl="0"/>
            <a:r>
              <a:rPr lang="is-is"/>
              <a:t>Second level</a:t>
            </a:r>
          </a:p>
          <a:p>
            <a:pPr lvl="2" rtl="0"/>
            <a:r>
              <a:rPr lang="is-is"/>
              <a:t>Third level</a:t>
            </a:r>
          </a:p>
          <a:p>
            <a:pPr lvl="3" rtl="0"/>
            <a:r>
              <a:rPr lang="is-is"/>
              <a:t>Fourth level</a:t>
            </a:r>
          </a:p>
          <a:p>
            <a:pPr lvl="4" rtl="0"/>
            <a:r>
              <a:rPr lang="is-is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Segðu nemendum að nú sé komið að lokatímanum í kennsluefninu </a:t>
            </a:r>
            <a:r>
              <a:rPr lang="is-I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Vinnuumhverfi fyrir ungt fólk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Nemendur fá að kynna vinnuumhverfi sitt sem þeir bjuggu til í 5. kennslustund og taka vinnuumhverfispróf þar sem þeir fá að kanna þekkingu sína.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289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Lestu upp spurningu 6 og fullyrðingarnar: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Hvers vegna er mikilvægt að hafa þekkingu á vinnuumhverfi?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Þú getur unnið og verið heilbrigður á vinnustaðnum þínum.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Vegna þess að það stendur í lögum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 þú veist ekki hvað vinnuumhverfi er, þá verður erfitt að fá vinnu.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5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 munu nemendur leiðrétta hvern annan og ræða við bekkjarfélaga sína.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19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Sýnið myndbandið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myndbandið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 myndbandinu eru tekin dæmi um þær aðstæður í vinnuumhverfinu sem nemendur koma til með að upplifa - og nemendum er óskað til hamingju með þá þekkingu sem þeir hafa öðlast á vinnuumhverfinu sem þeir geta nýtt sér út starfsævina. Blanda af flugeldasýningu og vinnuumhverfi.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Kennsla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 nemendahópur kynnir sitt starfsumhverfi sem þeir bjuggu til í 5. kennslustund. Nemendur fara á þann stað í kennslustofunni þar sem verkefnið þeirra er uppsett. Á meðan nemendur hlusta á kynninguna eiga þeir að velta nokkrum spurningum fyrir sér.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Látið nemendur, hvern fyrir sig, velta fyrir sér í stutta stund og skrifa niður vangaveltur sínar á milli kynninga. Til þess að gera það þurfa nemendur blað og blýant.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Þegar hópur hefur lokið kynningu sest hann niður, þá kemur næsti hópur og kynnir.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Hér eru spurningarnar sem þeir ættu að velta fyrir sér. Sýndu spurningarnar þannig að nemendur sjái þær á meðan þeir hlusta.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Var eitthvað af því draumavinnuumhverfi sem kynnt var, sem höfðaði meira til þín en annað? 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Af hverju</a:t>
            </a:r>
            <a:r>
              <a:rPr lang="is-IS" sz="1800" b="1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? </a:t>
            </a: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Þú/þið megið ekki velja ykkar eigið.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Hvaða hópar höfðu  einbeitt sér ögn meira að líkamlegu þáttunum í vinnuumhverfinu?</a:t>
            </a:r>
            <a:r>
              <a:rPr lang="is-IS" sz="1800" b="1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Hvaða þætti höfðu þau hugsað um og rætt?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Symbol" panose="05050102010706020507" pitchFamily="18" charset="2"/>
              <a:buChar char="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Hvaða hópar höfðu  einbeitt sér ögn meira að sálfélagslegu þáttunum í vinnuumhverfinu? Hvaða þætti höfðu þau hugsað um og rætt?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Voru stafræn tæki hluti af vinnuumhverfi einhverra hópa? Hvernig hafði hópurinn/hóparnir hugsað um vinnuumhverfið í kringum stafrænu tækin?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Þegar allir hópar hafa kynnt sitt efni eiga þeir að sitja og ræða málin saman. Látið nemendur ræða hvort þeir geti séð einhver líkindi og mun á mismunandi vinnuumhverfi.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Einn einstaklingur úr hverjum hópi segir frá því sem hópurinn hefur rætt um fyrir framan allan bekkinn.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Nemendur tileinka sér þá fræðilegu þekkingu sem þeir hafa aflað sér varðandi vinnuumhverfið í fyrri kennslustundum varðandi líkamlega og sálfélagslega áhrifaþætti í vinnuumhverfinu.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 skulum við sjá hvað þið hafið lært um vinnuumhverfið. Því nú er komið að spurningakeppni um vinnuumhverfið.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05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Svona virkar keppnin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Spurningakeppnin samanstendur af 6 spurningum.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Þú færð fullyrðingar í texta og mynd.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Þú hakar við - A, B eða C - í svörum þínum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Spurningarnar munu birtast á skjánum.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Calibri" panose="020F0502020204030204" pitchFamily="34" charset="0"/>
              </a:rPr>
              <a:t>Þegar þú hefur svarað öllum spurningunum skiptir þú á spurningarlistanum við bekkjarfélaga og þið leiðréttið hvorn annan.</a:t>
            </a: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 einhver nemandi vill rökræða myndirnar og hefur svarað með öðrum hætti, hvettu þá til þess. Það er í rauninni ekkert rétt eða rangt ef rök eru færð fyrir þeim ályktunum sem eru dregnar.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Markmið:</a:t>
            </a: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Láttu nemendurna hvern fyrir sig prófa þá þekkingu sem þeir hafa öðlast.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Leiðbeiningar: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Lestu upp spurningu 1: Hvaða dæmi sýnir líkamlegan áhrifaþátt í vinnuumhverfinu?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 einhver nemandi vill rökræða myndirnar og hefur svarað með öðrum hætti, hvettu þá til þess. Það er í rauninni ekkert rétt eða rangt ef rök eru færð fyrir þeim ályktunum sem eru dregnar.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0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Lestu upp spurningu 2 og fullyrðingarnar: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 hvaða dæmi eru sálfélagslegir áhrifaþættir í vinnuumhverfinu nefndir?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Tækni, verkfæri, hættuleg efni og öryggi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Streita, ágreiningur, hrós og félagsleg tengsl.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Hljóð, ljós, hiti og loftgæði.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668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Lestu upp spurningu 3: Hvaða mynd sýnir </a:t>
            </a:r>
            <a:r>
              <a:rPr lang="is-I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ekki</a:t>
            </a: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líkamlega áhættu í vinnuumhverfinu?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 einhver nemandi vill rökræða myndirnar og hefur svarað með öðrum hætti, hvettu þá til þess. Það er í rauninni ekkert rétt eða rangt ef rök eru færð fyrir þeim ályktunum sem eru dregnar.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38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Leiðbeiningar: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Lestu upp spurningu 4: Hvaða mynd sýnir sálfélagslegan áhrifaþátt í vinnuumhverfinu?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 einhver nemandi vill rökræða myndirnar og hefur svarað með öðrum hætti, hvettu þá til þess. Það er í rauninni ekkert rétt eða rangt ef rök eru færð fyrir þeim ályktunum sem eru dregnar.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73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Lestu upp spurningu 5 og fullyrðingarnar: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Hvaða fullyrðing á við um stafrænt vinnuumhverfi?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A.</a:t>
            </a: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Þú getur horft eins mikið á skjáinn og þú vilt svo framarlega sem þú sefur 8 tíma á nóttu.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B.</a:t>
            </a: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Við vitum nákvæmlega hvaða áhrif stafrænu tækin hafa á okkur - en við veljum að ræða það ekki.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b="1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C.</a:t>
            </a: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Rannsóknir sýna að við þurfum enn að hittast í eigin persónu til að líða vel.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78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is-is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is-is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is-is"/>
              <a:t>Click to add chart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 or table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 or table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is-is"/>
              <a:t>Click to add chart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s-is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/>
              <a:t>insert picture via </a:t>
            </a:r>
            <a:r>
              <a:rPr lang="is-is" sz="900" b="1"/>
              <a:t>Add Images</a:t>
            </a:r>
            <a:r>
              <a:rPr lang="is-is" sz="900"/>
              <a:t>-button </a:t>
            </a:r>
            <a:br>
              <a:rPr lang="en-GB" sz="900" dirty="0"/>
            </a:br>
            <a:r>
              <a:rPr lang="is-is" sz="900"/>
              <a:t>in the </a:t>
            </a:r>
            <a:r>
              <a:rPr lang="is-is" sz="900" b="1"/>
              <a:t>NORDEN-</a:t>
            </a:r>
            <a:r>
              <a:rPr lang="is-is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s-is" sz="900" b="1">
                <a:latin typeface="+mn-lt"/>
              </a:rPr>
              <a:t>NORDEN</a:t>
            </a:r>
            <a:r>
              <a:rPr lang="is-is" sz="900" b="0">
                <a:latin typeface="+mn-lt"/>
              </a:rPr>
              <a:t>-TAB and</a:t>
            </a:r>
            <a:r>
              <a:rPr lang="is-is" sz="900">
                <a:latin typeface="+mn-lt"/>
              </a:rPr>
              <a:t>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is-is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is-is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is-is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is-is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is-is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is-is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is-is"/>
              <a:t>Click to add text or content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Use bold for highlighted text,</a:t>
            </a:r>
            <a:br>
              <a:rPr lang="en-GB" dirty="0"/>
            </a:br>
            <a:r>
              <a:rPr lang="is-is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is-i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s-is"/>
              <a:t>Click to edit Master text styles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  <a:p>
            <a:pPr lvl="5" rtl="0"/>
            <a:r>
              <a:rPr lang="is-is"/>
              <a:t>Sixth level</a:t>
            </a:r>
            <a:endParaRPr lang="sv-SE"/>
          </a:p>
          <a:p>
            <a:pPr lvl="6" rtl="0"/>
            <a:r>
              <a:rPr lang="is-is"/>
              <a:t>Seventh level</a:t>
            </a:r>
            <a:endParaRPr lang="sv-SE"/>
          </a:p>
          <a:p>
            <a:pPr lvl="7" rtl="0"/>
            <a:r>
              <a:rPr lang="is-is"/>
              <a:t>Eight level</a:t>
            </a:r>
            <a:endParaRPr lang="sv-SE"/>
          </a:p>
          <a:p>
            <a:pPr lvl="8" rtl="0"/>
            <a:r>
              <a:rPr lang="is-is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19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9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72637" y="2192588"/>
            <a:ext cx="6645710" cy="1661419"/>
          </a:xfrm>
        </p:spPr>
        <p:txBody>
          <a:bodyPr rtlCol="0"/>
          <a:lstStyle/>
          <a:p>
            <a:pPr rtl="0"/>
            <a:r>
              <a:rPr lang="is-is" sz="8000" dirty="0">
                <a:solidFill>
                  <a:schemeClr val="accent3"/>
                </a:solidFill>
              </a:rPr>
              <a:t>Tilbúin fyrir starfsævina</a:t>
            </a:r>
          </a:p>
        </p:txBody>
      </p:sp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s-is" dirty="0">
                <a:solidFill>
                  <a:schemeClr val="accent3"/>
                </a:solidFill>
              </a:rPr>
              <a:t>Kennslustund 6 af 6 - „Þekking á vinnuumhverfi fyrir ungt fólk“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D33E44BE-4E23-CA5C-C8BE-469128F8A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56" y="5419561"/>
            <a:ext cx="3002843" cy="574262"/>
          </a:xfrm>
          <a:prstGeom prst="rect">
            <a:avLst/>
          </a:prstGeom>
        </p:spPr>
      </p:pic>
      <p:pic>
        <p:nvPicPr>
          <p:cNvPr id="4" name="Bildobjekt 3" descr="Swedish agency for work environment">
            <a:extLst>
              <a:ext uri="{FF2B5EF4-FFF2-40B4-BE49-F238E27FC236}">
                <a16:creationId xmlns:a16="http://schemas.microsoft.com/office/drawing/2014/main" id="{DAF368E5-F8CD-B0FB-0A98-083A1E2211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28" y="5903387"/>
            <a:ext cx="2565673" cy="47807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61C77DB-C885-9DF7-2AF3-F62500CF7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6" y="5805651"/>
            <a:ext cx="2252475" cy="487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s-is" dirty="0"/>
              <a:t>6. Hvers vegna er mikilvægt að hafa þekkingu á vinnuumhverfi?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6569" y="1997690"/>
            <a:ext cx="3394075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000" b="1"/>
              <a:t>A.</a:t>
            </a:r>
          </a:p>
          <a:p>
            <a:pPr marL="0" indent="0" rtl="0">
              <a:buNone/>
            </a:pPr>
            <a:endParaRPr lang="da-DK" sz="20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3705A0D-4840-4BA6-9AD3-ED1A4603E5C2}"/>
              </a:ext>
            </a:extLst>
          </p:cNvPr>
          <p:cNvSpPr txBox="1"/>
          <p:nvPr/>
        </p:nvSpPr>
        <p:spPr>
          <a:xfrm>
            <a:off x="655608" y="2467482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is-is" sz="2200" dirty="0">
                <a:solidFill>
                  <a:srgbClr val="006EB6"/>
                </a:solidFill>
              </a:rPr>
              <a:t>Þú getur unnið og verið heilbrigður á vinnustaðnum þínum. </a:t>
            </a: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6" y="1998673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>
                <a:solidFill>
                  <a:schemeClr val="accent1"/>
                </a:solidFill>
              </a:rPr>
              <a:t>B.</a:t>
            </a:r>
          </a:p>
          <a:p>
            <a:pPr marL="0" indent="0" rtl="0">
              <a:buNone/>
            </a:pPr>
            <a:endParaRPr lang="da-DK" sz="2000" b="1" dirty="0">
              <a:solidFill>
                <a:schemeClr val="accent1"/>
              </a:solidFill>
            </a:endParaRPr>
          </a:p>
          <a:p>
            <a:pPr marL="0" indent="0" rtl="0">
              <a:buNone/>
            </a:pPr>
            <a:endParaRPr lang="da-DK" sz="2000" dirty="0">
              <a:solidFill>
                <a:schemeClr val="accent1"/>
              </a:solidFill>
            </a:endParaRP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3AA80D6-3250-4CB9-A9D1-5A546BB55B49}"/>
              </a:ext>
            </a:extLst>
          </p:cNvPr>
          <p:cNvSpPr txBox="1"/>
          <p:nvPr/>
        </p:nvSpPr>
        <p:spPr>
          <a:xfrm>
            <a:off x="4300516" y="2526183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is-is" sz="2200" dirty="0">
                <a:solidFill>
                  <a:srgbClr val="006EB6"/>
                </a:solidFill>
              </a:rPr>
              <a:t>Vegna þess að það stendur í lögum</a:t>
            </a: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3" y="1997690"/>
            <a:ext cx="3590967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>
                <a:solidFill>
                  <a:schemeClr val="accent1"/>
                </a:solidFill>
              </a:rPr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b="1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776592D-9C3A-4108-B3BC-5AE228A4C0A1}"/>
              </a:ext>
            </a:extLst>
          </p:cNvPr>
          <p:cNvSpPr txBox="1"/>
          <p:nvPr/>
        </p:nvSpPr>
        <p:spPr>
          <a:xfrm>
            <a:off x="7851147" y="2523629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is-is" sz="2200" dirty="0">
                <a:solidFill>
                  <a:srgbClr val="006EB6"/>
                </a:solidFill>
              </a:rPr>
              <a:t>Ef þú veist ekki hvað vinnuumhverfi er, þá verður erfitt að fá vinnu.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695068-3781-9427-9280-1A0D8DDCD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69260" r="4445" b="398"/>
          <a:stretch/>
        </p:blipFill>
        <p:spPr>
          <a:xfrm>
            <a:off x="0" y="4415245"/>
            <a:ext cx="12192000" cy="2442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98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5439432" cy="1285875"/>
          </a:xfrm>
        </p:spPr>
        <p:txBody>
          <a:bodyPr rtlCol="0"/>
          <a:lstStyle/>
          <a:p>
            <a:pPr rtl="0"/>
            <a:r>
              <a:rPr lang="is-IS" dirty="0"/>
              <a:t>Y</a:t>
            </a:r>
            <a:r>
              <a:rPr lang="is-is" dirty="0"/>
              <a:t>firferð og umræður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1751171"/>
            <a:ext cx="6139087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800" b="1" dirty="0"/>
              <a:t>Hvernig gekk?</a:t>
            </a:r>
          </a:p>
          <a:p>
            <a:pPr marL="0" indent="0" rtl="0">
              <a:buNone/>
            </a:pPr>
            <a:r>
              <a:rPr lang="is-is" sz="2800" dirty="0"/>
              <a:t>Hjálpið hverju öðru, leiðréttið og ræðið.</a:t>
            </a:r>
          </a:p>
          <a:p>
            <a:pPr marL="0" indent="0" rtl="0">
              <a:buNone/>
            </a:pPr>
            <a:endParaRPr lang="da-DK" sz="2800" dirty="0"/>
          </a:p>
          <a:p>
            <a:pPr marL="0" indent="0" rtl="0">
              <a:buNone/>
            </a:pPr>
            <a:endParaRPr lang="da-DK" sz="2800" dirty="0"/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45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en-GB">
                <a:solidFill>
                  <a:schemeClr val="bg1"/>
                </a:solidFill>
              </a:rPr>
              <a:pPr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Examiniation - isländska" descr="Í myndbandinu eru tekin dæmi um þær aðstæður í vinnuumhverfinu sem nemendur koma til með að upplifa - og nemendum er óskað til hamingju með þá þekkingu sem þeir hafa öðlast á vinnuumhverfinu sem þeir geta nýtt sér út starfsævina. Blanda af flugeldasýningu og vinnuumhverfi.&#10;">
            <a:hlinkClick r:id="" action="ppaction://media"/>
            <a:extLst>
              <a:ext uri="{FF2B5EF4-FFF2-40B4-BE49-F238E27FC236}">
                <a16:creationId xmlns:a16="http://schemas.microsoft.com/office/drawing/2014/main" id="{176C6EB9-37A4-6702-5C72-5B078396BA4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594036ED-D7EA-B738-EC0B-0D5BEFB14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is-IS" sz="1800" kern="12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Sýnið myndbandið</a:t>
            </a:r>
            <a:endParaRPr lang="sv-SE" dirty="0">
              <a:effectLst/>
            </a:endParaRPr>
          </a:p>
          <a:p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6AD85F9-691F-B00A-23B4-27C10A02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920" y="1625836"/>
            <a:ext cx="8168999" cy="4772629"/>
          </a:xfrm>
        </p:spPr>
        <p:txBody>
          <a:bodyPr/>
          <a:lstStyle/>
          <a:p>
            <a:r>
              <a:rPr lang="sv-SE" dirty="0" err="1"/>
              <a:t>Takk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445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s-is" dirty="0">
                <a:solidFill>
                  <a:schemeClr val="accent2"/>
                </a:solidFill>
              </a:rPr>
              <a:t>Kynntu vinnuumhverfið þitt</a:t>
            </a:r>
            <a:endParaRPr lang="da-DK" dirty="0">
              <a:solidFill>
                <a:schemeClr val="accent2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>
                <a:solidFill>
                  <a:schemeClr val="accent2"/>
                </a:solidFill>
              </a:rPr>
              <a:pPr/>
              <a:t>2</a:t>
            </a:fld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B9B2EBF-35FF-41BC-9060-83C4B4AA9E87}"/>
              </a:ext>
            </a:extLst>
          </p:cNvPr>
          <p:cNvSpPr txBox="1"/>
          <p:nvPr/>
        </p:nvSpPr>
        <p:spPr>
          <a:xfrm>
            <a:off x="575089" y="1792506"/>
            <a:ext cx="69710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dirty="0">
                <a:solidFill>
                  <a:schemeClr val="accent2"/>
                </a:solidFill>
                <a:ea typeface="+mj-lt"/>
                <a:cs typeface="+mj-lt"/>
              </a:rPr>
              <a:t>Hugsaðu um þessar spurningar á </a:t>
            </a:r>
            <a:r>
              <a:rPr lang="is-is" sz="1800" b="0" dirty="0">
                <a:solidFill>
                  <a:schemeClr val="accent2"/>
                </a:solidFill>
                <a:ea typeface="+mj-lt"/>
                <a:cs typeface="+mj-lt"/>
              </a:rPr>
              <a:t>meðan þú hlustar á kynningarnar:</a:t>
            </a:r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10" name="Rubrik 5">
            <a:extLst>
              <a:ext uri="{FF2B5EF4-FFF2-40B4-BE49-F238E27FC236}">
                <a16:creationId xmlns:a16="http://schemas.microsoft.com/office/drawing/2014/main" id="{3A06ED54-231C-49DC-8207-3067315C74BE}"/>
              </a:ext>
            </a:extLst>
          </p:cNvPr>
          <p:cNvSpPr txBox="1">
            <a:spLocks/>
          </p:cNvSpPr>
          <p:nvPr/>
        </p:nvSpPr>
        <p:spPr>
          <a:xfrm>
            <a:off x="692853" y="2544645"/>
            <a:ext cx="7953923" cy="47197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4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is-is" sz="1800" dirty="0">
                <a:solidFill>
                  <a:schemeClr val="accent2"/>
                </a:solidFill>
                <a:ea typeface="+mj-lt"/>
                <a:cs typeface="+mj-lt"/>
              </a:rPr>
              <a:t>Var eitthvað draumavinnuumhverfi sem höfðaði meira til þín? </a:t>
            </a:r>
            <a:br>
              <a:rPr lang="sv" sz="1800" dirty="0">
                <a:solidFill>
                  <a:schemeClr val="accent2"/>
                </a:solidFill>
                <a:ea typeface="+mj-lt"/>
                <a:cs typeface="+mj-lt"/>
              </a:rPr>
            </a:br>
            <a:r>
              <a:rPr lang="is-is" sz="1800" b="0" dirty="0">
                <a:solidFill>
                  <a:schemeClr val="accent2"/>
                </a:solidFill>
                <a:ea typeface="+mj-lt"/>
                <a:cs typeface="+mj-lt"/>
              </a:rPr>
              <a:t>Af hverju? Þú/þið megið ekki velja ykkar eigið.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>
              <a:buFont typeface="Calibri"/>
              <a:buChar char="•"/>
            </a:pPr>
            <a:r>
              <a:rPr lang="is-is" sz="1800" dirty="0">
                <a:solidFill>
                  <a:schemeClr val="accent2"/>
                </a:solidFill>
                <a:ea typeface="+mj-lt"/>
                <a:cs typeface="+mj-lt"/>
              </a:rPr>
              <a:t>Hvaða hópar höfðu einbeitt sér ögn meira að líkamlegu þáttunum? </a:t>
            </a:r>
            <a:r>
              <a:rPr lang="is-is" sz="1800" b="0" dirty="0">
                <a:solidFill>
                  <a:schemeClr val="accent2"/>
                </a:solidFill>
                <a:ea typeface="+mj-lt"/>
                <a:cs typeface="+mj-lt"/>
              </a:rPr>
              <a:t>Hvaða þætti höfðu þau hugsað um og rætt?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 rtl="0">
              <a:buFont typeface="Calibri"/>
              <a:buChar char="•"/>
            </a:pPr>
            <a:r>
              <a:rPr lang="is-is" sz="1800" dirty="0">
                <a:solidFill>
                  <a:schemeClr val="accent2"/>
                </a:solidFill>
                <a:ea typeface="+mj-lt"/>
                <a:cs typeface="+mj-lt"/>
              </a:rPr>
              <a:t>Hvaða hópar höfðu einbeitt sér ögn meira að sálfélagslegu þáttunum? </a:t>
            </a:r>
            <a:br>
              <a:rPr lang="sv" sz="1800" dirty="0">
                <a:solidFill>
                  <a:schemeClr val="accent2"/>
                </a:solidFill>
                <a:ea typeface="+mj-lt"/>
                <a:cs typeface="+mj-lt"/>
              </a:rPr>
            </a:br>
            <a:r>
              <a:rPr lang="is-is" sz="1800" b="0" dirty="0">
                <a:solidFill>
                  <a:schemeClr val="accent2"/>
                </a:solidFill>
                <a:ea typeface="+mj-lt"/>
                <a:cs typeface="+mj-lt"/>
              </a:rPr>
              <a:t>Hvaða þætti höfðu þau hugsað um?</a:t>
            </a:r>
            <a:br>
              <a:rPr lang="sv" sz="1800" b="0" dirty="0">
                <a:solidFill>
                  <a:schemeClr val="accent2"/>
                </a:solidFill>
                <a:ea typeface="+mj-lt"/>
                <a:cs typeface="+mj-lt"/>
              </a:rPr>
            </a:b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marL="285750" indent="-285750">
              <a:buFont typeface="Calibri"/>
              <a:buChar char="•"/>
            </a:pPr>
            <a:r>
              <a:rPr lang="is-is" sz="1800" dirty="0">
                <a:solidFill>
                  <a:schemeClr val="accent2"/>
                </a:solidFill>
                <a:ea typeface="+mj-lt"/>
                <a:cs typeface="+mj-lt"/>
              </a:rPr>
              <a:t>Voru stafræn tæki af einhverju tagi hluti af vinnuumhverfinu hjá einhverjum hópum? </a:t>
            </a: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rtl="0"/>
            <a:r>
              <a:rPr lang="is-is" sz="1800" b="0" dirty="0">
                <a:solidFill>
                  <a:schemeClr val="accent2"/>
                </a:solidFill>
                <a:ea typeface="+mj-lt"/>
                <a:cs typeface="+mj-lt"/>
              </a:rPr>
              <a:t>      Hvernig höfðu hóparnir hugsað um vinnuumhverfið tengt starfrænu tækjunum?</a:t>
            </a:r>
            <a:endParaRPr lang="sv-SE" sz="1800" b="0" dirty="0">
              <a:solidFill>
                <a:schemeClr val="accent2"/>
              </a:solidFill>
              <a:ea typeface="+mj-lt"/>
              <a:cs typeface="+mj-lt"/>
            </a:endParaRPr>
          </a:p>
          <a:p>
            <a:pPr rtl="0"/>
            <a:endParaRPr lang="sv-SE" sz="18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inomhus, bärbar dator, fönster&#10;&#10;Automatiskt genererad beskrivning">
            <a:extLst>
              <a:ext uri="{FF2B5EF4-FFF2-40B4-BE49-F238E27FC236}">
                <a16:creationId xmlns:a16="http://schemas.microsoft.com/office/drawing/2014/main" id="{63BFD9CA-1796-2943-08C1-034107014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8416" y="1359469"/>
            <a:ext cx="6645710" cy="1661419"/>
          </a:xfrm>
        </p:spPr>
        <p:txBody>
          <a:bodyPr rtlCol="0"/>
          <a:lstStyle/>
          <a:p>
            <a:r>
              <a:rPr lang="is-is" sz="6000" dirty="0">
                <a:solidFill>
                  <a:schemeClr val="accent3"/>
                </a:solidFill>
              </a:rPr>
              <a:t>Vinnuumhverfi fyrir ungt fólk -</a:t>
            </a:r>
            <a:br>
              <a:rPr lang="en-GB" sz="6000" dirty="0">
                <a:solidFill>
                  <a:schemeClr val="accent3"/>
                </a:solidFill>
              </a:rPr>
            </a:br>
            <a:r>
              <a:rPr lang="is-is" sz="6000" dirty="0">
                <a:solidFill>
                  <a:schemeClr val="accent3"/>
                </a:solidFill>
              </a:rPr>
              <a:t>spurningalisti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s-is">
                <a:solidFill>
                  <a:schemeClr val="accent3"/>
                </a:solidFill>
              </a:rPr>
              <a:t>2021-09-27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6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" y="5799600"/>
            <a:ext cx="2565673" cy="698863"/>
          </a:xfrm>
          <a:prstGeom prst="rect">
            <a:avLst/>
          </a:prstGeom>
        </p:spPr>
      </p:pic>
      <p:sp>
        <p:nvSpPr>
          <p:cNvPr id="6" name="Underrubrik 5">
            <a:extLst>
              <a:ext uri="{FF2B5EF4-FFF2-40B4-BE49-F238E27FC236}">
                <a16:creationId xmlns:a16="http://schemas.microsoft.com/office/drawing/2014/main" id="{4D4D756B-7A60-4EF2-B784-2FB4E079BF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s-is">
                <a:solidFill>
                  <a:srgbClr val="ADCFF1"/>
                </a:solidFill>
              </a:rPr>
              <a:t>Kennslustund 6 af 6 - „Þekking á vinnuumhverfi fyrir ungt fólk“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22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7362" y="2360396"/>
            <a:ext cx="6435437" cy="213720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is-is" sz="2400" dirty="0">
                <a:latin typeface="+mj-lt"/>
                <a:ea typeface="Arial" panose="020B0604020202020204" pitchFamily="34" charset="0"/>
              </a:rPr>
              <a:t>Nú færðu tækifæri til að prófa það sem þú lærðir um vinnuumhverfið.</a:t>
            </a:r>
          </a:p>
          <a:p>
            <a:pPr marL="0" indent="0" rtl="0">
              <a:buNone/>
            </a:pPr>
            <a:endParaRPr lang="sv-SE" sz="2400" dirty="0">
              <a:latin typeface="+mj-lt"/>
              <a:ea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is-is" sz="2400" dirty="0">
                <a:latin typeface="+mj-lt"/>
                <a:ea typeface="Arial" panose="020B0604020202020204" pitchFamily="34" charset="0"/>
              </a:rPr>
              <a:t>Þú munt svara sex spurningum - allar spurningar eru settar fram á myndrænan hátt.</a:t>
            </a:r>
          </a:p>
          <a:p>
            <a:pPr marL="0" indent="0" rtl="0">
              <a:buNone/>
            </a:pPr>
            <a:endParaRPr lang="sv-SE" dirty="0">
              <a:latin typeface="+mj-lt"/>
              <a:ea typeface="Arial" panose="020B0604020202020204" pitchFamily="34" charset="0"/>
            </a:endParaRP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7362" y="201247"/>
            <a:ext cx="5438775" cy="1285875"/>
          </a:xfrm>
        </p:spPr>
        <p:txBody>
          <a:bodyPr rtlCol="0"/>
          <a:lstStyle/>
          <a:p>
            <a:pPr rtl="0"/>
            <a:r>
              <a:rPr lang="is-is" dirty="0"/>
              <a:t>Hvernig á að fylla út spurningalistann um vinnuumhverfið</a:t>
            </a:r>
            <a:endParaRPr lang="da-DK" dirty="0" err="1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0D31122-65CF-42D6-9750-4A3EEA68F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886" y="1842655"/>
            <a:ext cx="2726286" cy="3941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13531" y="2572456"/>
            <a:ext cx="2081024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000" b="1"/>
              <a:t>A.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795337" cy="1285875"/>
          </a:xfrm>
        </p:spPr>
        <p:txBody>
          <a:bodyPr rtlCol="0"/>
          <a:lstStyle/>
          <a:p>
            <a:r>
              <a:rPr lang="is-is" dirty="0"/>
              <a:t>1. Hvaða dæmi sýnir líkamlegan áhrifaþátt í vinnuumhverfinu?</a:t>
            </a:r>
            <a:endParaRPr lang="da-DK" dirty="0"/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2" name="Bildobjekt 11" descr="Starfsfólk spítalans að hugga hvert annað.">
            <a:extLst>
              <a:ext uri="{FF2B5EF4-FFF2-40B4-BE49-F238E27FC236}">
                <a16:creationId xmlns:a16="http://schemas.microsoft.com/office/drawing/2014/main" id="{C451560F-7D9A-460C-A620-42E4B703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" y="2931527"/>
            <a:ext cx="3994555" cy="2246937"/>
          </a:xfrm>
          <a:prstGeom prst="rect">
            <a:avLst/>
          </a:prstGeom>
        </p:spPr>
      </p:pic>
      <p:pic>
        <p:nvPicPr>
          <p:cNvPr id="20" name="Bildobjekt 19" descr="Byggingarverkamaður ber þungan bjálka á öxlinni.">
            <a:extLst>
              <a:ext uri="{FF2B5EF4-FFF2-40B4-BE49-F238E27FC236}">
                <a16:creationId xmlns:a16="http://schemas.microsoft.com/office/drawing/2014/main" id="{6F742E26-A097-4E91-B912-51EB874AC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040" y="2922860"/>
            <a:ext cx="3994555" cy="2246937"/>
          </a:xfrm>
          <a:prstGeom prst="rect">
            <a:avLst/>
          </a:prstGeom>
        </p:spPr>
      </p:pic>
      <p:pic>
        <p:nvPicPr>
          <p:cNvPr id="13" name="Bildobjekt 12" descr="Kona og karl að spila fótbolta í hléi frá vinnu.&#10;">
            <a:extLst>
              <a:ext uri="{FF2B5EF4-FFF2-40B4-BE49-F238E27FC236}">
                <a16:creationId xmlns:a16="http://schemas.microsoft.com/office/drawing/2014/main" id="{1D988D55-8316-4645-9315-877C16F6A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52" y="2935862"/>
            <a:ext cx="3979145" cy="2238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7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2573439"/>
            <a:ext cx="3394322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000" b="1"/>
              <a:t>A.</a:t>
            </a:r>
          </a:p>
          <a:p>
            <a:pPr marL="0" indent="0" rtl="0">
              <a:buNone/>
            </a:pPr>
            <a:r>
              <a:rPr lang="is-is" sz="2000"/>
              <a:t>Tækni, verkfæri, hættuleg efni og öryggi</a:t>
            </a:r>
            <a:endParaRPr lang="da-DK" sz="2000" dirty="0"/>
          </a:p>
          <a:p>
            <a:pPr marL="0" indent="0" rtl="0">
              <a:buNone/>
            </a:pPr>
            <a:endParaRPr lang="da-DK" sz="2000" dirty="0"/>
          </a:p>
          <a:p>
            <a:pPr marL="0" indent="0" rtl="0">
              <a:buNone/>
            </a:pPr>
            <a:endParaRPr lang="da-DK" sz="2000" dirty="0"/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11226986" cy="1325287"/>
          </a:xfrm>
        </p:spPr>
        <p:txBody>
          <a:bodyPr rtlCol="0"/>
          <a:lstStyle/>
          <a:p>
            <a:r>
              <a:rPr lang="is-is" dirty="0"/>
              <a:t>2. Í hvaða dæmi eru sálfélagslegir áhrifaþættir í vinnuumhverfinu nefndir?</a:t>
            </a:r>
            <a:endParaRPr lang="da-DK" dirty="0"/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5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 dirty="0"/>
              <a:t>B.</a:t>
            </a:r>
          </a:p>
          <a:p>
            <a:pPr marL="0" indent="0">
              <a:buNone/>
            </a:pPr>
            <a:r>
              <a:rPr lang="is-is" sz="2000" dirty="0"/>
              <a:t>Streita, ágreiningur, hrós og félagsleg tengsl.</a:t>
            </a:r>
            <a:endParaRPr lang="da-DK" sz="2000" dirty="0"/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/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2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is-is" sz="2000"/>
              <a:t>Hljóð, ljós, hiti og loftgæði.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28E2BAB-4F26-48BA-B54C-2F154BBB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3" b="28611"/>
          <a:stretch/>
        </p:blipFill>
        <p:spPr>
          <a:xfrm>
            <a:off x="-2" y="4438650"/>
            <a:ext cx="12192000" cy="241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39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13531" y="2572456"/>
            <a:ext cx="2081024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000" b="1"/>
              <a:t>A.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7" y="391028"/>
            <a:ext cx="9824619" cy="1285875"/>
          </a:xfrm>
        </p:spPr>
        <p:txBody>
          <a:bodyPr rtlCol="0"/>
          <a:lstStyle/>
          <a:p>
            <a:pPr rtl="0"/>
            <a:r>
              <a:rPr lang="is-is" dirty="0"/>
              <a:t>3. Hvaða mynd sýnir </a:t>
            </a:r>
            <a:r>
              <a:rPr lang="is-is" u="sng" dirty="0"/>
              <a:t>ekki</a:t>
            </a:r>
            <a:r>
              <a:rPr lang="is-is" dirty="0"/>
              <a:t> líkamlega áhættu í vinnuumhverfinu?</a:t>
            </a:r>
            <a:endParaRPr lang="da-DK" dirty="0"/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6" name="Bildobjekt 15" descr="Kona og karl að spila fótbolta í hléi frá vinnu">
            <a:extLst>
              <a:ext uri="{FF2B5EF4-FFF2-40B4-BE49-F238E27FC236}">
                <a16:creationId xmlns:a16="http://schemas.microsoft.com/office/drawing/2014/main" id="{7BC6EA52-F8F1-40FA-AD81-853963170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52" y="2935862"/>
            <a:ext cx="3979145" cy="2238269"/>
          </a:xfrm>
          <a:prstGeom prst="rect">
            <a:avLst/>
          </a:prstGeom>
        </p:spPr>
      </p:pic>
      <p:pic>
        <p:nvPicPr>
          <p:cNvPr id="13" name="Bildobjekt 12" descr="Ljóst ljós á skurðstofu.">
            <a:extLst>
              <a:ext uri="{FF2B5EF4-FFF2-40B4-BE49-F238E27FC236}">
                <a16:creationId xmlns:a16="http://schemas.microsoft.com/office/drawing/2014/main" id="{5CD73C49-DF79-43BE-BA6B-471DA7DD1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94" y="2939821"/>
            <a:ext cx="3987516" cy="2242978"/>
          </a:xfrm>
          <a:prstGeom prst="rect">
            <a:avLst/>
          </a:prstGeom>
        </p:spPr>
      </p:pic>
      <p:pic>
        <p:nvPicPr>
          <p:cNvPr id="7" name="Bildobjekt 6" descr="Byggingarstarfsmenn að steypa grunn.&#10;">
            <a:extLst>
              <a:ext uri="{FF2B5EF4-FFF2-40B4-BE49-F238E27FC236}">
                <a16:creationId xmlns:a16="http://schemas.microsoft.com/office/drawing/2014/main" id="{10F020B8-1241-4B0E-A89D-B6B06E311B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9" y="2927194"/>
            <a:ext cx="3994555" cy="2246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16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F2A7850-AA15-4A00-A300-6556C1DE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550A65-C9BF-4475-AE7D-02CB1B41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7" y="391028"/>
            <a:ext cx="10119587" cy="1285875"/>
          </a:xfrm>
        </p:spPr>
        <p:txBody>
          <a:bodyPr rtlCol="0"/>
          <a:lstStyle/>
          <a:p>
            <a:pPr rtl="0"/>
            <a:r>
              <a:rPr lang="is-is" dirty="0"/>
              <a:t>4. Hvaða mynd sýnir sálfélagslegan áhrifaþátt í vinnuumhverfinu?</a:t>
            </a:r>
            <a:endParaRPr lang="da-DK" dirty="0"/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5976054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B.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10078296" y="2572456"/>
            <a:ext cx="2113704" cy="3892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3" name="Bildobjekt 12" descr="Bifvélavirki að skipta um olíu og fá olíu á hendurnar.&#10;">
            <a:extLst>
              <a:ext uri="{FF2B5EF4-FFF2-40B4-BE49-F238E27FC236}">
                <a16:creationId xmlns:a16="http://schemas.microsoft.com/office/drawing/2014/main" id="{3F168A8C-CF3F-4766-B0FC-63474782D8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45" y="2922859"/>
            <a:ext cx="3994555" cy="2246937"/>
          </a:xfrm>
          <a:prstGeom prst="rect">
            <a:avLst/>
          </a:prstGeom>
        </p:spPr>
      </p:pic>
      <p:pic>
        <p:nvPicPr>
          <p:cNvPr id="15" name="Bildobjekt 14" descr="Starfsfólk spítalans að hugga hvert annað.&#10;">
            <a:extLst>
              <a:ext uri="{FF2B5EF4-FFF2-40B4-BE49-F238E27FC236}">
                <a16:creationId xmlns:a16="http://schemas.microsoft.com/office/drawing/2014/main" id="{802228C8-0DA5-4B52-A8AA-B43F3A64DB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97" y="2922859"/>
            <a:ext cx="3994555" cy="2246937"/>
          </a:xfrm>
          <a:prstGeom prst="rect">
            <a:avLst/>
          </a:prstGeom>
        </p:spPr>
      </p:pic>
      <p:pic>
        <p:nvPicPr>
          <p:cNvPr id="17" name="Bildobjekt 16" descr="Smiður sem skipuleggur&#10;">
            <a:extLst>
              <a:ext uri="{FF2B5EF4-FFF2-40B4-BE49-F238E27FC236}">
                <a16:creationId xmlns:a16="http://schemas.microsoft.com/office/drawing/2014/main" id="{987A9F54-20D4-4640-B777-31AA15335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8" y="2926818"/>
            <a:ext cx="3987516" cy="2242978"/>
          </a:xfrm>
          <a:prstGeom prst="rect">
            <a:avLst/>
          </a:prstGeom>
        </p:spPr>
      </p:pic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332FEE5-6A24-8CB7-DC6B-5FFB6232D477}"/>
              </a:ext>
            </a:extLst>
          </p:cNvPr>
          <p:cNvSpPr txBox="1">
            <a:spLocks/>
          </p:cNvSpPr>
          <p:nvPr/>
        </p:nvSpPr>
        <p:spPr>
          <a:xfrm>
            <a:off x="1902817" y="2599987"/>
            <a:ext cx="2113704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 dirty="0"/>
              <a:t>A.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90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8330116" cy="1285875"/>
          </a:xfrm>
        </p:spPr>
        <p:txBody>
          <a:bodyPr rtlCol="0"/>
          <a:lstStyle/>
          <a:p>
            <a:pPr rtl="0"/>
            <a:r>
              <a:rPr lang="is-is" dirty="0"/>
              <a:t>5. Hvaða fullyrðing á við um stafrænt vinnuumhverfi?</a:t>
            </a:r>
            <a:endParaRPr lang="da-DK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2573439"/>
            <a:ext cx="3394322" cy="3892550"/>
          </a:xfrm>
        </p:spPr>
        <p:txBody>
          <a:bodyPr rtlCol="0"/>
          <a:lstStyle/>
          <a:p>
            <a:pPr marL="0" indent="0" rtl="0">
              <a:buNone/>
            </a:pPr>
            <a:r>
              <a:rPr lang="is-is" sz="2000" b="1"/>
              <a:t>A.</a:t>
            </a:r>
          </a:p>
          <a:p>
            <a:pPr marL="0" indent="0" rtl="0">
              <a:buNone/>
            </a:pPr>
            <a:r>
              <a:rPr lang="is-is" sz="2000"/>
              <a:t>Þú getur horft eins mikið á skjáinn og þú vilt svo framarlega sem þú sefur 8 tíma á nóttu.</a:t>
            </a:r>
          </a:p>
          <a:p>
            <a:pPr marL="0" indent="0" rtl="0"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9" name="Platshållare för innehåll 1">
            <a:extLst>
              <a:ext uri="{FF2B5EF4-FFF2-40B4-BE49-F238E27FC236}">
                <a16:creationId xmlns:a16="http://schemas.microsoft.com/office/drawing/2014/main" id="{F0B4323C-4CCF-48C6-B2F8-54CFBFC58072}"/>
              </a:ext>
            </a:extLst>
          </p:cNvPr>
          <p:cNvSpPr txBox="1">
            <a:spLocks/>
          </p:cNvSpPr>
          <p:nvPr/>
        </p:nvSpPr>
        <p:spPr>
          <a:xfrm>
            <a:off x="4300515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 dirty="0"/>
              <a:t>B.</a:t>
            </a:r>
          </a:p>
          <a:p>
            <a:pPr marL="0" indent="0">
              <a:buNone/>
            </a:pPr>
            <a:r>
              <a:rPr lang="is-is" sz="2000" dirty="0"/>
              <a:t>Við vitum nákvæmlega hvaða áhrif stafrænu tækin hafa á okkur - en við veljum ræða það ekki.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da-DK" sz="2000" dirty="0">
              <a:highlight>
                <a:srgbClr val="FFFF00"/>
              </a:highlight>
            </a:endParaRPr>
          </a:p>
        </p:txBody>
      </p:sp>
      <p:sp>
        <p:nvSpPr>
          <p:cNvPr id="10" name="Platshållare för innehåll 1">
            <a:extLst>
              <a:ext uri="{FF2B5EF4-FFF2-40B4-BE49-F238E27FC236}">
                <a16:creationId xmlns:a16="http://schemas.microsoft.com/office/drawing/2014/main" id="{DF75CEB6-D9E1-468A-A14A-9FE8C15AEF88}"/>
              </a:ext>
            </a:extLst>
          </p:cNvPr>
          <p:cNvSpPr txBox="1">
            <a:spLocks/>
          </p:cNvSpPr>
          <p:nvPr/>
        </p:nvSpPr>
        <p:spPr>
          <a:xfrm>
            <a:off x="7891482" y="2573439"/>
            <a:ext cx="3590967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Arial" panose="020B0604020202020204" pitchFamily="34" charset="0"/>
              <a:buNone/>
            </a:pPr>
            <a:r>
              <a:rPr lang="is-is" sz="2000" b="1"/>
              <a:t>C.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is-is" sz="2000"/>
              <a:t>Rannsóknir sýna að við þurfum enn að hittast í eigin persónu til að líða vel.</a:t>
            </a:r>
            <a:endParaRPr lang="da-DK" sz="2000" dirty="0">
              <a:highlight>
                <a:srgbClr val="FFFF00"/>
              </a:highlight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358D233-28E4-48E8-A27C-B5B8939E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2" b="1"/>
          <a:stretch/>
        </p:blipFill>
        <p:spPr>
          <a:xfrm>
            <a:off x="0" y="4385188"/>
            <a:ext cx="12192000" cy="2472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3717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7E26FC-B8DC-4626-B0B1-E087CA0F6866}">
  <ds:schemaRefs>
    <ds:schemaRef ds:uri="http://schemas.openxmlformats.org/package/2006/metadata/core-properties"/>
    <ds:schemaRef ds:uri="http://purl.org/dc/dcmitype/"/>
    <ds:schemaRef ds:uri="8c631e49-1351-41f8-85ca-9c948efef50d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7a8c5c01-e03e-4ef4-9a1c-76044e77be70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671E55-634B-4F78-9E21-7EED90800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1294</Words>
  <Application>Microsoft Office PowerPoint</Application>
  <PresentationFormat>Bredbild</PresentationFormat>
  <Paragraphs>137</Paragraphs>
  <Slides>13</Slides>
  <Notes>13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Corbel</vt:lpstr>
      <vt:lpstr>Open Sans</vt:lpstr>
      <vt:lpstr>Symbol</vt:lpstr>
      <vt:lpstr>16-9 skabelon UK 2010</vt:lpstr>
      <vt:lpstr>Tilbúin fyrir starfsævina</vt:lpstr>
      <vt:lpstr>Kynntu vinnuumhverfið þitt</vt:lpstr>
      <vt:lpstr>Vinnuumhverfi fyrir ungt fólk - spurningalisti</vt:lpstr>
      <vt:lpstr>Hvernig á að fylla út spurningalistann um vinnuumhverfið</vt:lpstr>
      <vt:lpstr>1. Hvaða dæmi sýnir líkamlegan áhrifaþátt í vinnuumhverfinu?</vt:lpstr>
      <vt:lpstr>2. Í hvaða dæmi eru sálfélagslegir áhrifaþættir í vinnuumhverfinu nefndir?</vt:lpstr>
      <vt:lpstr>3. Hvaða mynd sýnir ekki líkamlega áhættu í vinnuumhverfinu?</vt:lpstr>
      <vt:lpstr>4. Hvaða mynd sýnir sálfélagslegan áhrifaþátt í vinnuumhverfinu?</vt:lpstr>
      <vt:lpstr>5. Hvaða fullyrðing á við um stafrænt vinnuumhverfi?</vt:lpstr>
      <vt:lpstr>6. Hvers vegna er mikilvægt að hafa þekkingu á vinnuumhverfi?</vt:lpstr>
      <vt:lpstr>Yfirferð og umræður</vt:lpstr>
      <vt:lpstr>Sýnið myndbandið </vt:lpstr>
      <vt:lpstr>Takk!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Arbetsmiljökunskap för unga – vernissage och examination</dc:title>
  <dc:creator/>
  <cp:lastModifiedBy/>
  <cp:revision>184</cp:revision>
  <dcterms:modified xsi:type="dcterms:W3CDTF">2023-03-20T08:51:52Z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0x0101003E0453E5ECA3BD4DA00E18FAB3E3ABBD</vt:lpwstr>
  </property>
  <property fmtid="{D5CDD505-2E9C-101B-9397-08002B2CF9AE}" pid="7" name="MediaServiceImageTags">
    <vt:lpwstr/>
  </property>
</Properties>
</file>