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9" r:id="rId5"/>
    <p:sldId id="319" r:id="rId6"/>
    <p:sldId id="334" r:id="rId7"/>
    <p:sldId id="325" r:id="rId8"/>
    <p:sldId id="333" r:id="rId9"/>
    <p:sldId id="287" r:id="rId10"/>
  </p:sldIdLst>
  <p:sldSz cx="12192000" cy="6858000"/>
  <p:notesSz cx="6808788" cy="9940925"/>
  <p:defaultTextStyle>
    <a:defPPr rtl="0"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FF1"/>
    <a:srgbClr val="FDFDFD"/>
    <a:srgbClr val="FDCF41"/>
    <a:srgbClr val="006EB6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38919-9D70-4851-9B2A-B86FB8619AD0}" v="5" dt="2022-11-30T13:27:22.437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0" autoAdjust="0"/>
    <p:restoredTop sz="86427" autoAdjust="0"/>
  </p:normalViewPr>
  <p:slideViewPr>
    <p:cSldViewPr snapToGrid="0" showGuides="1">
      <p:cViewPr varScale="1">
        <p:scale>
          <a:sx n="60" d="100"/>
          <a:sy n="60" d="100"/>
        </p:scale>
        <p:origin x="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30-11-2022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30/11/2022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s-is"/>
              <a:t>Click to edit Master text styles</a:t>
            </a:r>
          </a:p>
          <a:p>
            <a:pPr lvl="1" rtl="0"/>
            <a:r>
              <a:rPr lang="is-is"/>
              <a:t>Second level</a:t>
            </a:r>
          </a:p>
          <a:p>
            <a:pPr lvl="2" rtl="0"/>
            <a:r>
              <a:rPr lang="is-is"/>
              <a:t>Third level</a:t>
            </a:r>
          </a:p>
          <a:p>
            <a:pPr lvl="3" rtl="0"/>
            <a:r>
              <a:rPr lang="is-is"/>
              <a:t>Fourth level</a:t>
            </a:r>
          </a:p>
          <a:p>
            <a:pPr lvl="4" rtl="0"/>
            <a:r>
              <a:rPr lang="is-is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Markmiðið með kennslustundinni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Að nemendur öðlist skilning á því að vinnuumhverfið hefur áhrif á líðan þeirra.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31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 spyrð nemendur spurninga til að rifja upp hvað fyrra námsefni innihélt.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Valkostur við æfinguna: láttu nemendur ræða við bekkjarfélaga sem situr við hlið þeirra.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Spurningarnar sem þú ættir að spyrja eru: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Það eru tveir mismunandi hlutar eða þættir vinnuumhverfisins, hverjir?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líkamlegir áhrifaþættir og sálfélagslegir áhrifaþættir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Hvað er áhættuþáttur?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t.d. að lyfta þungri byrði, hávaði og óhentug vinnustelling.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Hvað er forvarnarþáttur?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t.d. hæfilegt álag, vellíðan og jafnrétti.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Hvernig notar þú stafræn tæki á heilbrigðan hátt?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taktu hlé með t.d. 20-20-20 æfingunni, slökktu stundum á tækinu.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Hvernig breytist vinnuumhverfið?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Svar: vinnuumhverfið breytist með tímanum þar sem innihald starfa getur breytst, ný tækni innleidd o.s.frv.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Þú sýnir nú myndband sem mun veita nemendum innblástur fyrir það sem koma skal. Myndbandið sýnir mismunandi gerðir vinnustaða.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Settu myndbandið í gang.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19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b="1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Leiðbeiningar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Skiptu nemendum í pör eða hópa (hámark 4 nemendur í hverjum hópi). Verkefni nemenda er að skapa vinnuumhverfi þar sem fólkið, sem þar starfar, hefur bestu mögulegu aðstæður til að geta öðlast heilsusamlegt starfsumhverfi. Í þessari æfingu munu nemendur nýta reynslu sína úr fyrri kennslustundum. Æfingin verður kynnt fyrir bekknum í næsta skipti.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Dreifðu eyðublaðinu sem nota á til að búa til eigið vinnuumhverfi fyrir hvert par eða hóp. Það inniheldur fjórar spurningar með táknunum fyrir neðan. Farðu í gegnum táknin og spurningarnar svo nemendur viti hvað táknin þýða.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da-DK" dirty="0"/>
            </a:b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Nemendur ættu að geta rökstutt þær ákvarðanir sem þeir hafa tekið í kynningunni. Ef nemendur hafa tíma geta þeir líka fundið mynd sem sýnir starfsumhverfi þeirra.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Þeim til aðstoðar hafa nemendur mynd nr. 5 með dæmum um vinnuumhverfisþætti. Nemendur þurfa ekki að nota alla vinnuumhverfisþættina í æfingunni.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58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Sýndu þessa mynd meðan nemendur vinna að kynningum sínum.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u="sng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Líkamlegir áhrifaþættir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Álag á hreyfi- og stoðkerfið, t.d. hvernig þú situr, stendur og gengur. </a:t>
            </a:r>
            <a:b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Hvaða búnað þú notar, og hvernig þú berð t.d. þunga hluti.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Hljóð, ljós og loftgæði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Tækni, verkfæri, hættuleg efni og öryggi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u="sng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Sálfélagslegir áhrifaþættir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Streita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Ágreiningur, álag og breytingar og endurheimt.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Forysta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Stuðningur frá stjórnanda/samstarfsfólki, hrós/þakklæti og samskipti.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Vellíðan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orbel" panose="020B0503020204020204" pitchFamily="34" charset="0"/>
                <a:cs typeface="Times New Roman" panose="02020603050405020304" pitchFamily="18" charset="0"/>
              </a:rPr>
              <a:t>Félagsleg tengsl, verkefni, áhrif og samhengi.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Segðu nemendum að þeir muni kynna vinnuumhverfi sitt fyrir hverjum öðrum í næstu kennslustund. Safnaðu kynningum nemenda saman og taktu með í næstu kennslustund.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is-is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is-is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is-is"/>
              <a:t>Click to add chart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 or table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is-is"/>
              <a:t>Insert chart or table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is-is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is-is"/>
              <a:t>Click to add chart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is-is"/>
              <a:t>Click to add text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s-is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/>
              <a:t>insert picture via </a:t>
            </a:r>
            <a:r>
              <a:rPr lang="is-is" sz="900" b="1"/>
              <a:t>Add Images</a:t>
            </a:r>
            <a:r>
              <a:rPr lang="is-is" sz="900"/>
              <a:t>-button </a:t>
            </a:r>
            <a:br>
              <a:rPr lang="en-GB" sz="900" dirty="0"/>
            </a:br>
            <a:r>
              <a:rPr lang="is-is" sz="900"/>
              <a:t>in the </a:t>
            </a:r>
            <a:r>
              <a:rPr lang="is-is" sz="900" b="1"/>
              <a:t>NORDEN-</a:t>
            </a:r>
            <a:r>
              <a:rPr lang="is-is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is-is" sz="900" b="1">
                <a:latin typeface="+mn-lt"/>
              </a:rPr>
              <a:t>NORDEN</a:t>
            </a:r>
            <a:r>
              <a:rPr lang="is-is" sz="900" b="0">
                <a:latin typeface="+mn-lt"/>
              </a:rPr>
              <a:t>-TAB and</a:t>
            </a:r>
            <a:r>
              <a:rPr lang="is-is" sz="900">
                <a:latin typeface="+mn-lt"/>
              </a:rPr>
              <a:t>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is-is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is-is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is-is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is-is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is-is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is-is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is-is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is-is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s-is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is-is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is-is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is-is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s-is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is-is"/>
              <a:t>Click to add text or content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is-is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is-is"/>
              <a:t>Use bold for highlighted text,</a:t>
            </a:r>
            <a:br>
              <a:rPr lang="en-GB" dirty="0"/>
            </a:br>
            <a:r>
              <a:rPr lang="is-is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is-i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is-is"/>
              <a:t>Click to edit Master text styles</a:t>
            </a:r>
            <a:endParaRPr lang="sv-SE"/>
          </a:p>
          <a:p>
            <a:pPr lvl="1" rtl="0"/>
            <a:r>
              <a:rPr lang="is-is"/>
              <a:t>Second level</a:t>
            </a:r>
            <a:endParaRPr lang="sv-SE"/>
          </a:p>
          <a:p>
            <a:pPr lvl="2" rtl="0"/>
            <a:r>
              <a:rPr lang="is-is"/>
              <a:t>Third level</a:t>
            </a:r>
            <a:endParaRPr lang="sv-SE"/>
          </a:p>
          <a:p>
            <a:pPr lvl="3" rtl="0"/>
            <a:r>
              <a:rPr lang="is-is"/>
              <a:t>Fourth level</a:t>
            </a:r>
            <a:endParaRPr lang="sv-SE"/>
          </a:p>
          <a:p>
            <a:pPr lvl="4" rtl="0"/>
            <a:r>
              <a:rPr lang="is-is"/>
              <a:t>Fifth level</a:t>
            </a:r>
            <a:endParaRPr lang="sv-SE"/>
          </a:p>
          <a:p>
            <a:pPr lvl="5" rtl="0"/>
            <a:r>
              <a:rPr lang="is-is"/>
              <a:t>Sixth level</a:t>
            </a:r>
            <a:endParaRPr lang="sv-SE"/>
          </a:p>
          <a:p>
            <a:pPr lvl="6" rtl="0"/>
            <a:r>
              <a:rPr lang="is-is"/>
              <a:t>Seventh level</a:t>
            </a:r>
            <a:endParaRPr lang="sv-SE"/>
          </a:p>
          <a:p>
            <a:pPr lvl="7" rtl="0"/>
            <a:r>
              <a:rPr lang="is-is"/>
              <a:t>Eight level</a:t>
            </a:r>
            <a:endParaRPr lang="sv-SE"/>
          </a:p>
          <a:p>
            <a:pPr lvl="8" rtl="0"/>
            <a:r>
              <a:rPr lang="is-is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is-i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154475" y="2428985"/>
            <a:ext cx="7879875" cy="1661419"/>
          </a:xfrm>
        </p:spPr>
        <p:txBody>
          <a:bodyPr rtlCol="0"/>
          <a:lstStyle/>
          <a:p>
            <a:pPr rtl="0"/>
            <a:r>
              <a:rPr lang="is-is" sz="6000" dirty="0">
                <a:solidFill>
                  <a:schemeClr val="accent3"/>
                </a:solidFill>
              </a:rPr>
              <a:t>Skapaðu draumavinnuumhverfi</a:t>
            </a:r>
            <a:endParaRPr lang="en-GB" sz="6000" dirty="0">
              <a:solidFill>
                <a:schemeClr val="accent3"/>
              </a:solidFill>
            </a:endParaRPr>
          </a:p>
        </p:txBody>
      </p:sp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s-is">
                <a:solidFill>
                  <a:schemeClr val="accent3"/>
                </a:solidFill>
              </a:rPr>
              <a:t>Kennslustund 5 af 6 - „Þekking á vinnuumhverfi fyrir ungt fólk“ 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CC28A241-8B4A-6160-650F-EF35AC5BD6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90656" y="5419561"/>
            <a:ext cx="3002843" cy="574262"/>
          </a:xfrm>
          <a:prstGeom prst="rect">
            <a:avLst/>
          </a:prstGeom>
        </p:spPr>
      </p:pic>
      <p:pic>
        <p:nvPicPr>
          <p:cNvPr id="4" name="Bildobjekt 3" descr="Swedish agency for work environment">
            <a:extLst>
              <a:ext uri="{FF2B5EF4-FFF2-40B4-BE49-F238E27FC236}">
                <a16:creationId xmlns:a16="http://schemas.microsoft.com/office/drawing/2014/main" id="{2A836FDC-6122-0910-9B60-CE3D934AC9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28" y="5903387"/>
            <a:ext cx="2565673" cy="47807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3D567E6D-EE88-EAC0-5CF5-7048BA97C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6" y="5805651"/>
            <a:ext cx="2252475" cy="487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s-is" dirty="0"/>
              <a:t>Þetta </a:t>
            </a:r>
            <a:br>
              <a:rPr lang="sv-SE" dirty="0"/>
            </a:br>
            <a:r>
              <a:rPr lang="is-is" dirty="0"/>
              <a:t>kunnið þið núna!</a:t>
            </a:r>
            <a:endParaRPr lang="da-DK" dirty="0"/>
          </a:p>
        </p:txBody>
      </p:sp>
      <p:sp>
        <p:nvSpPr>
          <p:cNvPr id="48" name="Platshållare för innehåll 47">
            <a:extLst>
              <a:ext uri="{FF2B5EF4-FFF2-40B4-BE49-F238E27FC236}">
                <a16:creationId xmlns:a16="http://schemas.microsoft.com/office/drawing/2014/main" id="{3F01688E-E4F9-475B-B486-B4C837ADC7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8502" y="2437897"/>
            <a:ext cx="4699000" cy="4029075"/>
          </a:xfrm>
        </p:spPr>
        <p:txBody>
          <a:bodyPr vert="horz" lIns="0" tIns="0" rIns="0" bIns="0" rtlCol="0" anchor="t">
            <a:noAutofit/>
          </a:bodyPr>
          <a:lstStyle/>
          <a:p>
            <a:pPr marL="467995" indent="-467995"/>
            <a:r>
              <a:rPr lang="is-is" sz="2000" dirty="0"/>
              <a:t>Það eru tveir mismunandi hlutar eða þættir vinnuumhverfisins, hverjir?</a:t>
            </a:r>
            <a:endParaRPr lang="en-US"/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is-is" sz="2000" dirty="0"/>
              <a:t>Hvað er áhættuþáttur?</a:t>
            </a:r>
          </a:p>
          <a:p>
            <a:pPr marL="467995" indent="-467995" rtl="0"/>
            <a:r>
              <a:rPr lang="is-is" sz="2000" dirty="0"/>
              <a:t>Hvað er forvarnarþáttur?</a:t>
            </a:r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is-is" sz="2000" dirty="0"/>
              <a:t>Hvernig notar þú stafræn tæki á heilsusamlegan hátt?</a:t>
            </a:r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is-is" sz="2000" dirty="0"/>
              <a:t>Hvernig á vinnuumhverfið eftir að breytast?</a:t>
            </a: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782C2177-0307-4E5D-B2F1-F29AA0566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77E4DA6C-9AC2-47B7-920F-BA90CF8D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500"/>
            <a:ext cx="3048000" cy="17145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7590271A-8CDE-4519-B46C-7F519A41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DC8BA721-6607-4ED4-A49D-D1A45554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3048000" cy="17145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17C987DC-2533-4CBF-9581-848FDD558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18948"/>
          <a:stretch/>
        </p:blipFill>
        <p:spPr>
          <a:xfrm>
            <a:off x="9144000" y="0"/>
            <a:ext cx="3048000" cy="342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E0E5F-1F2F-4705-B07D-94FFC7C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 dirty="0" err="1"/>
              <a:t>draumavinnuumhverfi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D1CBC3-E930-4603-96C3-83AAD9D9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636D1A5-E8E3-4434-B6A8-62286DA7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 smtClean="0"/>
              <a:t>3</a:t>
            </a:fld>
            <a:endParaRPr lang="sv-SE" dirty="0"/>
          </a:p>
        </p:txBody>
      </p:sp>
      <p:pic>
        <p:nvPicPr>
          <p:cNvPr id="5" name="1. Arbetsplatser" descr="Skapaðu draumavinnuumhverfi">
            <a:hlinkClick r:id="" action="ppaction://media"/>
            <a:extLst>
              <a:ext uri="{FF2B5EF4-FFF2-40B4-BE49-F238E27FC236}">
                <a16:creationId xmlns:a16="http://schemas.microsoft.com/office/drawing/2014/main" id="{A3912832-ED59-C02D-56EA-612240646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737" y="388210"/>
            <a:ext cx="4735513" cy="1285875"/>
          </a:xfrm>
        </p:spPr>
        <p:txBody>
          <a:bodyPr rtlCol="0"/>
          <a:lstStyle/>
          <a:p>
            <a:pPr rtl="0"/>
            <a:r>
              <a:rPr lang="is-is" sz="3600" dirty="0"/>
              <a:t>Skapið ykkar eigið draumavinnuumhverfi</a:t>
            </a:r>
            <a:endParaRPr lang="da-DK" sz="3600" dirty="0"/>
          </a:p>
        </p:txBody>
      </p:sp>
      <p:sp>
        <p:nvSpPr>
          <p:cNvPr id="20" name="Platshållare för innehåll 47">
            <a:extLst>
              <a:ext uri="{FF2B5EF4-FFF2-40B4-BE49-F238E27FC236}">
                <a16:creationId xmlns:a16="http://schemas.microsoft.com/office/drawing/2014/main" id="{8948D113-2DBC-4B23-A7F6-CCD05F36A6E9}"/>
              </a:ext>
            </a:extLst>
          </p:cNvPr>
          <p:cNvSpPr txBox="1">
            <a:spLocks/>
          </p:cNvSpPr>
          <p:nvPr/>
        </p:nvSpPr>
        <p:spPr>
          <a:xfrm>
            <a:off x="693737" y="1920240"/>
            <a:ext cx="4698964" cy="4029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is-is" sz="2400" dirty="0"/>
              <a:t>Láttu þig dreyma og láttu hugann reika. Hvernig mun vinnuumhverfið þitt líta út?</a:t>
            </a:r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F87FF39-7EBF-43E7-8F61-E0E133D5FC0A}"/>
              </a:ext>
            </a:extLst>
          </p:cNvPr>
          <p:cNvSpPr txBox="1"/>
          <p:nvPr/>
        </p:nvSpPr>
        <p:spPr>
          <a:xfrm>
            <a:off x="2359298" y="2574414"/>
            <a:ext cx="37115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is-is" sz="1800" b="1" dirty="0">
                <a:solidFill>
                  <a:schemeClr val="accent2"/>
                </a:solidFill>
              </a:rPr>
              <a:t>Hvaða </a:t>
            </a:r>
          </a:p>
          <a:p>
            <a:pPr rtl="0"/>
            <a:r>
              <a:rPr lang="is-is" b="1" dirty="0">
                <a:solidFill>
                  <a:schemeClr val="accent2"/>
                </a:solidFill>
              </a:rPr>
              <a:t>vinnustaði hafið þið </a:t>
            </a:r>
            <a:r>
              <a:rPr lang="is-is" sz="1800" b="1" dirty="0">
                <a:solidFill>
                  <a:schemeClr val="accent2"/>
                </a:solidFill>
              </a:rPr>
              <a:t>valið?</a:t>
            </a:r>
          </a:p>
          <a:p>
            <a:pPr rtl="0"/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2575775-3508-4E51-950D-797995448FC7}"/>
              </a:ext>
            </a:extLst>
          </p:cNvPr>
          <p:cNvSpPr txBox="1"/>
          <p:nvPr/>
        </p:nvSpPr>
        <p:spPr>
          <a:xfrm>
            <a:off x="8080041" y="2619417"/>
            <a:ext cx="37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is-is" sz="1800" b="1">
                <a:solidFill>
                  <a:schemeClr val="accent2"/>
                </a:solidFill>
              </a:rPr>
              <a:t>Hvað þarf</a:t>
            </a:r>
          </a:p>
          <a:p>
            <a:pPr rtl="0"/>
            <a:r>
              <a:rPr lang="is-is" b="1">
                <a:solidFill>
                  <a:schemeClr val="accent2"/>
                </a:solidFill>
              </a:rPr>
              <a:t>til að sinna starfinu?</a:t>
            </a:r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D7A9DFB-1B13-4604-B804-48DFD7E010A3}"/>
              </a:ext>
            </a:extLst>
          </p:cNvPr>
          <p:cNvSpPr txBox="1"/>
          <p:nvPr/>
        </p:nvSpPr>
        <p:spPr>
          <a:xfrm>
            <a:off x="2362067" y="4652102"/>
            <a:ext cx="359010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is-is" sz="1800" b="1" dirty="0">
                <a:solidFill>
                  <a:schemeClr val="accent2"/>
                </a:solidFill>
              </a:rPr>
              <a:t>Hvaða líkamlegu </a:t>
            </a:r>
            <a:r>
              <a:rPr lang="is-is" b="1" dirty="0">
                <a:solidFill>
                  <a:schemeClr val="accent2"/>
                </a:solidFill>
              </a:rPr>
              <a:t>áhrifaþættir</a:t>
            </a:r>
            <a:r>
              <a:rPr lang="is-is" sz="1800" b="1" dirty="0">
                <a:solidFill>
                  <a:schemeClr val="accent2"/>
                </a:solidFill>
              </a:rPr>
              <a:t> í</a:t>
            </a:r>
          </a:p>
          <a:p>
            <a:r>
              <a:rPr lang="is-is" sz="1800" b="1" dirty="0">
                <a:solidFill>
                  <a:schemeClr val="accent2"/>
                </a:solidFill>
              </a:rPr>
              <a:t>vinnuumhverfinu</a:t>
            </a:r>
            <a:r>
              <a:rPr lang="is-is" b="1" dirty="0">
                <a:solidFill>
                  <a:schemeClr val="accent2"/>
                </a:solidFill>
              </a:rPr>
              <a:t> </a:t>
            </a:r>
            <a:r>
              <a:rPr lang="is-is" sz="1800" b="1" dirty="0">
                <a:solidFill>
                  <a:schemeClr val="accent2"/>
                </a:solidFill>
              </a:rPr>
              <a:t>eru mikilvægir?</a:t>
            </a:r>
            <a:r>
              <a:rPr lang="is-is" b="1" dirty="0">
                <a:solidFill>
                  <a:schemeClr val="accent2"/>
                </a:solidFill>
              </a:rPr>
              <a:t> </a:t>
            </a:r>
            <a:r>
              <a:rPr lang="is-is" dirty="0">
                <a:solidFill>
                  <a:schemeClr val="accent2"/>
                </a:solidFill>
              </a:rPr>
              <a:t> </a:t>
            </a:r>
            <a:endParaRPr lang="is-is" sz="1800" dirty="0">
              <a:solidFill>
                <a:schemeClr val="accent2"/>
              </a:solidFill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186CE380-C13D-4E44-90FD-E3B6AFF1C046}"/>
              </a:ext>
            </a:extLst>
          </p:cNvPr>
          <p:cNvSpPr txBox="1"/>
          <p:nvPr/>
        </p:nvSpPr>
        <p:spPr>
          <a:xfrm>
            <a:off x="8080040" y="4652102"/>
            <a:ext cx="37115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s-is" sz="1800" b="1" dirty="0">
                <a:solidFill>
                  <a:schemeClr val="accent2"/>
                </a:solidFill>
              </a:rPr>
              <a:t>Hvaða sálfélagslegu </a:t>
            </a:r>
            <a:r>
              <a:rPr lang="is-is" b="1" dirty="0">
                <a:solidFill>
                  <a:schemeClr val="accent2"/>
                </a:solidFill>
              </a:rPr>
              <a:t>áhrifaþættir </a:t>
            </a:r>
            <a:r>
              <a:rPr lang="is-is" sz="1800" b="1" dirty="0">
                <a:solidFill>
                  <a:schemeClr val="accent2"/>
                </a:solidFill>
              </a:rPr>
              <a:t>í</a:t>
            </a:r>
            <a:r>
              <a:rPr lang="is-is" b="1" dirty="0">
                <a:solidFill>
                  <a:schemeClr val="accent2"/>
                </a:solidFill>
              </a:rPr>
              <a:t> </a:t>
            </a:r>
            <a:r>
              <a:rPr lang="is-is" sz="1800" b="1" dirty="0">
                <a:solidFill>
                  <a:schemeClr val="accent2"/>
                </a:solidFill>
              </a:rPr>
              <a:t> vinnuumhverfinu eru mikilvægir?</a:t>
            </a:r>
            <a:r>
              <a:rPr lang="is-is" b="1" dirty="0">
                <a:solidFill>
                  <a:schemeClr val="accent2"/>
                </a:solidFill>
              </a:rPr>
              <a:t> </a:t>
            </a:r>
            <a:r>
              <a:rPr lang="is-is" dirty="0">
                <a:solidFill>
                  <a:schemeClr val="accent2"/>
                </a:solidFill>
              </a:rPr>
              <a:t> </a:t>
            </a:r>
            <a:endParaRPr lang="is-is" sz="1800" dirty="0">
              <a:solidFill>
                <a:schemeClr val="accent2"/>
              </a:solidFill>
            </a:endParaRP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5DB4A3C-BBC9-4EF7-9819-9315ED816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" y="2384920"/>
            <a:ext cx="963473" cy="101468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ADE84088-6FF9-432A-B602-34CED54B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54" y="2390798"/>
            <a:ext cx="1002929" cy="1002929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22C9C0DA-5FC2-41A8-BC72-329E5BE92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40" y="4572503"/>
            <a:ext cx="901688" cy="100292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ABAE0FF-F321-4F87-AE2A-21104CE86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4" y="4561834"/>
            <a:ext cx="901687" cy="101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5439432" cy="1285875"/>
          </a:xfrm>
        </p:spPr>
        <p:txBody>
          <a:bodyPr rtlCol="0"/>
          <a:lstStyle/>
          <a:p>
            <a:pPr rtl="0"/>
            <a:r>
              <a:rPr lang="is-is" sz="4000" dirty="0"/>
              <a:t>Vinnuumhverfisþættir</a:t>
            </a:r>
            <a:br>
              <a:rPr lang="sv-SE" sz="4000" dirty="0"/>
            </a:br>
            <a:r>
              <a:rPr lang="is-is" sz="4000" dirty="0"/>
              <a:t>- dæmi</a:t>
            </a:r>
            <a:endParaRPr lang="da-DK" sz="4000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1963057"/>
            <a:ext cx="4698964" cy="38925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is-is" sz="2400" b="1" dirty="0"/>
              <a:t>Líkamlegir áhrifaþættir</a:t>
            </a:r>
            <a:endParaRPr lang="da-DK" sz="2400" b="1" dirty="0"/>
          </a:p>
          <a:p>
            <a:pPr marL="0" indent="0">
              <a:buNone/>
            </a:pPr>
            <a:r>
              <a:rPr lang="is-is" b="1" dirty="0"/>
              <a:t>Álag á hreyfi- og stoðkerfið </a:t>
            </a:r>
            <a:endParaRPr lang="is-is" dirty="0"/>
          </a:p>
          <a:p>
            <a:pPr marL="0" indent="0">
              <a:buNone/>
            </a:pPr>
            <a:r>
              <a:rPr lang="is-is" dirty="0"/>
              <a:t>Hvernig þú situr, stendur og gengur. </a:t>
            </a:r>
            <a:br>
              <a:rPr lang="sv-SE" dirty="0"/>
            </a:br>
            <a:r>
              <a:rPr lang="is-is" dirty="0"/>
              <a:t>Hvaða búnað þú notar, og hvernig þú berð t.d. þunga hluti.</a:t>
            </a:r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is-is" b="1" dirty="0"/>
              <a:t>Hljóð, ljós og loftgæði</a:t>
            </a:r>
          </a:p>
          <a:p>
            <a:pPr marL="0" indent="0">
              <a:buNone/>
            </a:pPr>
            <a:r>
              <a:rPr lang="is-is" sz="1800" dirty="0"/>
              <a:t>Hvernig upplifir þú umhverfi þitt</a:t>
            </a:r>
            <a:r>
              <a:rPr lang="is-is" dirty="0"/>
              <a:t>? Er of mikill hávaði? Blindastu</a:t>
            </a:r>
            <a:r>
              <a:rPr lang="is-is" sz="1800" dirty="0"/>
              <a:t> af sterku ljósi? </a:t>
            </a:r>
            <a:endParaRPr lang="sv-SE" b="1" dirty="0"/>
          </a:p>
          <a:p>
            <a:pPr marL="0" indent="0">
              <a:buNone/>
            </a:pPr>
            <a:r>
              <a:rPr lang="is-is" sz="1800" dirty="0"/>
              <a:t>Er </a:t>
            </a:r>
            <a:r>
              <a:rPr lang="is-is" dirty="0"/>
              <a:t>hæfilega heitt</a:t>
            </a:r>
            <a:r>
              <a:rPr lang="is-is" sz="1800" dirty="0"/>
              <a:t>?</a:t>
            </a:r>
            <a:endParaRPr lang="sv-SE" b="1" dirty="0"/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is-is" b="1" dirty="0"/>
              <a:t>Tækni, verkfæri, hættuleg efni og öryggi</a:t>
            </a:r>
          </a:p>
          <a:p>
            <a:pPr marL="0" indent="0">
              <a:buNone/>
            </a:pPr>
            <a:r>
              <a:rPr lang="is-is" dirty="0"/>
              <a:t>Hvernig</a:t>
            </a:r>
            <a:r>
              <a:rPr lang="is-is" sz="1800" dirty="0"/>
              <a:t> tæki </a:t>
            </a:r>
            <a:r>
              <a:rPr lang="is-is" dirty="0"/>
              <a:t>og búnaður við vinnu hafa </a:t>
            </a:r>
            <a:r>
              <a:rPr lang="is-is" sz="1800" dirty="0"/>
              <a:t>áhrif á okkur. Allt frá tölvuhugbúnaði til hlífðarfatnaðar.</a:t>
            </a:r>
          </a:p>
          <a:p>
            <a:pPr marL="467995" indent="-467995" rtl="0"/>
            <a:endParaRPr lang="sv-SE" b="1" dirty="0"/>
          </a:p>
          <a:p>
            <a:pPr marL="0" indent="0" rtl="0">
              <a:lnSpc>
                <a:spcPct val="115000"/>
              </a:lnSpc>
              <a:buNone/>
            </a:pPr>
            <a:endParaRPr lang="sv-SE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6505C62B-09D2-4649-A2BC-960F65246281}"/>
              </a:ext>
            </a:extLst>
          </p:cNvPr>
          <p:cNvSpPr txBox="1">
            <a:spLocks/>
          </p:cNvSpPr>
          <p:nvPr/>
        </p:nvSpPr>
        <p:spPr>
          <a:xfrm>
            <a:off x="6096000" y="1963057"/>
            <a:ext cx="5702710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5000"/>
              </a:lnSpc>
              <a:buNone/>
            </a:pPr>
            <a:r>
              <a:rPr lang="is-is" sz="2400" b="1" dirty="0"/>
              <a:t>Sálfélagslegir áhrifaþættir</a:t>
            </a:r>
            <a:endParaRPr lang="da-DK" sz="2400" b="1" dirty="0"/>
          </a:p>
          <a:p>
            <a:pPr marL="0" indent="0" rtl="0">
              <a:buNone/>
            </a:pPr>
            <a:r>
              <a:rPr lang="is-is" b="1" dirty="0"/>
              <a:t>Streita og kröfur</a:t>
            </a:r>
          </a:p>
          <a:p>
            <a:pPr marL="0" indent="0" rtl="0">
              <a:buNone/>
            </a:pPr>
            <a:r>
              <a:rPr lang="is-is" dirty="0"/>
              <a:t>Ágreiningur, álag og breytingar og endurheimt.</a:t>
            </a:r>
          </a:p>
          <a:p>
            <a:pPr marL="0" indent="0">
              <a:buNone/>
            </a:pPr>
            <a:endParaRPr lang="is-is" b="1" dirty="0"/>
          </a:p>
          <a:p>
            <a:pPr marL="0" indent="0">
              <a:buNone/>
            </a:pPr>
            <a:r>
              <a:rPr lang="is-is" b="1" dirty="0"/>
              <a:t>Forysta</a:t>
            </a:r>
            <a:endParaRPr lang="is-is" dirty="0"/>
          </a:p>
          <a:p>
            <a:pPr marL="0" indent="0">
              <a:buNone/>
            </a:pPr>
            <a:r>
              <a:rPr lang="is-is" dirty="0"/>
              <a:t>Stuðningur frá stjórnanda/ samstarfsfólki, hrós/þakklæti og samskipti.</a:t>
            </a:r>
          </a:p>
          <a:p>
            <a:pPr marL="0" indent="0">
              <a:buNone/>
            </a:pPr>
            <a:endParaRPr lang="is-is" b="1" dirty="0"/>
          </a:p>
          <a:p>
            <a:pPr marL="0" indent="0">
              <a:buNone/>
            </a:pPr>
            <a:r>
              <a:rPr lang="is-is" b="1" dirty="0"/>
              <a:t>Vellíðan</a:t>
            </a:r>
            <a:endParaRPr lang="is-is" dirty="0"/>
          </a:p>
          <a:p>
            <a:pPr marL="0" indent="0">
              <a:buNone/>
            </a:pPr>
            <a:r>
              <a:rPr lang="is-is" dirty="0"/>
              <a:t>Félagsleg tengsl, áhrif og samhengi.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97A8B3-DB24-4ACB-A1D9-F034A5F9D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t="5069" r="48905" b="1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AN_Thanks">
            <a:extLst>
              <a:ext uri="{FF2B5EF4-FFF2-40B4-BE49-F238E27FC236}">
                <a16:creationId xmlns:a16="http://schemas.microsoft.com/office/drawing/2014/main" id="{559FA02F-A9AC-4309-A8F3-44663EE1B51E}"/>
              </a:ext>
            </a:extLst>
          </p:cNvPr>
          <p:cNvSpPr txBox="1">
            <a:spLocks/>
          </p:cNvSpPr>
          <p:nvPr/>
        </p:nvSpPr>
        <p:spPr>
          <a:xfrm>
            <a:off x="2426068" y="1802981"/>
            <a:ext cx="8167098" cy="14906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7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is-is" dirty="0">
                <a:solidFill>
                  <a:schemeClr val="accent6"/>
                </a:solidFill>
              </a:rPr>
              <a:t>Vel gert!</a:t>
            </a:r>
            <a:br>
              <a:rPr lang="en-GB" dirty="0">
                <a:solidFill>
                  <a:schemeClr val="accent6"/>
                </a:solidFill>
              </a:rPr>
            </a:b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45E1075-A258-488F-A580-0C30E8A27E20}"/>
              </a:ext>
            </a:extLst>
          </p:cNvPr>
          <p:cNvSpPr txBox="1"/>
          <p:nvPr/>
        </p:nvSpPr>
        <p:spPr>
          <a:xfrm>
            <a:off x="2426068" y="2921168"/>
            <a:ext cx="6239337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rtl="0"/>
            <a:r>
              <a:rPr lang="is-is" sz="2200" dirty="0">
                <a:solidFill>
                  <a:schemeClr val="accent6"/>
                </a:solidFill>
              </a:rPr>
              <a:t>Hvað ætlar þú að segja okkur um vinnuumhverfið þitt?</a:t>
            </a:r>
          </a:p>
          <a:p>
            <a:pPr rtl="0"/>
            <a:r>
              <a:rPr lang="is-is" sz="2200" dirty="0">
                <a:solidFill>
                  <a:schemeClr val="accent6"/>
                </a:solidFill>
              </a:rPr>
              <a:t>Hugsaðu um það þar til næst!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EB1ECB7-4926-F1BA-0DA2-299CD7FA7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068" y="1802980"/>
            <a:ext cx="8167098" cy="1490661"/>
          </a:xfrm>
        </p:spPr>
        <p:txBody>
          <a:bodyPr/>
          <a:lstStyle/>
          <a:p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gert</a:t>
            </a:r>
            <a:r>
              <a:rPr lang="sv-SE" dirty="0"/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7E26FC-B8DC-4626-B0B1-E087CA0F6866}">
  <ds:schemaRefs>
    <ds:schemaRef ds:uri="8c631e49-1351-41f8-85ca-9c948efef50d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7a8c5c01-e03e-4ef4-9a1c-76044e77be70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878FF8-D919-4830-8682-9475055F9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716</Words>
  <Application>Microsoft Office PowerPoint</Application>
  <PresentationFormat>Bredbild</PresentationFormat>
  <Paragraphs>88</Paragraphs>
  <Slides>6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Calibri</vt:lpstr>
      <vt:lpstr>Corbel</vt:lpstr>
      <vt:lpstr>Open Sans</vt:lpstr>
      <vt:lpstr>Symbol</vt:lpstr>
      <vt:lpstr>16-9 skabelon UK 2010</vt:lpstr>
      <vt:lpstr>Skapaðu draumavinnuumhverfi</vt:lpstr>
      <vt:lpstr>Þetta  kunnið þið núna!</vt:lpstr>
      <vt:lpstr>draumavinnuumhverfi</vt:lpstr>
      <vt:lpstr>Skapið ykkar eigið draumavinnuumhverfi</vt:lpstr>
      <vt:lpstr>Vinnuumhverfisþættir - dæmi</vt:lpstr>
      <vt:lpstr>Vel gert!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Skapa en drömarbetsmiljö</dc:title>
  <dc:creator/>
  <cp:lastModifiedBy/>
  <cp:revision>63</cp:revision>
  <dcterms:modified xsi:type="dcterms:W3CDTF">2022-11-30T13:27:22Z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0x0101003E0453E5ECA3BD4DA00E18FAB3E3ABBD</vt:lpwstr>
  </property>
  <property fmtid="{D5CDD505-2E9C-101B-9397-08002B2CF9AE}" pid="7" name="MediaServiceImageTags">
    <vt:lpwstr/>
  </property>
</Properties>
</file>