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09" r:id="rId5"/>
    <p:sldId id="319" r:id="rId6"/>
    <p:sldId id="335" r:id="rId7"/>
    <p:sldId id="333" r:id="rId8"/>
    <p:sldId id="340" r:id="rId9"/>
    <p:sldId id="349" r:id="rId10"/>
    <p:sldId id="347" r:id="rId11"/>
    <p:sldId id="346" r:id="rId12"/>
    <p:sldId id="343" r:id="rId13"/>
    <p:sldId id="345" r:id="rId14"/>
    <p:sldId id="337" r:id="rId15"/>
    <p:sldId id="287" r:id="rId16"/>
  </p:sldIdLst>
  <p:sldSz cx="12192000" cy="6858000"/>
  <p:notesSz cx="6808788" cy="9940925"/>
  <p:defaultTextStyle>
    <a:defPPr rtl="0">
      <a:defRPr lang="fo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6"/>
    <a:srgbClr val="ADCFF1"/>
    <a:srgbClr val="FDFDFD"/>
    <a:srgbClr val="FDCF41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BB8316-334D-4F75-B7C0-FF5465EABC04}" v="6" dt="2023-03-08T08:30:01.43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73" autoAdjust="0"/>
  </p:normalViewPr>
  <p:slideViewPr>
    <p:cSldViewPr snapToGrid="0" showGuides="1">
      <p:cViewPr varScale="1">
        <p:scale>
          <a:sx n="60" d="100"/>
          <a:sy n="60" d="100"/>
        </p:scale>
        <p:origin x="84" y="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08-03-2023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08/03/2023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o"/>
              <a:t>Click to edit Master text styles</a:t>
            </a:r>
          </a:p>
          <a:p>
            <a:pPr lvl="1" rtl="0"/>
            <a:r>
              <a:rPr lang="fo"/>
              <a:t>Second level</a:t>
            </a:r>
          </a:p>
          <a:p>
            <a:pPr lvl="2" rtl="0"/>
            <a:r>
              <a:rPr lang="fo"/>
              <a:t>Third level</a:t>
            </a:r>
          </a:p>
          <a:p>
            <a:pPr lvl="3" rtl="0"/>
            <a:r>
              <a:rPr lang="fo"/>
              <a:t>Fourth level</a:t>
            </a:r>
          </a:p>
          <a:p>
            <a:pPr lvl="4" rtl="0"/>
            <a:r>
              <a:rPr lang="fo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 við næmingarnar at tað nú er tíð til síðsta tíman í skeiðnum </a:t>
            </a:r>
            <a:r>
              <a:rPr lang="fo-F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Kunnleiki til ung um arbeiðsumhvørvi</a:t>
            </a: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Næmingarnir leggja fram síni arbeiðsumhvørvi, sum teir gjørdu í 5. tíma og taka eina roynd um arbeiðsumhvørvi fyri at kanna sín kunnleika.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22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spurning 6 og framsetingarnar.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5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Vegleiðing: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 skulu næmingarnir rætta og tosa saman í bólkunum.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19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Vegleiðing: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Byrja filmin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filmin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Filmurin vísir dømi um støður í arbeiðsumhvørvinum, sum næmingarnir í framtíðini fara at vera í - og ynskja til lukku við, at tey hava fingið kunnleika um arbeiðsumhvørvi, sum tey kunnu brúka alt lívið. Ein blanding av fýrverki og arbeiðsumhvørvum.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Hvør bólkur leggur fram um arbeiðsumhvørvi, sum tey gjørdu í 5. tíma. Ímeðan skulu tey, sum lurta eftir framløguni, hugsa um nakrar spurningar.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Lat næmingarnar hugsa hvør sær í eina løtu og skriva sínar hugsanir millum hvørja framløgu. Næmingarnir skulu hava pappír við reglum og ein penn til hetta.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 ein bólkur hevur lagt fram, seta tey seg, og næsti bólkur fer at leggja fram.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 eru spurningarnir, sum tey skulu hugsa um. Vís spurningarnar í myndum, so næmingarnir síggja teir, meðan teir lurta.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 okkum nú síggja, hvat tit hava lært um arbeiðsumhvørvi. Tað er tíð til eina roynd um arbeiðsumhvørvi.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05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Um royndina um arbeiðsumhvørvi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Royndin hevur 6 spurningar.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Tú fært framsetingar í teksti og myndum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Tú krossar av - A, B ella C - á tínum pappíri.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Spurningarnir koma á skíggjan.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Tá tú hevur svarað øllum spurningum, být so um við ein floksfelaga og rættið.</a:t>
            </a: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ein næmingur vil tosa um myndirnar og hevur svarað øðrvísi, eggja so til tað. Tað er einki, sum er rætt ella skeivt, um tey hava góðar grundgevingar fyri sítt uppáhald.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Endamál: </a:t>
            </a:r>
            <a:b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kanna hvussu næmingarnir hvør sær hava fingið kunnleika frá tímunum.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spurning 1: Hvat av hesum er eitt viðurskifti í kropsliga arbeiðsumhvørvinum?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ein næmingur vil tosa um myndirnar og hevur svarað øðrvísi, eggja so til tað. Tað er einki, sum er rætt ella skeivt, um tey hava góðar grundgevingar fyri sítt uppáhald.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0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spurning 2: Hvat eru dømi um viðurskifti í sálarliga arbeiðsumhvørvinum? Og framsetingarnar: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Tøkni, tól, hættislig evni og trygd.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Strongd, stríð, rós og felagsskapur.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Ljóð, ljós og luft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66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Les spurning 3: Hvat er </a:t>
            </a:r>
            <a:r>
              <a:rPr lang="fo-FO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ikki</a:t>
            </a:r>
            <a:r>
              <a:rPr lang="fo-F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ein kropsligur vandi í arbeiðsumhvørvinum?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ein næmingur vil tosa um myndirnar og hevur svarað øðrvísi, eggja so til tað. Tað er einki, sum er rætt ella skeivt, um tey hava góðar grundgevingar fyri sítt uppáhald.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38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spurning 4: Hvat av hesum er eitt viðurskifti í sálarliga arbeiðsumhvørvinum?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ein næmingur vil tosa um myndirnar og hevur svarað øðrvísi, eggja so til tað. Tað er einki, sum er rætt ella skeivt, um tey hava góðar grundgevingar fyri sítt uppáhald.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73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spurning 5: Hvør framseting passar til talgilda arbeiðsumhvørvið? Og framsetingarnar: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A.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Tú kanst hyggja so nógv í ein skíggja hvønn dag, sum tú vilt, bara tú svevur 8 tímar um náttina.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B.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Vit vita akkurát hvussu talgild tól ávirka okkum – men hetta er loyniligt.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C.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Gransking vísir, at vit enn mugu hava veruligt samband fyri at hava tað gott.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78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f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f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fo"/>
              <a:t>Click to add chart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 or table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 or table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fo"/>
              <a:t>Click to add chart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o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/>
              <a:t>insert picture via </a:t>
            </a:r>
            <a:r>
              <a:rPr lang="fo" sz="900" b="1"/>
              <a:t>Add Images</a:t>
            </a:r>
            <a:r>
              <a:rPr lang="fo" sz="900"/>
              <a:t>-button </a:t>
            </a:r>
            <a:br>
              <a:rPr lang="en-GB" sz="900" dirty="0"/>
            </a:br>
            <a:r>
              <a:rPr lang="fo" sz="900"/>
              <a:t>in the </a:t>
            </a:r>
            <a:r>
              <a:rPr lang="fo" sz="900" b="1"/>
              <a:t>NORDEN-</a:t>
            </a:r>
            <a:r>
              <a:rPr lang="fo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o" sz="900" b="1">
                <a:latin typeface="+mn-lt"/>
              </a:rPr>
              <a:t>NORDEN</a:t>
            </a:r>
            <a:r>
              <a:rPr lang="fo" sz="900" b="0">
                <a:latin typeface="+mn-lt"/>
              </a:rPr>
              <a:t>-TAB and</a:t>
            </a:r>
            <a:r>
              <a:rPr lang="fo" sz="900">
                <a:latin typeface="+mn-lt"/>
              </a:rPr>
              <a:t>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fo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fo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f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fo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fo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fo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fo"/>
              <a:t>Click to add text or content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Use bold for highlighted text,</a:t>
            </a:r>
            <a:br>
              <a:rPr lang="en-GB" dirty="0"/>
            </a:br>
            <a:r>
              <a:rPr lang="fo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fo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o"/>
              <a:t>Click to edit Master text styles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  <a:p>
            <a:pPr lvl="5" rtl="0"/>
            <a:r>
              <a:rPr lang="fo"/>
              <a:t>Sixth level</a:t>
            </a:r>
            <a:endParaRPr lang="sv-SE"/>
          </a:p>
          <a:p>
            <a:pPr lvl="6" rtl="0"/>
            <a:r>
              <a:rPr lang="fo"/>
              <a:t>Seventh level</a:t>
            </a:r>
            <a:endParaRPr lang="sv-SE"/>
          </a:p>
          <a:p>
            <a:pPr lvl="7" rtl="0"/>
            <a:r>
              <a:rPr lang="fo"/>
              <a:t>Eight level</a:t>
            </a:r>
            <a:endParaRPr lang="sv-SE"/>
          </a:p>
          <a:p>
            <a:pPr lvl="8" rtl="0"/>
            <a:r>
              <a:rPr lang="fo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25273" y="2069091"/>
            <a:ext cx="6645710" cy="1661419"/>
          </a:xfrm>
        </p:spPr>
        <p:txBody>
          <a:bodyPr rtlCol="0"/>
          <a:lstStyle/>
          <a:p>
            <a:pPr rtl="0"/>
            <a:r>
              <a:rPr lang="fo" sz="6000" dirty="0">
                <a:solidFill>
                  <a:schemeClr val="accent3"/>
                </a:solidFill>
              </a:rPr>
              <a:t>Klár til eitt lív við arbeiði</a:t>
            </a:r>
          </a:p>
        </p:txBody>
      </p:sp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fo">
                <a:solidFill>
                  <a:schemeClr val="accent3"/>
                </a:solidFill>
              </a:rPr>
              <a:t>Tími 6 av 6 "Kunnleiki til ung um arbeiðsumhvørvi” </a:t>
            </a:r>
          </a:p>
        </p:txBody>
      </p:sp>
      <p:sp>
        <p:nvSpPr>
          <p:cNvPr id="5" name="Date_DateCustom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o">
                <a:solidFill>
                  <a:schemeClr val="accent3"/>
                </a:solidFill>
              </a:rPr>
              <a:t>27.09.2021</a:t>
            </a:r>
          </a:p>
        </p:txBody>
      </p:sp>
      <p:sp>
        <p:nvSpPr>
          <p:cNvPr id="7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B43EF6A-23C7-5120-27FD-7EC4CC23C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4" y="5809216"/>
            <a:ext cx="2075114" cy="487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o" dirty="0"/>
              <a:t>6. Hví er tað týdningarmikið at vita um arbeiðsumhvørvi?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6568" y="2572456"/>
            <a:ext cx="3394075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fo" sz="2000" b="1"/>
              <a:t>A.</a:t>
            </a:r>
          </a:p>
          <a:p>
            <a:pPr marL="0" indent="0" rtl="0">
              <a:buNone/>
            </a:pPr>
            <a:endParaRPr lang="da-DK" sz="20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3705A0D-4840-4BA6-9AD3-ED1A4603E5C2}"/>
              </a:ext>
            </a:extLst>
          </p:cNvPr>
          <p:cNvSpPr txBox="1"/>
          <p:nvPr/>
        </p:nvSpPr>
        <p:spPr>
          <a:xfrm>
            <a:off x="655607" y="304224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fo" sz="2200">
                <a:solidFill>
                  <a:srgbClr val="006EB6"/>
                </a:solidFill>
              </a:rPr>
              <a:t>Tú kanst arbeiða og verða verandi sunnur/frískur á arbeiðsplássinum. </a:t>
            </a: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5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>
                <a:solidFill>
                  <a:schemeClr val="accent1"/>
                </a:solidFill>
              </a:rPr>
              <a:t>B.</a:t>
            </a:r>
          </a:p>
          <a:p>
            <a:pPr marL="0" indent="0" rtl="0">
              <a:buNone/>
            </a:pPr>
            <a:endParaRPr lang="da-DK" sz="2000" b="1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endParaRPr lang="da-DK" sz="2000" dirty="0">
              <a:solidFill>
                <a:schemeClr val="accent1"/>
              </a:solidFill>
            </a:endParaRP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3AA80D6-3250-4CB9-A9D1-5A546BB55B49}"/>
              </a:ext>
            </a:extLst>
          </p:cNvPr>
          <p:cNvSpPr txBox="1"/>
          <p:nvPr/>
        </p:nvSpPr>
        <p:spPr>
          <a:xfrm>
            <a:off x="4300515" y="310094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fo" sz="2200">
                <a:solidFill>
                  <a:srgbClr val="006EB6"/>
                </a:solidFill>
              </a:rPr>
              <a:t>Tí tað sigur lógin.</a:t>
            </a: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2" y="2572456"/>
            <a:ext cx="3590967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>
                <a:solidFill>
                  <a:schemeClr val="accent1"/>
                </a:solidFill>
              </a:rPr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b="1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776592D-9C3A-4108-B3BC-5AE228A4C0A1}"/>
              </a:ext>
            </a:extLst>
          </p:cNvPr>
          <p:cNvSpPr txBox="1"/>
          <p:nvPr/>
        </p:nvSpPr>
        <p:spPr>
          <a:xfrm>
            <a:off x="7851146" y="3098395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fo" sz="2200">
                <a:solidFill>
                  <a:srgbClr val="006EB6"/>
                </a:solidFill>
              </a:rPr>
              <a:t>Um tú ikki veit hvat eitt arbeiðsumhvørvi er, so verður tað ringt at fáa eitt arbeiði.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358D233-28E4-48E8-A27C-B5B8939E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0"/>
          <a:stretch/>
        </p:blipFill>
        <p:spPr>
          <a:xfrm>
            <a:off x="0" y="4552334"/>
            <a:ext cx="12192000" cy="230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98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703849"/>
            <a:ext cx="4736133" cy="1285875"/>
          </a:xfrm>
        </p:spPr>
        <p:txBody>
          <a:bodyPr rtlCol="0"/>
          <a:lstStyle/>
          <a:p>
            <a:pPr rtl="0"/>
            <a:r>
              <a:rPr lang="fo" dirty="0"/>
              <a:t>Eftirmeting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1751171"/>
            <a:ext cx="6139087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fo" sz="2800" b="1"/>
              <a:t>Hvussu gekk?</a:t>
            </a:r>
          </a:p>
          <a:p>
            <a:pPr marL="0" indent="0" rtl="0">
              <a:buNone/>
            </a:pPr>
            <a:r>
              <a:rPr lang="fo" sz="2800"/>
              <a:t>Fá hjálp frá hvør øðrum, eftirmet og kjakast.</a:t>
            </a:r>
          </a:p>
          <a:p>
            <a:pPr marL="0" indent="0" rtl="0">
              <a:buNone/>
            </a:pPr>
            <a:endParaRPr lang="da-DK" sz="2800" dirty="0"/>
          </a:p>
          <a:p>
            <a:pPr marL="0" indent="0" rtl="0">
              <a:buNone/>
            </a:pPr>
            <a:endParaRPr lang="da-DK" sz="2800" dirty="0"/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45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25410A7-39D9-6BC2-7CCE-EAFA28356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Examination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pic>
        <p:nvPicPr>
          <p:cNvPr id="2" name="Examination - färöoiska" descr="Filmurin vísir dømi um støður í arbeiðsumhvørvinum, sum næmingarnir í framtíðini fara at vera í - og ynskja til lukku við, at tey hava fingið kunnleika um arbeiðsumhvørvi, sum tey kunnu brúka alt lívið. Ein blanding av fýrverki og arbeiðsumhvørvum.&#10;">
            <a:hlinkClick r:id="" action="ppaction://media"/>
            <a:extLst>
              <a:ext uri="{FF2B5EF4-FFF2-40B4-BE49-F238E27FC236}">
                <a16:creationId xmlns:a16="http://schemas.microsoft.com/office/drawing/2014/main" id="{58AF3989-A028-A268-8151-6922050C272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o" dirty="0">
                <a:solidFill>
                  <a:schemeClr val="accent2"/>
                </a:solidFill>
              </a:rPr>
              <a:t>Legg tykkara arbeiðsumhvørvi fram</a:t>
            </a:r>
            <a:endParaRPr lang="da-DK" dirty="0">
              <a:solidFill>
                <a:schemeClr val="accent2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B9B2EBF-35FF-41BC-9060-83C4B4AA9E87}"/>
              </a:ext>
            </a:extLst>
          </p:cNvPr>
          <p:cNvSpPr txBox="1"/>
          <p:nvPr/>
        </p:nvSpPr>
        <p:spPr>
          <a:xfrm>
            <a:off x="575089" y="1792506"/>
            <a:ext cx="697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o" sz="1800" b="0">
                <a:solidFill>
                  <a:schemeClr val="accent2"/>
                </a:solidFill>
                <a:ea typeface="+mj-lt"/>
                <a:cs typeface="+mj-lt"/>
              </a:rPr>
              <a:t>Meðan tú lurtar eftir framløgunum. Hugsa um hesar spurningarnar:</a:t>
            </a:r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3A06ED54-231C-49DC-8207-3067315C74BE}"/>
              </a:ext>
            </a:extLst>
          </p:cNvPr>
          <p:cNvSpPr txBox="1">
            <a:spLocks/>
          </p:cNvSpPr>
          <p:nvPr/>
        </p:nvSpPr>
        <p:spPr>
          <a:xfrm>
            <a:off x="692853" y="2544645"/>
            <a:ext cx="7953923" cy="47197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o" sz="1800">
                <a:solidFill>
                  <a:schemeClr val="accent2"/>
                </a:solidFill>
                <a:ea typeface="+mj-lt"/>
                <a:cs typeface="+mj-lt"/>
              </a:rPr>
              <a:t>Vóru nøkur av arbeiðsumhvørvunum, sum talaðu serliga til tín? </a:t>
            </a:r>
            <a:br>
              <a:rPr lang="sv" sz="1800" dirty="0">
                <a:solidFill>
                  <a:schemeClr val="accent2"/>
                </a:solidFill>
                <a:ea typeface="+mj-lt"/>
                <a:cs typeface="+mj-lt"/>
              </a:rPr>
            </a:br>
            <a:r>
              <a:rPr lang="fo" sz="1800" b="0">
                <a:solidFill>
                  <a:schemeClr val="accent2"/>
                </a:solidFill>
                <a:ea typeface="+mj-lt"/>
                <a:cs typeface="+mj-lt"/>
              </a:rPr>
              <a:t>Hví? Tú/tit kunnu ikki velja tykkara egna.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 rtl="0">
              <a:buFont typeface="Calibri"/>
              <a:buChar char="•"/>
            </a:pPr>
            <a:r>
              <a:rPr lang="fo" sz="1800">
                <a:solidFill>
                  <a:schemeClr val="accent2"/>
                </a:solidFill>
                <a:ea typeface="+mj-lt"/>
                <a:cs typeface="+mj-lt"/>
              </a:rPr>
              <a:t>Hvørji arbeiðsumhvørvi høvdu serlig atlit at kropsligu viðurskiftunum? </a:t>
            </a:r>
            <a:r>
              <a:rPr lang="fo" sz="1800" b="0">
                <a:solidFill>
                  <a:schemeClr val="accent2"/>
                </a:solidFill>
                <a:ea typeface="+mj-lt"/>
                <a:cs typeface="+mj-lt"/>
              </a:rPr>
              <a:t>Hvørji viðurskifti høvdu tey hugsað um?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>
              <a:buFont typeface="Calibri"/>
              <a:buChar char="•"/>
            </a:pPr>
            <a:r>
              <a:rPr lang="fo" sz="1800">
                <a:solidFill>
                  <a:schemeClr val="accent2"/>
                </a:solidFill>
                <a:ea typeface="+mj-lt"/>
                <a:cs typeface="+mj-lt"/>
              </a:rPr>
              <a:t>Hvørji arbeiðsumhvørvi høvdu serlig atlit at sálarligu viðurskiftunum? </a:t>
            </a:r>
            <a:br>
              <a:rPr lang="sv" sz="1800" dirty="0">
                <a:solidFill>
                  <a:schemeClr val="accent2"/>
                </a:solidFill>
                <a:ea typeface="+mj-lt"/>
                <a:cs typeface="+mj-lt"/>
              </a:rPr>
            </a:br>
            <a:r>
              <a:rPr lang="fo" sz="1800" b="0">
                <a:solidFill>
                  <a:schemeClr val="accent2"/>
                </a:solidFill>
                <a:ea typeface="+mj-lt"/>
                <a:cs typeface="+mj-lt"/>
              </a:rPr>
              <a:t>Hvørji viðurskifti høvdu tey hugsað um?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 rtl="0">
              <a:buFont typeface="Calibri"/>
              <a:buChar char="•"/>
            </a:pPr>
            <a:r>
              <a:rPr lang="fo" sz="1800">
                <a:solidFill>
                  <a:schemeClr val="accent2"/>
                </a:solidFill>
                <a:ea typeface="+mj-lt"/>
                <a:cs typeface="+mj-lt"/>
              </a:rPr>
              <a:t>Var nakað arbeiðsumhvørvi, sum var knýtt at talgildum tólum á onkran hátt? </a:t>
            </a: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r>
              <a:rPr lang="fo" sz="1800" b="0">
                <a:solidFill>
                  <a:schemeClr val="accent2"/>
                </a:solidFill>
                <a:ea typeface="+mj-lt"/>
                <a:cs typeface="+mj-lt"/>
              </a:rPr>
              <a:t>      Hvussu hevði bólkurin hugsað um arbeiðsumhvørvið rundanum? </a:t>
            </a:r>
            <a:endParaRPr lang="sv-SE" sz="1800" b="0">
              <a:solidFill>
                <a:schemeClr val="accent2"/>
              </a:solidFill>
              <a:ea typeface="+mj-lt"/>
              <a:cs typeface="+mj-lt"/>
            </a:endParaRPr>
          </a:p>
          <a:p>
            <a:pPr rtl="0"/>
            <a:endParaRPr lang="sv-SE" sz="1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inomhus, bärbar dator, fönster&#10;&#10;Automatiskt genererad beskrivning">
            <a:extLst>
              <a:ext uri="{FF2B5EF4-FFF2-40B4-BE49-F238E27FC236}">
                <a16:creationId xmlns:a16="http://schemas.microsoft.com/office/drawing/2014/main" id="{A8DA9384-CFC9-26BF-7CC0-E2DBF47AE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8416" y="1359469"/>
            <a:ext cx="6645710" cy="1661419"/>
          </a:xfrm>
        </p:spPr>
        <p:txBody>
          <a:bodyPr rtlCol="0"/>
          <a:lstStyle/>
          <a:p>
            <a:r>
              <a:rPr lang="fo" sz="6000" dirty="0">
                <a:solidFill>
                  <a:schemeClr val="accent3"/>
                </a:solidFill>
              </a:rPr>
              <a:t>Arbeiðsumhvørvi hjá ungum</a:t>
            </a:r>
            <a:br>
              <a:rPr lang="en-GB" sz="6000" dirty="0">
                <a:solidFill>
                  <a:schemeClr val="accent3"/>
                </a:solidFill>
              </a:rPr>
            </a:br>
            <a:r>
              <a:rPr lang="fo" sz="6000" dirty="0">
                <a:solidFill>
                  <a:schemeClr val="accent3"/>
                </a:solidFill>
              </a:rPr>
              <a:t>Roynd um arbeiðsumhvørvi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774274BD-3DC2-ECD4-F15A-B9469743E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47722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7363" y="391028"/>
            <a:ext cx="5438775" cy="1285875"/>
          </a:xfrm>
        </p:spPr>
        <p:txBody>
          <a:bodyPr rtlCol="0"/>
          <a:lstStyle/>
          <a:p>
            <a:pPr rtl="0"/>
            <a:r>
              <a:rPr lang="fo" dirty="0"/>
              <a:t>Soleiðis fyllir tú út royndina um arbeiðsumhvørvi</a:t>
            </a:r>
            <a:endParaRPr lang="da-DK" dirty="0" err="1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7363" y="2360396"/>
            <a:ext cx="6435437" cy="213720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fo" sz="2400">
                <a:latin typeface="+mj-lt"/>
                <a:ea typeface="Arial" panose="020B0604020202020204" pitchFamily="34" charset="0"/>
              </a:rPr>
              <a:t>Nú fært tú møguleikan at vísa, hvat tú hevur lært um arbeiðsumhvørvi.</a:t>
            </a:r>
          </a:p>
          <a:p>
            <a:pPr marL="0" indent="0" rtl="0">
              <a:buNone/>
            </a:pPr>
            <a:endParaRPr lang="sv-SE" sz="2400" dirty="0">
              <a:latin typeface="+mj-lt"/>
              <a:ea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fo" sz="2400">
                <a:latin typeface="+mj-lt"/>
                <a:ea typeface="Arial" panose="020B0604020202020204" pitchFamily="34" charset="0"/>
              </a:rPr>
              <a:t>Tú skalt svara seks spurningum – allir spurningar eru á einari mynd.</a:t>
            </a:r>
          </a:p>
          <a:p>
            <a:pPr marL="0" indent="0" rtl="0">
              <a:buNone/>
            </a:pPr>
            <a:endParaRPr lang="sv-SE" dirty="0">
              <a:latin typeface="+mj-lt"/>
              <a:ea typeface="Arial" panose="020B0604020202020204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0D31122-65CF-42D6-9750-4A3EEA68F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886" y="1842655"/>
            <a:ext cx="2726286" cy="3941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pPr rtl="0"/>
            <a:r>
              <a:rPr lang="fo" dirty="0"/>
              <a:t>1. Hvat av hesum støðunum vísir eitt viðurskifti í kropsliga arbeiðsumhvørvinum?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13531" y="2572456"/>
            <a:ext cx="2081024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fo" sz="2000" b="1"/>
              <a:t>A.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451560F-7D9A-460C-A620-42E4B7038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2931527"/>
            <a:ext cx="3994555" cy="2246937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6F742E26-A097-4E91-B912-51EB874AC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40" y="2922860"/>
            <a:ext cx="3994555" cy="224693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D988D55-8316-4645-9315-877C16F6A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52" y="2935862"/>
            <a:ext cx="3979145" cy="2238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7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r>
              <a:rPr lang="fo" dirty="0"/>
              <a:t>2. Hvat eru dømi um sálarliga arbeiðsumhvørvið?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2573439"/>
            <a:ext cx="3394322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fo" sz="2000" b="1" dirty="0"/>
              <a:t>A.</a:t>
            </a:r>
          </a:p>
          <a:p>
            <a:pPr marL="0" indent="0" rtl="0">
              <a:buNone/>
            </a:pPr>
            <a:r>
              <a:rPr lang="fo" sz="2000" dirty="0"/>
              <a:t>Tøkni, tól, hættislig evni og trygd.</a:t>
            </a:r>
            <a:endParaRPr lang="da-DK" sz="2000" dirty="0"/>
          </a:p>
          <a:p>
            <a:pPr marL="0" indent="0" rtl="0">
              <a:buNone/>
            </a:pPr>
            <a:endParaRPr lang="da-DK" sz="2000" dirty="0"/>
          </a:p>
          <a:p>
            <a:pPr marL="0" indent="0" rtl="0">
              <a:buNone/>
            </a:pPr>
            <a:endParaRPr lang="da-DK" sz="2000" dirty="0"/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5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fo" sz="2000"/>
              <a:t>Strongd, stríð, rós og felagsskapur.</a:t>
            </a:r>
            <a:endParaRPr lang="da-DK" sz="2000" dirty="0"/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/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2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fo" sz="2000"/>
              <a:t>Ljóð, ljós og luft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28E2BAB-4F26-48BA-B54C-2F154BBB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3" b="28611"/>
          <a:stretch/>
        </p:blipFill>
        <p:spPr>
          <a:xfrm>
            <a:off x="-2" y="4438650"/>
            <a:ext cx="12192000" cy="241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39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pPr rtl="0"/>
            <a:r>
              <a:rPr lang="fo" dirty="0"/>
              <a:t>3. Hvør støða er </a:t>
            </a:r>
            <a:r>
              <a:rPr lang="fo" u="sng" dirty="0"/>
              <a:t>ikki</a:t>
            </a:r>
            <a:r>
              <a:rPr lang="fo" dirty="0"/>
              <a:t> ein kropsligur vandi í arbeiðsumhvørvinum?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13531" y="2572456"/>
            <a:ext cx="2081024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fo" sz="2000" b="1"/>
              <a:t>A.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BC6EA52-F8F1-40FA-AD81-853963170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52" y="2935862"/>
            <a:ext cx="3979145" cy="223826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D73C49-DF79-43BE-BA6B-471DA7DD1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94" y="2939821"/>
            <a:ext cx="3987516" cy="224297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0F020B8-1241-4B0E-A89D-B6B06E31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9" y="2927194"/>
            <a:ext cx="3994555" cy="2246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16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r>
              <a:rPr lang="fo" dirty="0"/>
              <a:t>4. Hvat av hesum er eitt viðurskifti í sálarliga arbeiðsumhvørvinum?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3AC9F6E-DC20-0901-4082-A0CDC5AA4389}"/>
              </a:ext>
            </a:extLst>
          </p:cNvPr>
          <p:cNvSpPr txBox="1">
            <a:spLocks/>
          </p:cNvSpPr>
          <p:nvPr/>
        </p:nvSpPr>
        <p:spPr>
          <a:xfrm>
            <a:off x="1988538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 dirty="0"/>
              <a:t>A.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 dirty="0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F168A8C-CF3F-4766-B0FC-63474782D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45" y="2922859"/>
            <a:ext cx="3994555" cy="224693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02228C8-0DA5-4B52-A8AA-B43F3A64D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42" y="2922859"/>
            <a:ext cx="3994555" cy="224693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87A9F54-20D4-4640-B777-31AA15335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" y="2926818"/>
            <a:ext cx="3987516" cy="224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90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pPr rtl="0"/>
            <a:r>
              <a:rPr lang="fo" dirty="0"/>
              <a:t>5. Hvør framseting passar til talgilda arbeiðsumhvørvið?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2573439"/>
            <a:ext cx="3394322" cy="38925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fo" sz="2000" b="1"/>
              <a:t>A.</a:t>
            </a:r>
          </a:p>
          <a:p>
            <a:pPr marL="0" indent="0">
              <a:buNone/>
            </a:pPr>
            <a:r>
              <a:rPr lang="fo" sz="2000"/>
              <a:t>Tú kanst hyggja so nógv í ein skíggja hvønn dag, sum tú vilt, bara tú svevur 8 tímar um náttina.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5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B.</a:t>
            </a:r>
          </a:p>
          <a:p>
            <a:pPr marL="0" indent="0">
              <a:buNone/>
            </a:pPr>
            <a:r>
              <a:rPr lang="fo" sz="2000"/>
              <a:t>Vit vita akkurát hvussu talgild tól ávirka okkum – men hetta er loyniligt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2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fo" sz="2000" b="1"/>
              <a:t>C.</a:t>
            </a:r>
          </a:p>
          <a:p>
            <a:pPr marL="0" indent="0">
              <a:buNone/>
            </a:pPr>
            <a:r>
              <a:rPr lang="fo" sz="2000"/>
              <a:t>Gransking vísir, at vit enn mugu hava veruligt samband fyri at hava tað gott.</a:t>
            </a:r>
            <a:endParaRPr lang="da-DK" sz="2000">
              <a:highlight>
                <a:srgbClr val="FFFF00"/>
              </a:highlight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358D233-28E4-48E8-A27C-B5B8939E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2" b="1"/>
          <a:stretch/>
        </p:blipFill>
        <p:spPr>
          <a:xfrm>
            <a:off x="0" y="4385188"/>
            <a:ext cx="12192000" cy="2472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3717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Props1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BF591E-0200-4834-A583-6289DCD6B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7E26FC-B8DC-4626-B0B1-E087CA0F6866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7a8c5c01-e03e-4ef4-9a1c-76044e77be70"/>
    <ds:schemaRef ds:uri="http://schemas.openxmlformats.org/package/2006/metadata/core-properties"/>
    <ds:schemaRef ds:uri="8c631e49-1351-41f8-85ca-9c948efef50d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998</Words>
  <Application>Microsoft Office PowerPoint</Application>
  <PresentationFormat>Bredbild</PresentationFormat>
  <Paragraphs>108</Paragraphs>
  <Slides>12</Slides>
  <Notes>12</Notes>
  <HiddenSlides>0</HiddenSlides>
  <MMClips>1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Open Sans</vt:lpstr>
      <vt:lpstr>Symbol</vt:lpstr>
      <vt:lpstr>Times New Roman</vt:lpstr>
      <vt:lpstr>16-9 skabelon UK 2010</vt:lpstr>
      <vt:lpstr>Klár til eitt lív við arbeiði</vt:lpstr>
      <vt:lpstr>Legg tykkara arbeiðsumhvørvi fram</vt:lpstr>
      <vt:lpstr>Arbeiðsumhvørvi hjá ungum Roynd um arbeiðsumhvørvi</vt:lpstr>
      <vt:lpstr>Soleiðis fyllir tú út royndina um arbeiðsumhvørvi</vt:lpstr>
      <vt:lpstr>1. Hvat av hesum støðunum vísir eitt viðurskifti í kropsliga arbeiðsumhvørvinum?</vt:lpstr>
      <vt:lpstr>2. Hvat eru dømi um sálarliga arbeiðsumhvørvið?</vt:lpstr>
      <vt:lpstr>3. Hvør støða er ikki ein kropsligur vandi í arbeiðsumhvørvinum?</vt:lpstr>
      <vt:lpstr>4. Hvat av hesum er eitt viðurskifti í sálarliga arbeiðsumhvørvinum?</vt:lpstr>
      <vt:lpstr>5. Hvør framseting passar til talgilda arbeiðsumhvørvið?</vt:lpstr>
      <vt:lpstr>6. Hví er tað týdningarmikið at vita um arbeiðsumhvørvi?</vt:lpstr>
      <vt:lpstr>Eftirmeting</vt:lpstr>
      <vt:lpstr>Examination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Arbetsmiljökunskap för unga – vernissage och examination</dc:title>
  <dc:creator/>
  <cp:lastModifiedBy/>
  <cp:revision>181</cp:revision>
  <dcterms:modified xsi:type="dcterms:W3CDTF">2023-03-08T08:30:01Z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0x0101003E0453E5ECA3BD4DA00E18FAB3E3ABBD</vt:lpwstr>
  </property>
  <property fmtid="{D5CDD505-2E9C-101B-9397-08002B2CF9AE}" pid="7" name="MediaServiceImageTags">
    <vt:lpwstr/>
  </property>
</Properties>
</file>