
<file path=[Content_Types].xml><?xml version="1.0" encoding="utf-8"?>
<Types xmlns="http://schemas.openxmlformats.org/package/2006/content-types">
  <Default Extension="bin" ContentType="image/png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09" r:id="rId5"/>
    <p:sldId id="319" r:id="rId6"/>
    <p:sldId id="334" r:id="rId7"/>
    <p:sldId id="325" r:id="rId8"/>
    <p:sldId id="333" r:id="rId9"/>
    <p:sldId id="287" r:id="rId10"/>
  </p:sldIdLst>
  <p:sldSz cx="12192000" cy="6858000"/>
  <p:notesSz cx="6808788" cy="9940925"/>
  <p:defaultTextStyle>
    <a:defPPr rtl="0">
      <a:defRPr lang="fo-F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CFF1"/>
    <a:srgbClr val="FDFDFD"/>
    <a:srgbClr val="FDCF41"/>
    <a:srgbClr val="006EB6"/>
    <a:srgbClr val="E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5B55E0-FDDB-41E3-A616-18D72F41AD75}" v="5" dt="2023-03-08T08:30:47.910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473" autoAdjust="0"/>
  </p:normalViewPr>
  <p:slideViewPr>
    <p:cSldViewPr snapToGrid="0" showGuides="1">
      <p:cViewPr varScale="1">
        <p:scale>
          <a:sx n="60" d="100"/>
          <a:sy n="60" d="100"/>
        </p:scale>
        <p:origin x="84" y="5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18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0BA559-C1C5-4943-B542-8794232D57DA}" type="datetimeFigureOut">
              <a:rPr lang="da-DK"/>
              <a:t>08-03-2023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DAC64D-F328-458C-83FB-46E4CB2334DA}" type="slidenum">
              <a:rPr lang="da-DK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9405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CD72A38B-F9FA-4036-A084-652409E98F08}" type="datetimeFigureOut">
              <a:rPr lang="en-GB"/>
              <a:pPr rtl="0"/>
              <a:t>08/03/2023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o"/>
              <a:t>Click to edit Master text styles</a:t>
            </a:r>
          </a:p>
          <a:p>
            <a:pPr lvl="1" rtl="0"/>
            <a:r>
              <a:rPr lang="fo"/>
              <a:t>Second level</a:t>
            </a:r>
          </a:p>
          <a:p>
            <a:pPr lvl="2" rtl="0"/>
            <a:r>
              <a:rPr lang="fo"/>
              <a:t>Third level</a:t>
            </a:r>
          </a:p>
          <a:p>
            <a:pPr lvl="3" rtl="0"/>
            <a:r>
              <a:rPr lang="fo"/>
              <a:t>Fourth level</a:t>
            </a:r>
          </a:p>
          <a:p>
            <a:pPr lvl="4" rtl="0"/>
            <a:r>
              <a:rPr lang="fo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49436F85-577F-4A92-A47F-D540A2BCC821}" type="slidenum">
              <a:rPr lang="en-GB"/>
              <a:pPr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o-FO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Næmingarnir fara at skilja, at arbeiðsumhvørvið ávirkar teirra vælferð.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436F85-577F-4A92-A47F-D540A2BCC821}" type="slidenum">
              <a:rPr lang="en-GB" smtClean="0"/>
              <a:pPr rtl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1417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Bið næmingarnar taka samanum frá hinum tímunum.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Øðrvísi venjing: lat næmingarnar tosa við persónin, sum situr tættast.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Spurningarnir, sum tú eigur at spyrja eru: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Tað eru tvey ymisk viðurskifti av arbeiðsumhvørvinum, hvørji eru tey?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Svar: kropsligt og sálarligt arbeiðsumhvørvi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Hvat er ein vandi?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Svar: t.d. tung lyfting, larmur og arbeiðsstøða.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Hvat er eitt heilsuviðurskifti?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Svar: t.d. strongd, vælferð og javnrættindi.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Hvussu brúkar tú talgild tól á ein haldgóðan hátt?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Svar: tak steðgir við eitt nú 20-20-20, sløkk onkuntíð.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Hvussu broytast arbeiðsumhvørvi?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Svar: Arbeiðsumhvørvi broytast við tíðini, so hvørt sum størv krevja nýtt innihald, nýggja tøkni o.s.fr.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33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o-F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Vís ein film fyri at geva næmingunum íblástur til næstu venjing. Filmurin vísir ymisk sløg av arbeiðsplássum.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436F85-577F-4A92-A47F-D540A2BCC821}" type="slidenum">
              <a:rPr lang="en-GB" smtClean="0"/>
              <a:pPr rtl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5679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o-FO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Vegleiðing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Být næmingarnar í pør ella bólkar (í mesta lagi 4 næmingar í hvønn bólk). Uppgávan hjá næmingunum er at skapa eitt arbeiðsumhvørvi, sum gevur starvsfólki bestu umstøður til eitt sunt arbeiðslív. Í venjingini fara næmingarnir at brúka tað, sum teir hava lært í tímunum frammanundan. Venjingin verður næstu ferð løgd fram fyri øllum flokkinum.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Gev hvørjum bólki Skapa Títt Egna Arbeiðsumhvørvi skapilónina. Har eru fýra spurningar við teknunum niðanfyri. Tak samamum tekinini og spurningarnar, so at næmingarnir vita, hvat tekinini merkja.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580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u="sng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Kropsligar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buFont typeface="Calibri" panose="020F0502020204030204" pitchFamily="34" charset="0"/>
              <a:buChar char="-"/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Ergonomi og trýst. Hvussu tú situr, stendur og gongur. </a:t>
            </a:r>
            <a:br>
              <a:rPr lang="fo-F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Hvørja útgerð tú brúkar, og hvussu tú berur okkurt tungt, til dømis.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buFont typeface="Calibri" panose="020F0502020204030204" pitchFamily="34" charset="0"/>
              <a:buChar char="-"/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Ljóð, ljós og luft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Tøkni, tól, hættislig evni og trygd.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u="sng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Sálarligar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Strongd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Stríð, trýst og broyting og hvíld.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Leiðsla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Stuðul frá leiðara/starvsfelagar, rós og samskifti.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Vælferð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fo-FO" sz="1800" dirty="0">
                <a:effectLst/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</a:rPr>
              <a:t>Felagsskapur, uppgávur, ávirkan og samband.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33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o-FO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 við næmingarnar, at teir fara at leggja síni arbeiðsumhvørvi fram fyri hvørjum øðrum í næsta tíma. Savna inn framløgurnar og hav tær við til næsta tíma.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25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bin"/><Relationship Id="rId3" Type="http://schemas.openxmlformats.org/officeDocument/2006/relationships/image" Target="../media/image5.bin"/><Relationship Id="rId7" Type="http://schemas.openxmlformats.org/officeDocument/2006/relationships/image" Target="../media/image9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12.bin"/><Relationship Id="rId4" Type="http://schemas.openxmlformats.org/officeDocument/2006/relationships/image" Target="../media/image6.bin"/><Relationship Id="rId9" Type="http://schemas.openxmlformats.org/officeDocument/2006/relationships/image" Target="../media/image11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834" y="675392"/>
            <a:ext cx="5467917" cy="4766558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pic>
        <p:nvPicPr>
          <p:cNvPr id="1337287453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4000" b="1" i="1" baseline="0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fo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 smtClean="0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520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 rtl="0"/>
            <a:r>
              <a:rPr lang="fo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4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teks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fo"/>
              <a:t>Click to add chart text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rtlCol="0"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fo"/>
              <a:t>Click to add note text</a:t>
            </a:r>
            <a:endParaRPr lang="sv-SE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4" y="1409699"/>
            <a:ext cx="8099424" cy="455046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fo"/>
              <a:t>Insert chart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o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258055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fo"/>
              <a:t>Insert chart or table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fo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o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501748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fo"/>
              <a:t>Insert chart or table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fo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o"/>
              <a:t>Click to add title in max 1 line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7364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 rtl="0"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278565" cy="128587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498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 rtlCol="0"/>
          <a:lstStyle>
            <a:lvl1pPr>
              <a:lnSpc>
                <a:spcPct val="95000"/>
              </a:lnSpc>
              <a:defRPr sz="18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18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18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18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18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 rtl="0"/>
            <a:r>
              <a:rPr lang="fo"/>
              <a:t>Click to add chart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 rtl="0"/>
              <a:t>‹#›</a:t>
            </a:fld>
            <a:endParaRPr lang="sv-SE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86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fo"/>
              <a:t>Click to add text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6105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7795777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7740144" cy="3532187"/>
          </a:xfrm>
        </p:spPr>
        <p:txBody>
          <a:bodyPr rtlCol="0"/>
          <a:lstStyle/>
          <a:p>
            <a:pPr lvl="0" rtl="0"/>
            <a:r>
              <a:rPr lang="fo"/>
              <a:t>Click to add text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0" y="0"/>
            <a:ext cx="3394463" cy="68580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1980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fo"/>
              <a:t>Click to add text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4"/>
            <a:ext cx="6094413" cy="3432175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167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f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 rtlCol="0"/>
          <a:lstStyle>
            <a:lvl1pPr>
              <a:defRPr sz="135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 rtl="0"/>
              <a:t>‹#›</a:t>
            </a:fld>
            <a:endParaRPr lang="sv-SE" dirty="0"/>
          </a:p>
        </p:txBody>
      </p:sp>
      <p:pic>
        <p:nvPicPr>
          <p:cNvPr id="515685832" name="Logo 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47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fo"/>
              <a:t>Click to add text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3425823"/>
            <a:ext cx="2699950" cy="34344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1" y="3425823"/>
            <a:ext cx="3394462" cy="3434400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6768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89601" cy="6858000"/>
          </a:xfrm>
          <a:solidFill>
            <a:schemeClr val="bg1">
              <a:lumMod val="85000"/>
            </a:schemeClr>
          </a:solidFill>
        </p:spPr>
        <p:txBody>
          <a:bodyPr tIns="972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o"/>
              <a:t>Click to add title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7791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/>
          </p:nvPr>
        </p:nvSpPr>
        <p:spPr>
          <a:xfrm>
            <a:off x="3394074" y="1915152"/>
            <a:ext cx="8099423" cy="601488"/>
          </a:xfrm>
        </p:spPr>
        <p:txBody>
          <a:bodyPr rtlCol="0"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 rtl="0"/>
            <a:endParaRPr lang="sv-SE" dirty="0"/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/>
          </p:nvPr>
        </p:nvSpPr>
        <p:spPr>
          <a:xfrm>
            <a:off x="3394075" y="2630186"/>
            <a:ext cx="8099421" cy="445700"/>
          </a:xfrm>
        </p:spPr>
        <p:txBody>
          <a:bodyPr rtlCol="0"/>
          <a:lstStyle>
            <a:lvl1pPr marL="0" indent="0">
              <a:buNone/>
              <a:defRPr sz="2800"/>
            </a:lvl1pPr>
          </a:lstStyle>
          <a:p>
            <a:pPr lvl="0" rtl="0"/>
            <a:endParaRPr lang="sv-SE" dirty="0"/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/>
          </p:nvPr>
        </p:nvSpPr>
        <p:spPr>
          <a:xfrm>
            <a:off x="3394074" y="3166672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/>
          </p:nvPr>
        </p:nvSpPr>
        <p:spPr>
          <a:xfrm>
            <a:off x="3394074" y="3607704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/>
          </p:nvPr>
        </p:nvSpPr>
        <p:spPr>
          <a:xfrm>
            <a:off x="3394078" y="4426564"/>
            <a:ext cx="8099422" cy="330367"/>
          </a:xfrm>
        </p:spPr>
        <p:txBody>
          <a:bodyPr rtlCol="0" anchor="b" anchorCtr="0"/>
          <a:lstStyle>
            <a:lvl1pPr marL="0" indent="0">
              <a:buNone/>
              <a:defRPr sz="1800" b="1"/>
            </a:lvl1pPr>
          </a:lstStyle>
          <a:p>
            <a:pPr lvl="0" rtl="0"/>
            <a:endParaRPr lang="sv-SE" dirty="0"/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rtlCol="0" anchor="t" anchorCtr="0"/>
          <a:lstStyle>
            <a:lvl1pPr marL="0" indent="0">
              <a:buNone/>
              <a:defRPr sz="1800"/>
            </a:lvl1pPr>
          </a:lstStyle>
          <a:p>
            <a:pPr lvl="0" rtl="0"/>
            <a:endParaRPr lang="sv-SE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217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792000" rtlCol="0" anchor="ctr" anchorCtr="0"/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rtlCol="0"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fo"/>
              <a:t>Tack.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048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fo" sz="4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User guide – delete before use</a:t>
            </a:r>
            <a:endParaRPr lang="sv-SE" sz="4800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sv-SE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f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sv-SE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 placeholder and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/>
              <a:t>insert picture via </a:t>
            </a:r>
            <a:r>
              <a:rPr lang="fo" sz="900" b="1"/>
              <a:t>Add Images</a:t>
            </a:r>
            <a:r>
              <a:rPr lang="fo" sz="900"/>
              <a:t>-button </a:t>
            </a:r>
            <a:br>
              <a:rPr lang="en-GB" sz="900" dirty="0"/>
            </a:br>
            <a:r>
              <a:rPr lang="fo" sz="900"/>
              <a:t>in the </a:t>
            </a:r>
            <a:r>
              <a:rPr lang="fo" sz="900" b="1"/>
              <a:t>NORDEN-</a:t>
            </a:r>
            <a:r>
              <a:rPr lang="fo" sz="900"/>
              <a:t>TAB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picture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o" sz="900" b="1">
                <a:latin typeface="+mn-lt"/>
              </a:rPr>
              <a:t>NORDEN</a:t>
            </a:r>
            <a:r>
              <a:rPr lang="fo" sz="900" b="0">
                <a:latin typeface="+mn-lt"/>
              </a:rPr>
              <a:t>-TAB and</a:t>
            </a:r>
            <a:r>
              <a:rPr lang="fo" sz="900">
                <a:latin typeface="+mn-lt"/>
              </a:rPr>
              <a:t>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f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 or</a:t>
            </a:r>
            <a:r>
              <a:rPr lang="fo" sz="900" b="0" strike="noStrike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fo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sv-SE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f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fo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fo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fo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 and formatting of the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sv-SE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f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 styles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f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f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f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</p:spPr>
        <p:txBody>
          <a:bodyPr rtlCol="0"/>
          <a:lstStyle>
            <a:lvl1pPr marL="0" indent="0" algn="ctr">
              <a:buNone/>
              <a:defRPr baseline="0"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f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pic>
        <p:nvPicPr>
          <p:cNvPr id="1297735562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  <a:solidFill>
            <a:schemeClr val="bg1">
              <a:lumMod val="75000"/>
            </a:schemeClr>
          </a:solidFill>
        </p:spPr>
        <p:txBody>
          <a:bodyPr rtlCol="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chemeClr val="bg1"/>
                </a:solidFill>
              </a:defRPr>
            </a:lvl1pPr>
          </a:lstStyle>
          <a:p>
            <a:pPr rtl="0"/>
            <a:r>
              <a:rPr lang="f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pic>
        <p:nvPicPr>
          <p:cNvPr id="1011022368" name="Logo whi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fo"/>
              <a:t>Click to add title in max 1 line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 rtlCol="0"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 rtl="0"/>
            <a:r>
              <a:rPr lang="fo"/>
              <a:t>Click to add text</a:t>
            </a:r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200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096496"/>
            <a:ext cx="10799760" cy="3842369"/>
          </a:xfrm>
        </p:spPr>
        <p:txBody>
          <a:bodyPr rtlCol="0"/>
          <a:lstStyle>
            <a:lvl1pPr marL="0" indent="0">
              <a:lnSpc>
                <a:spcPct val="98000"/>
              </a:lnSpc>
              <a:buFont typeface="Open Sans" panose="020B0606030504020204" pitchFamily="34" charset="0"/>
              <a:buChar char="​"/>
              <a:defRPr sz="2800"/>
            </a:lvl1pPr>
            <a:lvl2pPr marL="360000" indent="-360000">
              <a:lnSpc>
                <a:spcPct val="98000"/>
              </a:lnSpc>
              <a:defRPr sz="2800"/>
            </a:lvl2pPr>
          </a:lstStyle>
          <a:p>
            <a:pPr lvl="0" rtl="0"/>
            <a:r>
              <a:rPr lang="fo"/>
              <a:t>Click to add intro text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124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o"/>
              <a:t>Click to add title in max 2 lines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38" y="2162340"/>
            <a:ext cx="10799761" cy="3787610"/>
          </a:xfrm>
        </p:spPr>
        <p:txBody>
          <a:bodyPr rtlCol="0"/>
          <a:lstStyle>
            <a:lvl1pPr>
              <a:defRPr baseline="0"/>
            </a:lvl1pPr>
          </a:lstStyle>
          <a:p>
            <a:pPr lvl="0" rtl="0"/>
            <a:r>
              <a:rPr lang="fo"/>
              <a:t>Click to add text or content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 rtl="0"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397250" cy="3425825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fo"/>
              <a:t>Click here, and insert picture via Images-button in the ribbon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066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 rtlCol="0"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fo"/>
              <a:t>Use bold for highlighted text,</a:t>
            </a:r>
            <a:br>
              <a:rPr lang="en-GB" dirty="0"/>
            </a:br>
            <a:r>
              <a:rPr lang="fo"/>
              <a:t>other text regular, max four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971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fo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o"/>
              <a:t>Click to edit Master text styles</a:t>
            </a:r>
            <a:endParaRPr lang="sv-SE"/>
          </a:p>
          <a:p>
            <a:pPr lvl="1" rtl="0"/>
            <a:r>
              <a:rPr lang="fo"/>
              <a:t>Second level</a:t>
            </a:r>
            <a:endParaRPr lang="sv-SE"/>
          </a:p>
          <a:p>
            <a:pPr lvl="2" rtl="0"/>
            <a:r>
              <a:rPr lang="fo"/>
              <a:t>Third level</a:t>
            </a:r>
            <a:endParaRPr lang="sv-SE"/>
          </a:p>
          <a:p>
            <a:pPr lvl="3" rtl="0"/>
            <a:r>
              <a:rPr lang="fo"/>
              <a:t>Fourth level</a:t>
            </a:r>
            <a:endParaRPr lang="sv-SE"/>
          </a:p>
          <a:p>
            <a:pPr lvl="4" rtl="0"/>
            <a:r>
              <a:rPr lang="fo"/>
              <a:t>Fifth level</a:t>
            </a:r>
            <a:endParaRPr lang="sv-SE"/>
          </a:p>
          <a:p>
            <a:pPr lvl="5" rtl="0"/>
            <a:r>
              <a:rPr lang="fo"/>
              <a:t>Sixth level</a:t>
            </a:r>
            <a:endParaRPr lang="sv-SE"/>
          </a:p>
          <a:p>
            <a:pPr lvl="6" rtl="0"/>
            <a:r>
              <a:rPr lang="fo"/>
              <a:t>Seventh level</a:t>
            </a:r>
            <a:endParaRPr lang="sv-SE"/>
          </a:p>
          <a:p>
            <a:pPr lvl="7" rtl="0"/>
            <a:r>
              <a:rPr lang="fo"/>
              <a:t>Eight level</a:t>
            </a:r>
            <a:endParaRPr lang="sv-SE"/>
          </a:p>
          <a:p>
            <a:pPr lvl="8" rtl="0"/>
            <a:r>
              <a:rPr lang="fo"/>
              <a:t>Night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321576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356350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356350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rgbClr val="006EB6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 rtl="0"/>
              <a:t>‹#›</a:t>
            </a:fld>
            <a:endParaRPr lang="sv-SE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f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3" r:id="rId3"/>
    <p:sldLayoutId id="2147483671" r:id="rId4"/>
    <p:sldLayoutId id="2147483666" r:id="rId5"/>
    <p:sldLayoutId id="2147483663" r:id="rId6"/>
    <p:sldLayoutId id="2147483655" r:id="rId7"/>
    <p:sldLayoutId id="2147483649" r:id="rId8"/>
    <p:sldLayoutId id="2147483672" r:id="rId9"/>
    <p:sldLayoutId id="2147483669" r:id="rId10"/>
    <p:sldLayoutId id="2147483664" r:id="rId11"/>
    <p:sldLayoutId id="2147483656" r:id="rId12"/>
    <p:sldLayoutId id="2147483650" r:id="rId13"/>
    <p:sldLayoutId id="2147483673" r:id="rId14"/>
    <p:sldLayoutId id="2147483667" r:id="rId15"/>
    <p:sldLayoutId id="2147483660" r:id="rId16"/>
    <p:sldLayoutId id="2147483657" r:id="rId17"/>
    <p:sldLayoutId id="2147483651" r:id="rId18"/>
    <p:sldLayoutId id="2147483670" r:id="rId19"/>
    <p:sldLayoutId id="2147483661" r:id="rId20"/>
    <p:sldLayoutId id="2147483654" r:id="rId21"/>
    <p:sldLayoutId id="2147483674" r:id="rId22"/>
    <p:sldLayoutId id="2147483668" r:id="rId23"/>
    <p:sldLayoutId id="2147483665" r:id="rId24"/>
    <p:sldLayoutId id="2147483658" r:id="rId25"/>
    <p:sldLayoutId id="2147483652" r:id="rId26"/>
  </p:sldLayoutIdLst>
  <p:hf hdr="0" ft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006EB6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006EB6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006EB6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006EB6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 userDrawn="1">
          <p15:clr>
            <a:srgbClr val="F26B43"/>
          </p15:clr>
        </p15:guide>
        <p15:guide id="2" pos="2138" userDrawn="1">
          <p15:clr>
            <a:srgbClr val="F26B43"/>
          </p15:clr>
        </p15:guide>
        <p15:guide id="3" orient="horz" pos="253" userDrawn="1">
          <p15:clr>
            <a:srgbClr val="F26B43"/>
          </p15:clr>
        </p15:guide>
        <p15:guide id="4" orient="horz" pos="888" userDrawn="1">
          <p15:clr>
            <a:srgbClr val="F26B43"/>
          </p15:clr>
        </p15:guide>
        <p15:guide id="5" pos="3839" userDrawn="1">
          <p15:clr>
            <a:srgbClr val="F26B43"/>
          </p15:clr>
        </p15:guide>
        <p15:guide id="6" pos="5540" userDrawn="1">
          <p15:clr>
            <a:srgbClr val="F26B43"/>
          </p15:clr>
        </p15:guide>
        <p15:guide id="7" orient="horz" pos="1523" userDrawn="1">
          <p15:clr>
            <a:srgbClr val="F26B43"/>
          </p15:clr>
        </p15:guide>
        <p15:guide id="8" orient="horz" pos="2158" userDrawn="1">
          <p15:clr>
            <a:srgbClr val="F26B43"/>
          </p15:clr>
        </p15:guide>
        <p15:guide id="9" pos="7240" userDrawn="1">
          <p15:clr>
            <a:srgbClr val="F26B43"/>
          </p15:clr>
        </p15:guide>
        <p15:guide id="10" orient="horz" pos="2793" userDrawn="1">
          <p15:clr>
            <a:srgbClr val="F26B43"/>
          </p15:clr>
        </p15:guide>
        <p15:guide id="11" orient="horz" pos="3428" userDrawn="1">
          <p15:clr>
            <a:srgbClr val="F26B43"/>
          </p15:clr>
        </p15:guide>
        <p15:guide id="13" orient="horz" pos="4063" userDrawn="1">
          <p15:clr>
            <a:srgbClr val="F26B43"/>
          </p15:clr>
        </p15:guide>
        <p15:guide id="1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2"/>
          </a:solidFill>
        </p:spPr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325273" y="2137323"/>
            <a:ext cx="6075070" cy="1661419"/>
          </a:xfrm>
        </p:spPr>
        <p:txBody>
          <a:bodyPr rtlCol="0"/>
          <a:lstStyle/>
          <a:p>
            <a:pPr rtl="0"/>
            <a:r>
              <a:rPr lang="fo" sz="6000" dirty="0">
                <a:solidFill>
                  <a:schemeClr val="accent3"/>
                </a:solidFill>
              </a:rPr>
              <a:t>Skapa eitt dreyma arbeiðsumhvørvi</a:t>
            </a:r>
            <a:endParaRPr lang="en-GB" sz="6000" dirty="0">
              <a:solidFill>
                <a:schemeClr val="accent3"/>
              </a:solidFill>
            </a:endParaRPr>
          </a:p>
        </p:txBody>
      </p:sp>
      <p:sp>
        <p:nvSpPr>
          <p:cNvPr id="9" name="USR_Nam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fo" dirty="0">
                <a:solidFill>
                  <a:schemeClr val="accent3"/>
                </a:solidFill>
              </a:rPr>
              <a:t>Tími 5 av 6 - “Kunnleiki til ung um arbeiðsumhvørvi” </a:t>
            </a:r>
          </a:p>
        </p:txBody>
      </p:sp>
      <p:sp>
        <p:nvSpPr>
          <p:cNvPr id="5" name="Date_DateCustomA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o">
                <a:solidFill>
                  <a:schemeClr val="accent3"/>
                </a:solidFill>
              </a:rPr>
              <a:t>27.09.2021</a:t>
            </a:r>
          </a:p>
        </p:txBody>
      </p:sp>
      <p:sp>
        <p:nvSpPr>
          <p:cNvPr id="7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FE02A47-4A9D-DD46-3EE0-F5EEA3EB0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6" y="5809216"/>
            <a:ext cx="2075114" cy="4877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34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6" y="679450"/>
            <a:ext cx="10836932" cy="1285875"/>
          </a:xfrm>
        </p:spPr>
        <p:txBody>
          <a:bodyPr rtlCol="0"/>
          <a:lstStyle/>
          <a:p>
            <a:r>
              <a:rPr lang="fo" dirty="0"/>
              <a:t>Hetta duga tit nú!</a:t>
            </a:r>
            <a:endParaRPr lang="da-DK" dirty="0"/>
          </a:p>
        </p:txBody>
      </p:sp>
      <p:sp>
        <p:nvSpPr>
          <p:cNvPr id="48" name="Platshållare för innehåll 47">
            <a:extLst>
              <a:ext uri="{FF2B5EF4-FFF2-40B4-BE49-F238E27FC236}">
                <a16:creationId xmlns:a16="http://schemas.microsoft.com/office/drawing/2014/main" id="{3F01688E-E4F9-475B-B486-B4C837ADC79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6568" y="1860381"/>
            <a:ext cx="4699000" cy="4029075"/>
          </a:xfrm>
        </p:spPr>
        <p:txBody>
          <a:bodyPr vert="horz" lIns="0" tIns="0" rIns="0" bIns="0" rtlCol="0" anchor="t">
            <a:noAutofit/>
          </a:bodyPr>
          <a:lstStyle/>
          <a:p>
            <a:pPr marL="467995" indent="-467995" rtl="0"/>
            <a:r>
              <a:rPr lang="fo" sz="2000" dirty="0"/>
              <a:t>Tað eru tvey ymisk viðurskifti av arbeiðsumhvørvinum, hvørji eru tey?</a:t>
            </a:r>
            <a:endParaRPr lang="da-DK" dirty="0"/>
          </a:p>
          <a:p>
            <a:pPr marL="467995" indent="-467995" rtl="0"/>
            <a:endParaRPr lang="sv-SE" sz="2000" dirty="0"/>
          </a:p>
          <a:p>
            <a:pPr marL="467995" indent="-467995" rtl="0"/>
            <a:r>
              <a:rPr lang="fo" sz="2000" dirty="0"/>
              <a:t>Hvat er ein vandi?</a:t>
            </a:r>
          </a:p>
          <a:p>
            <a:pPr marL="467995" indent="-467995" rtl="0"/>
            <a:r>
              <a:rPr lang="fo" sz="2000" dirty="0"/>
              <a:t>Hvat er eitt heilsuviðurskifti?</a:t>
            </a:r>
          </a:p>
          <a:p>
            <a:pPr marL="467995" indent="-467995" rtl="0"/>
            <a:endParaRPr lang="sv-SE" sz="2000" dirty="0"/>
          </a:p>
          <a:p>
            <a:pPr marL="467995" indent="-467995" rtl="0"/>
            <a:r>
              <a:rPr lang="fo" sz="2000" dirty="0"/>
              <a:t>Hvussu brúkar tú talgild tól á ein haldgóðan hátt?</a:t>
            </a:r>
          </a:p>
          <a:p>
            <a:pPr marL="467995" indent="-467995" rtl="0"/>
            <a:endParaRPr lang="sv-SE" sz="2000" dirty="0"/>
          </a:p>
          <a:p>
            <a:pPr marL="467995" indent="-467995" rtl="0"/>
            <a:r>
              <a:rPr lang="fo" sz="2000" dirty="0"/>
              <a:t>Hvussu broytist arbeiðsumhvørvi?</a:t>
            </a:r>
          </a:p>
        </p:txBody>
      </p: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782C2177-0307-4E5D-B2F1-F29AA0566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50" name="Bildobjekt 49">
            <a:extLst>
              <a:ext uri="{FF2B5EF4-FFF2-40B4-BE49-F238E27FC236}">
                <a16:creationId xmlns:a16="http://schemas.microsoft.com/office/drawing/2014/main" id="{77E4DA6C-9AC2-47B7-920F-BA90CF8D0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4500"/>
            <a:ext cx="3048000" cy="1714500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7590271A-8CDE-4519-B46C-7F519A41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54" name="Bildobjekt 53">
            <a:extLst>
              <a:ext uri="{FF2B5EF4-FFF2-40B4-BE49-F238E27FC236}">
                <a16:creationId xmlns:a16="http://schemas.microsoft.com/office/drawing/2014/main" id="{DC8BA721-6607-4ED4-A49D-D1A45554B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3048000" cy="1714500"/>
          </a:xfrm>
          <a:prstGeom prst="rect">
            <a:avLst/>
          </a:prstGeom>
        </p:spPr>
      </p:pic>
      <p:pic>
        <p:nvPicPr>
          <p:cNvPr id="56" name="Bildobjekt 55">
            <a:extLst>
              <a:ext uri="{FF2B5EF4-FFF2-40B4-BE49-F238E27FC236}">
                <a16:creationId xmlns:a16="http://schemas.microsoft.com/office/drawing/2014/main" id="{17C987DC-2533-4CBF-9581-848FDD558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2" r="18948"/>
          <a:stretch/>
        </p:blipFill>
        <p:spPr>
          <a:xfrm>
            <a:off x="9144000" y="0"/>
            <a:ext cx="3048000" cy="3429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77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0E0E5F-1F2F-4705-B07D-94FFC7CF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SE" dirty="0"/>
              <a:t>Film </a:t>
            </a:r>
          </a:p>
        </p:txBody>
      </p:sp>
      <p:pic>
        <p:nvPicPr>
          <p:cNvPr id="5" name="1. Arbetsplatser">
            <a:hlinkClick r:id="" action="ppaction://media"/>
            <a:extLst>
              <a:ext uri="{FF2B5EF4-FFF2-40B4-BE49-F238E27FC236}">
                <a16:creationId xmlns:a16="http://schemas.microsoft.com/office/drawing/2014/main" id="{36821FE8-5B58-1B65-A801-4717FE61B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96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3737" y="388210"/>
            <a:ext cx="4735513" cy="1285875"/>
          </a:xfrm>
        </p:spPr>
        <p:txBody>
          <a:bodyPr rtlCol="0"/>
          <a:lstStyle/>
          <a:p>
            <a:pPr rtl="0"/>
            <a:r>
              <a:rPr lang="fo" dirty="0"/>
              <a:t>Skapa títt egna dreyma arbeiðsumhvørvi</a:t>
            </a:r>
            <a:endParaRPr lang="da-DK" dirty="0"/>
          </a:p>
        </p:txBody>
      </p:sp>
      <p:pic>
        <p:nvPicPr>
          <p:cNvPr id="24" name="Bildobjekt 23" descr="En bild som visar text, tecken, vektorgrafik&#10;&#10;Automatiskt genererad beskrivning">
            <a:extLst>
              <a:ext uri="{FF2B5EF4-FFF2-40B4-BE49-F238E27FC236}">
                <a16:creationId xmlns:a16="http://schemas.microsoft.com/office/drawing/2014/main" id="{D5DB4A3C-BBC9-4EF7-9819-9315ED816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48" y="2384920"/>
            <a:ext cx="963473" cy="1014687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EF87FF39-7EBF-43E7-8F61-E0E133D5FC0A}"/>
              </a:ext>
            </a:extLst>
          </p:cNvPr>
          <p:cNvSpPr txBox="1"/>
          <p:nvPr/>
        </p:nvSpPr>
        <p:spPr>
          <a:xfrm>
            <a:off x="2359298" y="2574414"/>
            <a:ext cx="371158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fo" sz="1800" b="1">
                <a:solidFill>
                  <a:schemeClr val="accent2"/>
                </a:solidFill>
              </a:rPr>
              <a:t>Hvat slag av </a:t>
            </a:r>
          </a:p>
          <a:p>
            <a:pPr rtl="0"/>
            <a:r>
              <a:rPr lang="fo" b="1">
                <a:solidFill>
                  <a:schemeClr val="accent2"/>
                </a:solidFill>
              </a:rPr>
              <a:t>arbeiðsplássi hava</a:t>
            </a:r>
            <a:r>
              <a:rPr lang="fo" sz="1800" b="1">
                <a:solidFill>
                  <a:schemeClr val="accent2"/>
                </a:solidFill>
              </a:rPr>
              <a:t> tit valt?</a:t>
            </a:r>
          </a:p>
          <a:p>
            <a:pPr rtl="0"/>
            <a:endParaRPr lang="sv-SE" sz="1800" b="1" dirty="0">
              <a:solidFill>
                <a:schemeClr val="accent2"/>
              </a:solidFill>
            </a:endParaRPr>
          </a:p>
        </p:txBody>
      </p:sp>
      <p:pic>
        <p:nvPicPr>
          <p:cNvPr id="26" name="Bildobjekt 25">
            <a:extLst>
              <a:ext uri="{FF2B5EF4-FFF2-40B4-BE49-F238E27FC236}">
                <a16:creationId xmlns:a16="http://schemas.microsoft.com/office/drawing/2014/main" id="{ADE84088-6FF9-432A-B602-34CED54B4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54" y="2390798"/>
            <a:ext cx="1002929" cy="1002929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22C9C0DA-5FC2-41A8-BC72-329E5BE92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40" y="4572503"/>
            <a:ext cx="901688" cy="1002929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CABAE0FF-F321-4F87-AE2A-21104CE86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74" y="4561834"/>
            <a:ext cx="901687" cy="1013598"/>
          </a:xfrm>
          <a:prstGeom prst="rect">
            <a:avLst/>
          </a:prstGeom>
        </p:spPr>
      </p:pic>
      <p:sp>
        <p:nvSpPr>
          <p:cNvPr id="33" name="textruta 32">
            <a:extLst>
              <a:ext uri="{FF2B5EF4-FFF2-40B4-BE49-F238E27FC236}">
                <a16:creationId xmlns:a16="http://schemas.microsoft.com/office/drawing/2014/main" id="{22575775-3508-4E51-950D-797995448FC7}"/>
              </a:ext>
            </a:extLst>
          </p:cNvPr>
          <p:cNvSpPr txBox="1"/>
          <p:nvPr/>
        </p:nvSpPr>
        <p:spPr>
          <a:xfrm>
            <a:off x="8080041" y="2619417"/>
            <a:ext cx="3711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o" sz="1800" b="1">
                <a:solidFill>
                  <a:schemeClr val="accent2"/>
                </a:solidFill>
              </a:rPr>
              <a:t>Hvat er neyðugt</a:t>
            </a:r>
          </a:p>
          <a:p>
            <a:pPr rtl="0"/>
            <a:r>
              <a:rPr lang="fo" b="1">
                <a:solidFill>
                  <a:schemeClr val="accent2"/>
                </a:solidFill>
              </a:rPr>
              <a:t>fyri at gera arbeiðið?</a:t>
            </a:r>
            <a:endParaRPr lang="sv-SE" sz="1800" b="1" dirty="0">
              <a:solidFill>
                <a:schemeClr val="accent2"/>
              </a:solidFill>
            </a:endParaRP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4D7A9DFB-1B13-4604-B804-48DFD7E010A3}"/>
              </a:ext>
            </a:extLst>
          </p:cNvPr>
          <p:cNvSpPr txBox="1"/>
          <p:nvPr/>
        </p:nvSpPr>
        <p:spPr>
          <a:xfrm>
            <a:off x="2362067" y="4652102"/>
            <a:ext cx="3382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fo" sz="1800" b="1">
                <a:solidFill>
                  <a:schemeClr val="accent2"/>
                </a:solidFill>
              </a:rPr>
              <a:t>Hvørji kropslig </a:t>
            </a:r>
          </a:p>
          <a:p>
            <a:pPr rtl="0"/>
            <a:r>
              <a:rPr lang="fo" sz="1800" b="1">
                <a:solidFill>
                  <a:schemeClr val="accent2"/>
                </a:solidFill>
              </a:rPr>
              <a:t>viðurskifti í arbeiðsumhvørvinum </a:t>
            </a:r>
          </a:p>
          <a:p>
            <a:pPr rtl="0"/>
            <a:r>
              <a:rPr lang="fo" sz="1800" b="1">
                <a:solidFill>
                  <a:schemeClr val="accent2"/>
                </a:solidFill>
              </a:rPr>
              <a:t>eru týdningarmikil? </a:t>
            </a:r>
            <a:r>
              <a:rPr lang="fo" sz="18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186CE380-C13D-4E44-90FD-E3B6AFF1C046}"/>
              </a:ext>
            </a:extLst>
          </p:cNvPr>
          <p:cNvSpPr txBox="1"/>
          <p:nvPr/>
        </p:nvSpPr>
        <p:spPr>
          <a:xfrm>
            <a:off x="8080040" y="4652102"/>
            <a:ext cx="371158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o" sz="1800" b="1">
                <a:solidFill>
                  <a:schemeClr val="accent2"/>
                </a:solidFill>
              </a:rPr>
              <a:t>Hvørji viðurskifti </a:t>
            </a:r>
            <a:r>
              <a:rPr lang="fo" b="1">
                <a:solidFill>
                  <a:schemeClr val="accent2"/>
                </a:solidFill>
              </a:rPr>
              <a:t>í sálarliga </a:t>
            </a:r>
            <a:r>
              <a:rPr lang="fo" sz="1800" b="1">
                <a:solidFill>
                  <a:schemeClr val="accent2"/>
                </a:solidFill>
              </a:rPr>
              <a:t>arbeiðsumhvørvinum</a:t>
            </a:r>
            <a:r>
              <a:rPr lang="fo" b="1">
                <a:solidFill>
                  <a:schemeClr val="accent2"/>
                </a:solidFill>
              </a:rPr>
              <a:t> </a:t>
            </a:r>
            <a:endParaRPr lang="fo" sz="1800" b="1">
              <a:solidFill>
                <a:schemeClr val="accent2"/>
              </a:solidFill>
            </a:endParaRPr>
          </a:p>
          <a:p>
            <a:pPr rtl="0"/>
            <a:r>
              <a:rPr lang="fo" sz="1800" b="1">
                <a:solidFill>
                  <a:schemeClr val="accent2"/>
                </a:solidFill>
              </a:rPr>
              <a:t>eru týdningarmikil? </a:t>
            </a:r>
            <a:r>
              <a:rPr lang="fo" sz="1800">
                <a:solidFill>
                  <a:schemeClr val="accent2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428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6568" y="2451233"/>
            <a:ext cx="4698964" cy="366104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rtl="0">
              <a:buNone/>
            </a:pPr>
            <a:r>
              <a:rPr lang="fo" sz="2400" b="1" dirty="0"/>
              <a:t>Kropslig</a:t>
            </a:r>
            <a:endParaRPr lang="da-DK" sz="2400" b="1" dirty="0"/>
          </a:p>
          <a:p>
            <a:pPr marL="0" indent="0" rtl="0">
              <a:buNone/>
            </a:pPr>
            <a:r>
              <a:rPr lang="fo" b="1" dirty="0"/>
              <a:t>Ergonomi og trýst</a:t>
            </a:r>
          </a:p>
          <a:p>
            <a:pPr marL="0" indent="0">
              <a:buNone/>
            </a:pPr>
            <a:r>
              <a:rPr lang="fo" dirty="0"/>
              <a:t>Hvussu tú situr, stendur og gongur. </a:t>
            </a:r>
            <a:br>
              <a:rPr lang="sv-SE" dirty="0"/>
            </a:br>
            <a:r>
              <a:rPr lang="fo" dirty="0"/>
              <a:t>Hvørja útgerð tú brúkar, og hvussu tú t.d. berur okkurt tungt.</a:t>
            </a:r>
          </a:p>
          <a:p>
            <a:pPr marL="0" indent="0" rtl="0">
              <a:buNone/>
            </a:pPr>
            <a:endParaRPr lang="sv-SE" dirty="0"/>
          </a:p>
          <a:p>
            <a:pPr marL="0" indent="0" rtl="0">
              <a:buNone/>
            </a:pPr>
            <a:r>
              <a:rPr lang="fo" b="1" dirty="0"/>
              <a:t>Ljóð, ljós og luft</a:t>
            </a:r>
          </a:p>
          <a:p>
            <a:pPr marL="0" indent="0" rtl="0">
              <a:buNone/>
            </a:pPr>
            <a:r>
              <a:rPr lang="fo" sz="1800" dirty="0"/>
              <a:t>Hvussu tú upplivir tínar kropsligu umstøður, verður tú blindaður av bjørtum ljósum? Er tað nóg heitt?</a:t>
            </a:r>
            <a:endParaRPr lang="sv-SE" b="1" dirty="0"/>
          </a:p>
          <a:p>
            <a:pPr marL="0" indent="0" rtl="0">
              <a:buNone/>
            </a:pPr>
            <a:endParaRPr lang="sv-SE" dirty="0"/>
          </a:p>
          <a:p>
            <a:pPr marL="0" indent="0" rtl="0">
              <a:buNone/>
            </a:pPr>
            <a:r>
              <a:rPr lang="fo" b="1" dirty="0"/>
              <a:t>Tøkni, tól, hættislig evni og trygd.</a:t>
            </a:r>
          </a:p>
          <a:p>
            <a:pPr marL="0" indent="0" rtl="0">
              <a:buNone/>
            </a:pPr>
            <a:r>
              <a:rPr lang="fo" sz="1800" dirty="0"/>
              <a:t>Hvussu </a:t>
            </a:r>
            <a:r>
              <a:rPr lang="fo" dirty="0"/>
              <a:t>arbeiðshjálpartól</a:t>
            </a:r>
            <a:r>
              <a:rPr lang="fo" sz="1800" dirty="0"/>
              <a:t> </a:t>
            </a:r>
            <a:r>
              <a:rPr lang="fo" dirty="0"/>
              <a:t>ávirka</a:t>
            </a:r>
            <a:r>
              <a:rPr lang="fo" sz="1800" dirty="0"/>
              <a:t> okkum: Alt frá telduforrit til verndarútgerð.</a:t>
            </a:r>
          </a:p>
          <a:p>
            <a:pPr marL="467995" indent="-467995" rtl="0"/>
            <a:endParaRPr lang="sv-SE" b="1" dirty="0"/>
          </a:p>
          <a:p>
            <a:pPr marL="0" indent="0" rtl="0">
              <a:lnSpc>
                <a:spcPct val="115000"/>
              </a:lnSpc>
              <a:buNone/>
            </a:pPr>
            <a:endParaRPr lang="sv-SE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568" y="391028"/>
            <a:ext cx="5439432" cy="1285875"/>
          </a:xfrm>
        </p:spPr>
        <p:txBody>
          <a:bodyPr rtlCol="0"/>
          <a:lstStyle/>
          <a:p>
            <a:pPr rtl="0"/>
            <a:r>
              <a:rPr lang="fo" sz="4400" dirty="0"/>
              <a:t>Viðurskifti á arbeiðsumhvørvinum</a:t>
            </a:r>
            <a:br>
              <a:rPr lang="sv-SE" sz="4400" dirty="0"/>
            </a:br>
            <a:r>
              <a:rPr lang="fo" sz="4400" dirty="0"/>
              <a:t>dømi</a:t>
            </a:r>
            <a:endParaRPr lang="da-DK" sz="4400" dirty="0"/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6505C62B-09D2-4649-A2BC-960F65246281}"/>
              </a:ext>
            </a:extLst>
          </p:cNvPr>
          <p:cNvSpPr txBox="1">
            <a:spLocks/>
          </p:cNvSpPr>
          <p:nvPr/>
        </p:nvSpPr>
        <p:spPr>
          <a:xfrm>
            <a:off x="6096000" y="2451233"/>
            <a:ext cx="5702710" cy="3892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5000"/>
              </a:lnSpc>
              <a:buNone/>
            </a:pPr>
            <a:r>
              <a:rPr lang="fo" sz="2400" b="1" dirty="0"/>
              <a:t>Sálarlig</a:t>
            </a:r>
          </a:p>
          <a:p>
            <a:pPr marL="0" indent="0" rtl="0">
              <a:buNone/>
            </a:pPr>
            <a:r>
              <a:rPr lang="fo" b="1" dirty="0"/>
              <a:t>Strongd og krøv</a:t>
            </a:r>
          </a:p>
          <a:p>
            <a:pPr marL="0" indent="0" rtl="0">
              <a:buNone/>
            </a:pPr>
            <a:r>
              <a:rPr lang="fo" dirty="0"/>
              <a:t>Stríð, trýst og broyting og hvíld.</a:t>
            </a:r>
          </a:p>
          <a:p>
            <a:pPr marL="0" indent="0" rtl="0">
              <a:buNone/>
            </a:pPr>
            <a:r>
              <a:rPr lang="fo" b="1" dirty="0"/>
              <a:t>Leiðsla</a:t>
            </a:r>
          </a:p>
          <a:p>
            <a:pPr marL="0" indent="0" rtl="0">
              <a:buNone/>
            </a:pPr>
            <a:r>
              <a:rPr lang="fo" dirty="0"/>
              <a:t>Stuðul frá leiðara/starvsfelagum, rós og samskifti.</a:t>
            </a:r>
          </a:p>
          <a:p>
            <a:pPr marL="0" indent="0" rtl="0">
              <a:buNone/>
            </a:pPr>
            <a:r>
              <a:rPr lang="fo" b="1" dirty="0"/>
              <a:t>Vælferð</a:t>
            </a:r>
          </a:p>
          <a:p>
            <a:pPr marL="0" indent="0" rtl="0">
              <a:buNone/>
            </a:pPr>
            <a:r>
              <a:rPr lang="fo" dirty="0"/>
              <a:t>Felagsskapur, ávirkan og álit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05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D97A8B3-DB24-4ACB-A1D9-F034A5F9D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5" t="5069" r="48905" b="14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LAN_Thanks">
            <a:extLst>
              <a:ext uri="{FF2B5EF4-FFF2-40B4-BE49-F238E27FC236}">
                <a16:creationId xmlns:a16="http://schemas.microsoft.com/office/drawing/2014/main" id="{559FA02F-A9AC-4309-A8F3-44663EE1B5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26068" y="1802981"/>
            <a:ext cx="8167098" cy="14906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7000"/>
              </a:lnSpc>
              <a:spcBef>
                <a:spcPct val="0"/>
              </a:spcBef>
              <a:buNone/>
              <a:defRPr sz="7800" b="1" kern="1200">
                <a:solidFill>
                  <a:srgbClr val="ADCFF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o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Frálíkt!</a:t>
            </a:r>
            <a:br>
              <a:rPr kumimoji="0" lang="en-GB" sz="78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GB" sz="7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45E1075-A258-488F-A580-0C30E8A27E20}"/>
              </a:ext>
            </a:extLst>
          </p:cNvPr>
          <p:cNvSpPr txBox="1"/>
          <p:nvPr/>
        </p:nvSpPr>
        <p:spPr>
          <a:xfrm>
            <a:off x="2426068" y="2921168"/>
            <a:ext cx="6139501" cy="67710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rtl="0"/>
            <a:r>
              <a:rPr lang="fo" sz="2200">
                <a:solidFill>
                  <a:schemeClr val="accent6"/>
                </a:solidFill>
              </a:rPr>
              <a:t>Hvat fert tú at siga okkum um títt arbeiðsumhvørvið?</a:t>
            </a:r>
          </a:p>
          <a:p>
            <a:pPr rtl="0"/>
            <a:r>
              <a:rPr lang="fo" sz="2200">
                <a:solidFill>
                  <a:schemeClr val="accent6"/>
                </a:solidFill>
              </a:rPr>
              <a:t>Hugsa um tað til næstu ferð!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8284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6786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991318"/>
</p:tagLst>
</file>

<file path=ppt/theme/theme1.xml><?xml version="1.0" encoding="utf-8"?>
<a:theme xmlns:a="http://schemas.openxmlformats.org/drawingml/2006/main" name="16-9 skabelon UK 2010">
  <a:themeElements>
    <a:clrScheme name="Norde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disk Ministerad 16-9 skabelon UK.potx" id="{807943BC-83A0-48BF-A001-5EDF5F5DFAF7}" vid="{B893AAA3-6A1D-4AAC-9768-CF8FCC2580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631e49-1351-41f8-85ca-9c948efef50d">
      <Terms xmlns="http://schemas.microsoft.com/office/infopath/2007/PartnerControls"/>
    </lcf76f155ced4ddcb4097134ff3c332f>
    <TaxCatchAll xmlns="7a8c5c01-e03e-4ef4-9a1c-76044e77be7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05DED94D69644180770898D4B6B63D" ma:contentTypeVersion="14" ma:contentTypeDescription="Skapa ett nytt dokument." ma:contentTypeScope="" ma:versionID="721e67b61ce5821c4d7e86f67c09e591">
  <xsd:schema xmlns:xsd="http://www.w3.org/2001/XMLSchema" xmlns:xs="http://www.w3.org/2001/XMLSchema" xmlns:p="http://schemas.microsoft.com/office/2006/metadata/properties" xmlns:ns2="8c631e49-1351-41f8-85ca-9c948efef50d" xmlns:ns3="7a8c5c01-e03e-4ef4-9a1c-76044e77be70" targetNamespace="http://schemas.microsoft.com/office/2006/metadata/properties" ma:root="true" ma:fieldsID="79245701a7640c041863da5184330f3d" ns2:_="" ns3:_="">
    <xsd:import namespace="8c631e49-1351-41f8-85ca-9c948efef50d"/>
    <xsd:import namespace="7a8c5c01-e03e-4ef4-9a1c-76044e77be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31e49-1351-41f8-85ca-9c948efef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8d8f4052-171c-41dc-9313-fa420e7c94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c5c01-e03e-4ef4-9a1c-76044e77be7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fb7e409-8e45-483d-be78-d243243cf00b}" ma:internalName="TaxCatchAll" ma:showField="CatchAllData" ma:web="7a8c5c01-e03e-4ef4-9a1c-76044e77be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6169A4-4D07-4DCF-8BC9-CCBF38D2E5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7E26FC-B8DC-4626-B0B1-E087CA0F6866}">
  <ds:schemaRefs>
    <ds:schemaRef ds:uri="http://schemas.microsoft.com/office/2006/documentManagement/types"/>
    <ds:schemaRef ds:uri="8c631e49-1351-41f8-85ca-9c948efef50d"/>
    <ds:schemaRef ds:uri="http://www.w3.org/XML/1998/namespace"/>
    <ds:schemaRef ds:uri="7a8c5c01-e03e-4ef4-9a1c-76044e77be70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A98F7B2-9DEF-4ED9-9F6B-4AD375F3BF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31e49-1351-41f8-85ca-9c948efef50d"/>
    <ds:schemaRef ds:uri="7a8c5c01-e03e-4ef4-9a1c-76044e77be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589</Words>
  <Application>Microsoft Office PowerPoint</Application>
  <PresentationFormat>Bredbild</PresentationFormat>
  <Paragraphs>80</Paragraphs>
  <Slides>6</Slides>
  <Notes>6</Notes>
  <HiddenSlides>0</HiddenSlides>
  <MMClips>1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2" baseType="lpstr">
      <vt:lpstr>Arial</vt:lpstr>
      <vt:lpstr>Calibri</vt:lpstr>
      <vt:lpstr>Corbel</vt:lpstr>
      <vt:lpstr>Open Sans</vt:lpstr>
      <vt:lpstr>Symbol</vt:lpstr>
      <vt:lpstr>16-9 skabelon UK 2010</vt:lpstr>
      <vt:lpstr>Skapa eitt dreyma arbeiðsumhvørvi</vt:lpstr>
      <vt:lpstr>Hetta duga tit nú!</vt:lpstr>
      <vt:lpstr>Film </vt:lpstr>
      <vt:lpstr>Skapa títt egna dreyma arbeiðsumhvørvi</vt:lpstr>
      <vt:lpstr>Viðurskifti á arbeiðsumhvørvinum dømi</vt:lpstr>
      <vt:lpstr>Frálíkt!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Skapa en drömarbetsmiljö</dc:title>
  <dc:creator/>
  <cp:lastModifiedBy/>
  <cp:revision>60</cp:revision>
  <dcterms:modified xsi:type="dcterms:W3CDTF">2023-03-08T08:30:47Z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norden</vt:lpwstr>
  </property>
  <property fmtid="{D5CDD505-2E9C-101B-9397-08002B2CF9AE}" pid="3" name="TemplateId">
    <vt:lpwstr>637374761838020572</vt:lpwstr>
  </property>
  <property fmtid="{D5CDD505-2E9C-101B-9397-08002B2CF9AE}" pid="4" name="UserProfileId">
    <vt:lpwstr>637679948732561812</vt:lpwstr>
  </property>
  <property fmtid="{D5CDD505-2E9C-101B-9397-08002B2CF9AE}" pid="5" name="TemplafyTimeStamp">
    <vt:lpwstr>2019-10-10T10:09:25.4754505Z</vt:lpwstr>
  </property>
  <property fmtid="{D5CDD505-2E9C-101B-9397-08002B2CF9AE}" pid="6" name="ContentTypeId">
    <vt:lpwstr>0x0101003E0453E5ECA3BD4DA00E18FAB3E3ABBD</vt:lpwstr>
  </property>
  <property fmtid="{D5CDD505-2E9C-101B-9397-08002B2CF9AE}" pid="7" name="MediaServiceImageTags">
    <vt:lpwstr/>
  </property>
</Properties>
</file>