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9" r:id="rId5"/>
    <p:sldId id="319" r:id="rId6"/>
    <p:sldId id="334" r:id="rId7"/>
    <p:sldId id="325" r:id="rId8"/>
    <p:sldId id="333" r:id="rId9"/>
    <p:sldId id="287" r:id="rId10"/>
  </p:sldIdLst>
  <p:sldSz cx="12192000" cy="6858000"/>
  <p:notesSz cx="6808788" cy="9940925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6"/>
    <a:srgbClr val="ADCFF1"/>
    <a:srgbClr val="FDFDFD"/>
    <a:srgbClr val="FDCF41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0C80E-2D6D-4431-A17A-8920EA3F5178}" v="7" dt="2022-09-22T12:50:16.414"/>
    <p1510:client id="{F0DC87EC-A1CD-48BC-BD98-294F58DF7A1D}" v="4" dt="2022-09-22T12:42:23.047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85363" autoAdjust="0"/>
  </p:normalViewPr>
  <p:slideViewPr>
    <p:cSldViewPr snapToGrid="0" showGuides="1">
      <p:cViewPr>
        <p:scale>
          <a:sx n="100" d="100"/>
          <a:sy n="100" d="100"/>
        </p:scale>
        <p:origin x="4032" y="8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22-09-2022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22/09/2022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/>
              <a:t>Click to edit Master text styles</a:t>
            </a:r>
          </a:p>
          <a:p>
            <a:pPr lvl="1" rtl="0"/>
            <a:r>
              <a:rPr lang="da-dk"/>
              <a:t>Second level</a:t>
            </a:r>
          </a:p>
          <a:p>
            <a:pPr lvl="2" rtl="0"/>
            <a:r>
              <a:rPr lang="da-dk"/>
              <a:t>Third level</a:t>
            </a:r>
          </a:p>
          <a:p>
            <a:pPr lvl="3" rtl="0"/>
            <a:r>
              <a:rPr lang="da-dk"/>
              <a:t>Fourth level</a:t>
            </a:r>
          </a:p>
          <a:p>
            <a:pPr lvl="4" rtl="0"/>
            <a:r>
              <a:rPr lang="da-dk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Eleverne skal have forståelse for, at arbejdsmiljøet påvirker, hvordan de har det.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37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stiller spørgsmål til eleverne for at repetere, hvad de tidligere moduler indeholdt.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 til øvelsen: Lad eleverne diskutere med den klassekammerat, der sidder bagved.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De spørgsmål, du skal stille, er: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Der findes to forskellige dele af et arbejdsmiljø, hvilke?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fysisk arbejdsmiljø og psykosocialt arbejdsmiljø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Hvad er et risikomoment?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fx tunge løft, støj og arbejdsstilling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Hvad er en sundhedsfaktor?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fx stress, trivsel og lighed.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Hvordan anvender du digitale værktøjer på en sund måde?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Tag pauser vedhjælp af fx 20-20-20, sluk nogle gange helt.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Hvordan forandres arbejdsmiljøer?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Arbejdsmiljøer forandres med tiden, ved at erhverv kan få nyt indhold, ny teknik etc.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filmen.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skal nu vise en film, som skal inspirere eleverne til den kommende øvelse. Filmen viser forskellige typer af arbejdspladser.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85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Instruktion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Inddel eleverne i par eller grupper (maks. 4 elever i hver gruppe). Elevernes opgave er at skabe et arbejdsmiljø, hvor de personer, som arbejder der, har de bedste forudsætninger for at kunne have et sundt arbejdsliv. Eleverne skal i denne øvelse benytte sig af deres kundskaber fra tidligere lektioner. Øvelsen skal præsenteres for resten af klassen næste gang.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skabelonen ‘Skab jeres eget arbejdsmiljø’ ud til hvert elevpar eller -gruppe. Den indeholder fire spørgsmålsfelter med symbolerne herunder. Gennemgå symbolerne og spørgsmålene, så eleverne ved, hvad symbolerne betyder.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Spørgsmålene er følgende: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Hvilken type arbejdsplads har I valgt? (Fx kontor, børneinstitution, fabrik, hotel, restaurant).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er nødvendigt for at udføre arbejdet? (Fx skrivebord, maskiner, køkken, computere, lamper)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fysiske arbejdsmiljøfaktorer er vigtige?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psykosociale arbejdsmiljøfaktorer er vigtige?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Eleverne skal kunne begrunde de valg, de har truffet, i deres præsentation. Hvis eleverne når det, kan de også finde et billede, der illustrerer deres arbejdsmiljø.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hjælp har eleverne billede 5 med eksempel på arbejdsmiljøfaktorer. Eleverne behøver ikke bruge alle arbejdsmiljøfaktorer i øvelsen.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Lad eleverne begynde på øvelsen.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58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 dette billede ligge fremme, mens eleverne arbejder med deres præsentationer.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u="sng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Fysiske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Ergonomi og belastning. Hvordan du sidder, står og går. </a:t>
            </a:r>
            <a:br>
              <a:rPr lang="da-DK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Hvilket udstyr du bruger, og hvordan du fx bærer tunge ting.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Lyd, lys og luft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Teknik, redskaber, farlige stoffer og sikkerhed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u="sng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Psykosociale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Stress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Konflikter, pres og forandring og restitution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Lederskab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Støtte fra chef/kolleger, ros/anerkendelse og kommunikation.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Trivsel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Fællesskab, opgaver, indflydelse og sammenhæng.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Fortæl for eleverne, at de skal præsentere deres arbejdsmiljøer for hinanden i næste lektion. Indsaml elevernes præsentationer, og medbring dem til næste lektion.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da-dk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da-dk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da-dk"/>
              <a:t>Click to add chart text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da-dk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a-dk"/>
              <a:t>Insert chart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a-dk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a-dk"/>
              <a:t>Insert chart or table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da-dk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a-dk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a-dk"/>
              <a:t>Insert chart or table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da-dk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a-dk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da-dk"/>
              <a:t>Click to add chart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da-dk"/>
              <a:t>Click to add text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da-dk"/>
              <a:t>Click to add text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da-dk"/>
              <a:t>Click to add text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da-dk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da-dk"/>
              <a:t>Click to add text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a-dk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da-dk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/>
              <a:t>insert picture via </a:t>
            </a:r>
            <a:r>
              <a:rPr lang="da-dk" sz="900" b="1"/>
              <a:t>Add Images</a:t>
            </a:r>
            <a:r>
              <a:rPr lang="da-dk" sz="900"/>
              <a:t>-button </a:t>
            </a:r>
            <a:br>
              <a:rPr lang="en-GB" sz="900" dirty="0"/>
            </a:br>
            <a:r>
              <a:rPr lang="da-dk" sz="900"/>
              <a:t>in the </a:t>
            </a:r>
            <a:r>
              <a:rPr lang="da-dk" sz="900" b="1"/>
              <a:t>NORDEN-</a:t>
            </a:r>
            <a:r>
              <a:rPr lang="da-dk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1">
                <a:latin typeface="+mn-lt"/>
              </a:rPr>
              <a:t>NORDEN</a:t>
            </a:r>
            <a:r>
              <a:rPr lang="da-dk" sz="900" b="0">
                <a:latin typeface="+mn-lt"/>
              </a:rPr>
              <a:t>-TAB and</a:t>
            </a:r>
            <a:r>
              <a:rPr lang="da-dk" sz="900">
                <a:latin typeface="+mn-lt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da-dk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da-dk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da-dk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a-dk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da-dk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da-dk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a-dk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da-dk"/>
              <a:t>Click to add text or content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da-dk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da-dk"/>
              <a:t>Use bold for highlighted text,</a:t>
            </a:r>
            <a:br>
              <a:rPr lang="en-GB" dirty="0"/>
            </a:br>
            <a:r>
              <a:rPr lang="da-dk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a-dk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a-dk"/>
              <a:t>Click to edit Master text styles</a:t>
            </a:r>
            <a:endParaRPr lang="sv-SE"/>
          </a:p>
          <a:p>
            <a:pPr lvl="1" rtl="0"/>
            <a:r>
              <a:rPr lang="da-dk"/>
              <a:t>Second level</a:t>
            </a:r>
            <a:endParaRPr lang="sv-SE"/>
          </a:p>
          <a:p>
            <a:pPr lvl="2" rtl="0"/>
            <a:r>
              <a:rPr lang="da-dk"/>
              <a:t>Third level</a:t>
            </a:r>
            <a:endParaRPr lang="sv-SE"/>
          </a:p>
          <a:p>
            <a:pPr lvl="3" rtl="0"/>
            <a:r>
              <a:rPr lang="da-dk"/>
              <a:t>Fourth level</a:t>
            </a:r>
            <a:endParaRPr lang="sv-SE"/>
          </a:p>
          <a:p>
            <a:pPr lvl="4" rtl="0"/>
            <a:r>
              <a:rPr lang="da-dk"/>
              <a:t>Fifth level</a:t>
            </a:r>
            <a:endParaRPr lang="sv-SE"/>
          </a:p>
          <a:p>
            <a:pPr lvl="5" rtl="0"/>
            <a:r>
              <a:rPr lang="da-dk"/>
              <a:t>Sixth level</a:t>
            </a:r>
            <a:endParaRPr lang="sv-SE"/>
          </a:p>
          <a:p>
            <a:pPr lvl="6" rtl="0"/>
            <a:r>
              <a:rPr lang="da-dk"/>
              <a:t>Seventh level</a:t>
            </a:r>
            <a:endParaRPr lang="sv-SE"/>
          </a:p>
          <a:p>
            <a:pPr lvl="7" rtl="0"/>
            <a:r>
              <a:rPr lang="da-dk"/>
              <a:t>Eight level</a:t>
            </a:r>
            <a:endParaRPr lang="sv-SE"/>
          </a:p>
          <a:p>
            <a:pPr lvl="8" rtl="0"/>
            <a:r>
              <a:rPr lang="da-dk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53673" y="2190179"/>
            <a:ext cx="9330854" cy="1661419"/>
          </a:xfrm>
        </p:spPr>
        <p:txBody>
          <a:bodyPr rtlCol="0"/>
          <a:lstStyle/>
          <a:p>
            <a:pPr rtl="0"/>
            <a:r>
              <a:rPr lang="da-dk" sz="7200" dirty="0">
                <a:solidFill>
                  <a:schemeClr val="accent3"/>
                </a:solidFill>
              </a:rPr>
              <a:t>Skab et drømmearbejdsmiljø</a:t>
            </a:r>
            <a:endParaRPr lang="en-GB" sz="7200" dirty="0">
              <a:solidFill>
                <a:schemeClr val="accent3"/>
              </a:solidFill>
            </a:endParaRPr>
          </a:p>
        </p:txBody>
      </p:sp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a-dk">
                <a:solidFill>
                  <a:schemeClr val="accent3"/>
                </a:solidFill>
              </a:rPr>
              <a:t>Lektion 5 af 6 – “Arbejdsmiljøkundskab for unge” </a:t>
            </a:r>
          </a:p>
        </p:txBody>
      </p:sp>
      <p:pic>
        <p:nvPicPr>
          <p:cNvPr id="16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5799600"/>
            <a:ext cx="2565673" cy="69886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163F006-B53F-74EB-5722-6A87AF175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37" y="336637"/>
            <a:ext cx="2144389" cy="3995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523FBBC8-B5F8-8CFB-6EF3-7CB0AC671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0656" y="5419561"/>
            <a:ext cx="3002843" cy="574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/>
              <a:t>Det her </a:t>
            </a:r>
            <a:br>
              <a:rPr lang="sv-SE" dirty="0"/>
            </a:br>
            <a:r>
              <a:rPr lang="da-dk"/>
              <a:t>kan I nu!</a:t>
            </a:r>
            <a:endParaRPr lang="da-DK" dirty="0"/>
          </a:p>
        </p:txBody>
      </p:sp>
      <p:sp>
        <p:nvSpPr>
          <p:cNvPr id="48" name="Platshållare för innehåll 47">
            <a:extLst>
              <a:ext uri="{FF2B5EF4-FFF2-40B4-BE49-F238E27FC236}">
                <a16:creationId xmlns:a16="http://schemas.microsoft.com/office/drawing/2014/main" id="{3F01688E-E4F9-475B-B486-B4C837ADC7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8502" y="2437897"/>
            <a:ext cx="4699000" cy="4029075"/>
          </a:xfrm>
        </p:spPr>
        <p:txBody>
          <a:bodyPr rtlCol="0"/>
          <a:lstStyle/>
          <a:p>
            <a:pPr rtl="0"/>
            <a:r>
              <a:rPr lang="da-dk" sz="2000"/>
              <a:t>Der findes to forskellige dele af et arbejdsmiljø, hvilke?</a:t>
            </a:r>
          </a:p>
          <a:p>
            <a:pPr rtl="0"/>
            <a:endParaRPr lang="sv-SE" sz="2000" dirty="0"/>
          </a:p>
          <a:p>
            <a:pPr rtl="0"/>
            <a:r>
              <a:rPr lang="da-dk" sz="2000"/>
              <a:t>Hvad er et risikomoment?</a:t>
            </a:r>
          </a:p>
          <a:p>
            <a:pPr rtl="0"/>
            <a:r>
              <a:rPr lang="da-dk" sz="2000"/>
              <a:t>Hvad er en sundhedsfaktor?</a:t>
            </a:r>
          </a:p>
          <a:p>
            <a:pPr rtl="0"/>
            <a:endParaRPr lang="sv-SE" sz="2000" dirty="0"/>
          </a:p>
          <a:p>
            <a:pPr rtl="0"/>
            <a:r>
              <a:rPr lang="da-dk" sz="2000"/>
              <a:t>Hvordan anvender du digitale værktøjer på en sund måde?</a:t>
            </a:r>
          </a:p>
          <a:p>
            <a:pPr rtl="0"/>
            <a:endParaRPr lang="sv-SE" sz="2000" dirty="0"/>
          </a:p>
          <a:p>
            <a:pPr rtl="0"/>
            <a:r>
              <a:rPr lang="da-dk" sz="2000"/>
              <a:t>Hvordan forandres arbejdsmiljøer?</a:t>
            </a: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782C2177-0307-4E5D-B2F1-F29AA0566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77E4DA6C-9AC2-47B7-920F-BA90CF8D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500"/>
            <a:ext cx="3048000" cy="17145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7590271A-8CDE-4519-B46C-7F519A41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DC8BA721-6607-4ED4-A49D-D1A45554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3048000" cy="17145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17C987DC-2533-4CBF-9581-848FDD558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18948"/>
          <a:stretch/>
        </p:blipFill>
        <p:spPr>
          <a:xfrm>
            <a:off x="9144000" y="0"/>
            <a:ext cx="3048000" cy="342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E0E5F-1F2F-4705-B07D-94FFC7C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 dirty="0"/>
              <a:t>Arbetsplatser</a:t>
            </a:r>
          </a:p>
        </p:txBody>
      </p:sp>
      <p:pic>
        <p:nvPicPr>
          <p:cNvPr id="6" name="1. Arbetsplatser" descr="Arbetsplatser">
            <a:hlinkClick r:id="" action="ppaction://media"/>
            <a:extLst>
              <a:ext uri="{FF2B5EF4-FFF2-40B4-BE49-F238E27FC236}">
                <a16:creationId xmlns:a16="http://schemas.microsoft.com/office/drawing/2014/main" id="{6B5ED9FF-1976-0FCF-C3C4-1DBD9D497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737" y="388210"/>
            <a:ext cx="4735513" cy="1285875"/>
          </a:xfrm>
        </p:spPr>
        <p:txBody>
          <a:bodyPr rtlCol="0"/>
          <a:lstStyle/>
          <a:p>
            <a:pPr rtl="0"/>
            <a:r>
              <a:rPr lang="da-dk" sz="4000" dirty="0"/>
              <a:t>Skab jeres eget drømmearbejdsmiljø</a:t>
            </a:r>
            <a:endParaRPr lang="da-DK" sz="4000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F87FF39-7EBF-43E7-8F61-E0E133D5FC0A}"/>
              </a:ext>
            </a:extLst>
          </p:cNvPr>
          <p:cNvSpPr txBox="1"/>
          <p:nvPr/>
        </p:nvSpPr>
        <p:spPr>
          <a:xfrm>
            <a:off x="2359298" y="2574414"/>
            <a:ext cx="37115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da-dk" sz="1800" b="1">
                <a:solidFill>
                  <a:schemeClr val="accent2"/>
                </a:solidFill>
              </a:rPr>
              <a:t>Hvilken type </a:t>
            </a:r>
          </a:p>
          <a:p>
            <a:pPr rtl="0"/>
            <a:r>
              <a:rPr lang="da-dk" b="1">
                <a:solidFill>
                  <a:schemeClr val="accent2"/>
                </a:solidFill>
              </a:rPr>
              <a:t>arbejdsplads har </a:t>
            </a:r>
            <a:r>
              <a:rPr lang="da-dk" sz="1800" b="1">
                <a:solidFill>
                  <a:schemeClr val="accent2"/>
                </a:solidFill>
              </a:rPr>
              <a:t>I valgt?</a:t>
            </a:r>
          </a:p>
          <a:p>
            <a:pPr rtl="0"/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D7A9DFB-1B13-4604-B804-48DFD7E010A3}"/>
              </a:ext>
            </a:extLst>
          </p:cNvPr>
          <p:cNvSpPr txBox="1"/>
          <p:nvPr/>
        </p:nvSpPr>
        <p:spPr>
          <a:xfrm>
            <a:off x="2362067" y="4652102"/>
            <a:ext cx="3382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a-dk" sz="1800" b="1">
                <a:solidFill>
                  <a:schemeClr val="accent2"/>
                </a:solidFill>
              </a:rPr>
              <a:t>Hvilke fysiske </a:t>
            </a:r>
          </a:p>
          <a:p>
            <a:pPr rtl="0"/>
            <a:r>
              <a:rPr lang="da-dk" sz="1800" b="1">
                <a:solidFill>
                  <a:schemeClr val="accent2"/>
                </a:solidFill>
              </a:rPr>
              <a:t>arbejdsmiljøfaktorer </a:t>
            </a:r>
          </a:p>
          <a:p>
            <a:pPr rtl="0"/>
            <a:r>
              <a:rPr lang="da-dk" sz="1800" b="1">
                <a:solidFill>
                  <a:schemeClr val="accent2"/>
                </a:solidFill>
              </a:rPr>
              <a:t>er vigtige? </a:t>
            </a:r>
            <a:r>
              <a:rPr lang="da-dk" sz="1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2575775-3508-4E51-950D-797995448FC7}"/>
              </a:ext>
            </a:extLst>
          </p:cNvPr>
          <p:cNvSpPr txBox="1"/>
          <p:nvPr/>
        </p:nvSpPr>
        <p:spPr>
          <a:xfrm>
            <a:off x="8080041" y="2619417"/>
            <a:ext cx="37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a-dk" sz="1800" b="1">
                <a:solidFill>
                  <a:schemeClr val="accent2"/>
                </a:solidFill>
              </a:rPr>
              <a:t>Hvad er nødvendigt for</a:t>
            </a:r>
          </a:p>
          <a:p>
            <a:pPr rtl="0"/>
            <a:r>
              <a:rPr lang="da-dk" b="1">
                <a:solidFill>
                  <a:schemeClr val="accent2"/>
                </a:solidFill>
              </a:rPr>
              <a:t>at udføre arbejdet?</a:t>
            </a:r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186CE380-C13D-4E44-90FD-E3B6AFF1C046}"/>
              </a:ext>
            </a:extLst>
          </p:cNvPr>
          <p:cNvSpPr txBox="1"/>
          <p:nvPr/>
        </p:nvSpPr>
        <p:spPr>
          <a:xfrm>
            <a:off x="8080040" y="4652102"/>
            <a:ext cx="3711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a-dk" sz="1800" b="1">
                <a:solidFill>
                  <a:schemeClr val="accent2"/>
                </a:solidFill>
              </a:rPr>
              <a:t>Hvilke psykosociale arbejdsmiljøfaktorer </a:t>
            </a:r>
          </a:p>
          <a:p>
            <a:pPr rtl="0"/>
            <a:r>
              <a:rPr lang="da-dk" sz="1800" b="1">
                <a:solidFill>
                  <a:schemeClr val="accent2"/>
                </a:solidFill>
              </a:rPr>
              <a:t>er vigtige? </a:t>
            </a:r>
            <a:r>
              <a:rPr lang="da-dk" sz="18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5DB4A3C-BBC9-4EF7-9819-9315ED816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" y="2384920"/>
            <a:ext cx="963473" cy="101468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ADE84088-6FF9-432A-B602-34CED54B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54" y="2390798"/>
            <a:ext cx="1002929" cy="1002929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22C9C0DA-5FC2-41A8-BC72-329E5BE92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40" y="4572503"/>
            <a:ext cx="901688" cy="100292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ABAE0FF-F321-4F87-AE2A-21104CE86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4" y="4561834"/>
            <a:ext cx="901687" cy="101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sz="4400" dirty="0"/>
              <a:t>Arbejdsmiljøfaktorer</a:t>
            </a:r>
            <a:br>
              <a:rPr lang="sv-SE" sz="4400" dirty="0"/>
            </a:br>
            <a:r>
              <a:rPr lang="da-dk" sz="4400" dirty="0"/>
              <a:t>- eksempler</a:t>
            </a:r>
            <a:endParaRPr lang="da-DK" sz="4400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007052" y="1906814"/>
            <a:ext cx="4679373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da-dk" sz="2400" b="1" dirty="0"/>
              <a:t>Fysiske</a:t>
            </a:r>
            <a:endParaRPr lang="da-dk" sz="1800" b="1" dirty="0"/>
          </a:p>
          <a:p>
            <a:pPr marL="0" indent="0" rtl="0">
              <a:buNone/>
            </a:pPr>
            <a:r>
              <a:rPr lang="da-dk" sz="1800" b="1" dirty="0"/>
              <a:t>Ergonomi og belastning</a:t>
            </a:r>
          </a:p>
          <a:p>
            <a:pPr marL="0" indent="0" rtl="0">
              <a:buNone/>
            </a:pPr>
            <a:r>
              <a:rPr lang="da-dk" sz="1800" dirty="0"/>
              <a:t>Hvordan du sidder, står og går. </a:t>
            </a:r>
            <a:br>
              <a:rPr lang="sv-SE" sz="1800" dirty="0"/>
            </a:br>
            <a:r>
              <a:rPr lang="da-dk" sz="1800" dirty="0"/>
              <a:t>Hvilket udstyr du bruger, og hvordan du fx bærer tunge ting.</a:t>
            </a:r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da-dk" sz="1800" b="1" dirty="0"/>
              <a:t>Lyd, lys og luft</a:t>
            </a:r>
          </a:p>
          <a:p>
            <a:pPr marL="0" indent="0" rtl="0">
              <a:buNone/>
            </a:pPr>
            <a:r>
              <a:rPr lang="da-dk" sz="1800" dirty="0"/>
              <a:t>Hvordan du oplever dine fysiske omgivelser, bliver du blændet af stærkt skinnende lys? Er der tilpas varmt?</a:t>
            </a:r>
            <a:endParaRPr lang="sv-SE" sz="1800" b="1" dirty="0"/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da-dk" sz="1800" b="1" dirty="0"/>
              <a:t>Teknik, redskaber, farlige stoffer og sikkerhed</a:t>
            </a:r>
          </a:p>
          <a:p>
            <a:pPr marL="0" indent="0" rtl="0">
              <a:buNone/>
            </a:pPr>
            <a:r>
              <a:rPr lang="da-dk" sz="1800" dirty="0"/>
              <a:t>Hvordan hjælpemidler til at udføre arbejdet påvirker os. Alt fra dataprogrammer til beskyttelsesudstyr.</a:t>
            </a:r>
          </a:p>
          <a:p>
            <a:pPr rtl="0"/>
            <a:endParaRPr lang="sv-SE" b="1" dirty="0"/>
          </a:p>
          <a:p>
            <a:pPr marL="0" indent="0" rtl="0">
              <a:lnSpc>
                <a:spcPct val="115000"/>
              </a:lnSpc>
              <a:buNone/>
            </a:pPr>
            <a:endParaRPr lang="sv-SE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6505C62B-09D2-4649-A2BC-960F65246281}"/>
              </a:ext>
            </a:extLst>
          </p:cNvPr>
          <p:cNvSpPr txBox="1">
            <a:spLocks/>
          </p:cNvSpPr>
          <p:nvPr/>
        </p:nvSpPr>
        <p:spPr>
          <a:xfrm>
            <a:off x="6394739" y="1858282"/>
            <a:ext cx="5702710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5000"/>
              </a:lnSpc>
              <a:buNone/>
            </a:pPr>
            <a:r>
              <a:rPr lang="da-dk" sz="2400" b="1" dirty="0">
                <a:solidFill>
                  <a:srgbClr val="006EB6"/>
                </a:solidFill>
              </a:rPr>
              <a:t>Psykosociale</a:t>
            </a:r>
            <a:endParaRPr lang="da-DK" sz="2400" b="1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da-dk" b="1" dirty="0">
                <a:solidFill>
                  <a:srgbClr val="006EB6"/>
                </a:solidFill>
              </a:rPr>
              <a:t>Stress og krav</a:t>
            </a:r>
          </a:p>
          <a:p>
            <a:pPr marL="0" indent="0" rtl="0">
              <a:buNone/>
            </a:pPr>
            <a:r>
              <a:rPr lang="da-dk" dirty="0">
                <a:solidFill>
                  <a:srgbClr val="006EB6"/>
                </a:solidFill>
              </a:rPr>
              <a:t>Konflikter, pres og forandring og restitution</a:t>
            </a:r>
          </a:p>
          <a:p>
            <a:pPr marL="0" indent="0" rtl="0">
              <a:buNone/>
            </a:pPr>
            <a:endParaRPr lang="da-dk" b="1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da-dk" b="1" dirty="0">
                <a:solidFill>
                  <a:srgbClr val="006EB6"/>
                </a:solidFill>
              </a:rPr>
              <a:t>Lederskab</a:t>
            </a:r>
          </a:p>
          <a:p>
            <a:pPr marL="0" indent="0" rtl="0">
              <a:buNone/>
            </a:pPr>
            <a:r>
              <a:rPr lang="da-dk" dirty="0">
                <a:solidFill>
                  <a:srgbClr val="006EB6"/>
                </a:solidFill>
              </a:rPr>
              <a:t>Støtte fra chef/kolleger, ros/anerkendelse og kommunikation.</a:t>
            </a:r>
          </a:p>
          <a:p>
            <a:pPr marL="0" indent="0" rtl="0">
              <a:buNone/>
            </a:pPr>
            <a:endParaRPr lang="da-dk" b="1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da-dk" b="1" dirty="0">
                <a:solidFill>
                  <a:srgbClr val="006EB6"/>
                </a:solidFill>
              </a:rPr>
              <a:t>Trivsel</a:t>
            </a:r>
          </a:p>
          <a:p>
            <a:pPr marL="0" indent="0" rtl="0">
              <a:buNone/>
            </a:pPr>
            <a:r>
              <a:rPr lang="da-dk" dirty="0">
                <a:solidFill>
                  <a:srgbClr val="006EB6"/>
                </a:solidFill>
              </a:rPr>
              <a:t>Fællesskab, indflydelse og sammenhæng.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97A8B3-DB24-4ACB-A1D9-F034A5F9D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t="5069" r="48905" b="1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AN_Thanks">
            <a:extLst>
              <a:ext uri="{FF2B5EF4-FFF2-40B4-BE49-F238E27FC236}">
                <a16:creationId xmlns:a16="http://schemas.microsoft.com/office/drawing/2014/main" id="{559FA02F-A9AC-4309-A8F3-44663EE1B51E}"/>
              </a:ext>
            </a:extLst>
          </p:cNvPr>
          <p:cNvSpPr txBox="1">
            <a:spLocks/>
          </p:cNvSpPr>
          <p:nvPr/>
        </p:nvSpPr>
        <p:spPr>
          <a:xfrm>
            <a:off x="2426068" y="1802981"/>
            <a:ext cx="8167098" cy="14906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7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>
                <a:solidFill>
                  <a:schemeClr val="accent6"/>
                </a:solidFill>
              </a:rPr>
              <a:t>Godt arbejde!</a:t>
            </a:r>
            <a:br>
              <a:rPr lang="en-GB" dirty="0">
                <a:solidFill>
                  <a:schemeClr val="accent6"/>
                </a:solidFill>
              </a:rPr>
            </a:b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45E1075-A258-488F-A580-0C30E8A27E20}"/>
              </a:ext>
            </a:extLst>
          </p:cNvPr>
          <p:cNvSpPr txBox="1"/>
          <p:nvPr/>
        </p:nvSpPr>
        <p:spPr>
          <a:xfrm>
            <a:off x="2426068" y="2921168"/>
            <a:ext cx="4400244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rtl="0"/>
            <a:r>
              <a:rPr lang="da-dk" sz="2200">
                <a:solidFill>
                  <a:schemeClr val="accent6"/>
                </a:solidFill>
              </a:rPr>
              <a:t>Hvad vil du fortælle om jeres arbejdsmiljø?</a:t>
            </a:r>
          </a:p>
          <a:p>
            <a:pPr rtl="0"/>
            <a:r>
              <a:rPr lang="da-dk" sz="2200">
                <a:solidFill>
                  <a:schemeClr val="accent6"/>
                </a:solidFill>
              </a:rPr>
              <a:t>Overvej det til næste gang!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75986B-9FBE-49DC-B816-C0AC5938CD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7E26FC-B8DC-4626-B0B1-E087CA0F6866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31e49-1351-41f8-85ca-9c948efef50d"/>
    <ds:schemaRef ds:uri="http://www.w3.org/XML/1998/namespace"/>
    <ds:schemaRef ds:uri="http://purl.org/dc/elements/1.1/"/>
    <ds:schemaRef ds:uri="7a8c5c01-e03e-4ef4-9a1c-76044e77be70"/>
  </ds:schemaRefs>
</ds:datastoreItem>
</file>

<file path=customXml/itemProps3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726</Words>
  <Application>Microsoft Office PowerPoint</Application>
  <PresentationFormat>Bredbild</PresentationFormat>
  <Paragraphs>93</Paragraphs>
  <Slides>6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Arial</vt:lpstr>
      <vt:lpstr>Calibri</vt:lpstr>
      <vt:lpstr>Corbel</vt:lpstr>
      <vt:lpstr>Open Sans</vt:lpstr>
      <vt:lpstr>Symbol</vt:lpstr>
      <vt:lpstr>Times New Roman</vt:lpstr>
      <vt:lpstr>16-9 skabelon UK 2010</vt:lpstr>
      <vt:lpstr>Skab et drømmearbejdsmiljø</vt:lpstr>
      <vt:lpstr>Det her  kan I nu!</vt:lpstr>
      <vt:lpstr>Arbetsplatser</vt:lpstr>
      <vt:lpstr>Skab jeres eget drømmearbejdsmiljø</vt:lpstr>
      <vt:lpstr>Arbejdsmiljøfaktorer - eksempler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Skapa en drömarbetsmiljö</dc:title>
  <dc:creator/>
  <cp:lastModifiedBy/>
  <cp:revision>26</cp:revision>
  <dcterms:modified xsi:type="dcterms:W3CDTF">2022-09-22T12:54:50Z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0x0101003105DED94D69644180770898D4B6B63D</vt:lpwstr>
  </property>
  <property fmtid="{D5CDD505-2E9C-101B-9397-08002B2CF9AE}" pid="7" name="MediaServiceImageTags">
    <vt:lpwstr/>
  </property>
</Properties>
</file>