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comments/comment1.xml" ContentType="application/vnd.openxmlformats-officedocument.presentationml.comment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
  </p:notesMasterIdLst>
  <p:handoutMasterIdLst>
    <p:handoutMasterId r:id="rId20"/>
  </p:handoutMasterIdLst>
  <p:sldIdLst>
    <p:sldId id="309" r:id="rId5"/>
    <p:sldId id="319" r:id="rId6"/>
    <p:sldId id="335" r:id="rId7"/>
    <p:sldId id="333" r:id="rId8"/>
    <p:sldId id="340" r:id="rId9"/>
    <p:sldId id="349" r:id="rId10"/>
    <p:sldId id="347" r:id="rId11"/>
    <p:sldId id="346" r:id="rId12"/>
    <p:sldId id="343" r:id="rId13"/>
    <p:sldId id="345" r:id="rId14"/>
    <p:sldId id="337" r:id="rId15"/>
    <p:sldId id="287" r:id="rId16"/>
    <p:sldId id="316" r:id="rId17"/>
    <p:sldId id="317" r:id="rId18"/>
  </p:sldIdLst>
  <p:sldSz cx="12192000" cy="6858000"/>
  <p:notesSz cx="6808788" cy="9940925"/>
  <p:defaultTextStyle>
    <a:defPPr rtl="0">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Författare"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6"/>
    <a:srgbClr val="ADCFF1"/>
    <a:srgbClr val="FDFDFD"/>
    <a:srgbClr val="FDCF41"/>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85363" autoAdjust="0"/>
  </p:normalViewPr>
  <p:slideViewPr>
    <p:cSldViewPr snapToGrid="0" showGuides="1">
      <p:cViewPr varScale="1">
        <p:scale>
          <a:sx n="78" d="100"/>
          <a:sy n="78" d="100"/>
        </p:scale>
        <p:origin x="114" y="156"/>
      </p:cViewPr>
      <p:guideLst>
        <p:guide orient="horz" pos="2160"/>
        <p:guide pos="3840"/>
      </p:guideLst>
    </p:cSldViewPr>
  </p:slideViewPr>
  <p:outlineViewPr>
    <p:cViewPr>
      <p:scale>
        <a:sx n="33" d="100"/>
        <a:sy n="33" d="100"/>
      </p:scale>
      <p:origin x="0" y="-5694"/>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5-30T13:38:20.032" idx="1">
    <p:pos x="7680" y="2868"/>
    <p:text>Bør vi ikke ha et annet bilde på denne sliden? Når det er to like bilder,er det vanskelig å skjønne at det er to forskjellige spørsmål.</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pPr rtl="0"/>
            <a:fld id="{400BA559-C1C5-4943-B542-8794232D57DA}" type="datetimeFigureOut">
              <a:rPr lang="da-DK"/>
              <a:t>20-03-2023</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pPr rtl="0"/>
            <a:fld id="{CD72A38B-F9FA-4036-A084-652409E98F08}" type="datetimeFigureOut">
              <a:rPr lang="en-GB"/>
              <a:pPr rtl="0"/>
              <a:t>20/03/2023</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rtl="0"/>
            <a:r>
              <a:rPr lang="nb-no"/>
              <a:t>Click to edit Master text styles</a:t>
            </a:r>
          </a:p>
          <a:p>
            <a:pPr lvl="1" rtl="0"/>
            <a:r>
              <a:rPr lang="nb-no"/>
              <a:t>Second level</a:t>
            </a:r>
          </a:p>
          <a:p>
            <a:pPr lvl="2" rtl="0"/>
            <a:r>
              <a:rPr lang="nb-no"/>
              <a:t>Third level</a:t>
            </a:r>
          </a:p>
          <a:p>
            <a:pPr lvl="3" rtl="0"/>
            <a:r>
              <a:rPr lang="nb-no"/>
              <a:t>Fourth level</a:t>
            </a:r>
          </a:p>
          <a:p>
            <a:pPr lvl="4" rtl="0"/>
            <a:r>
              <a:rPr lang="nb-no"/>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Fortell elevene at det nå er tid for den avsluttende leksjonen i utdannelsen arbeidsmiljøkunnskap for unge. Elevene skal presentere arbeidsmiljøet de lagde i leksjon 5 og gjennomføre en arbeidsmiljø-quiz der de får testet kunnskapene sine.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1</a:t>
            </a:fld>
            <a:endParaRPr lang="en-GB" dirty="0"/>
          </a:p>
        </p:txBody>
      </p:sp>
    </p:spTree>
    <p:extLst>
      <p:ext uri="{BB962C8B-B14F-4D97-AF65-F5344CB8AC3E}">
        <p14:creationId xmlns:p14="http://schemas.microsoft.com/office/powerpoint/2010/main" val="18356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Arial" panose="020B0604020202020204" pitchFamily="34" charset="0"/>
              </a:rPr>
              <a:t>Les opp spørsmål 6 og påstandene.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 - </a:t>
            </a:r>
            <a:r>
              <a:rPr lang="nb-no" sz="1200" dirty="0">
                <a:solidFill>
                  <a:srgbClr val="006EB6"/>
                </a:solidFill>
              </a:rPr>
              <a:t>Du kan jobbe og holde deg frisk på arbeidsplassen.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 – </a:t>
            </a:r>
            <a:r>
              <a:rPr lang="nb-no" sz="1200" dirty="0">
                <a:solidFill>
                  <a:srgbClr val="006EB6"/>
                </a:solidFill>
              </a:rPr>
              <a:t>Fordi det står i loven.</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C - </a:t>
            </a:r>
            <a:r>
              <a:rPr lang="nb-no" sz="1200" dirty="0">
                <a:solidFill>
                  <a:srgbClr val="006EB6"/>
                </a:solidFill>
              </a:rPr>
              <a:t>Hvis du ikke vet hva arbeidsmiljø er, blir det vanskelig å få jobb.</a:t>
            </a: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10</a:t>
            </a:fld>
            <a:endParaRPr lang="en-GB" dirty="0"/>
          </a:p>
        </p:txBody>
      </p:sp>
    </p:spTree>
    <p:extLst>
      <p:ext uri="{BB962C8B-B14F-4D97-AF65-F5344CB8AC3E}">
        <p14:creationId xmlns:p14="http://schemas.microsoft.com/office/powerpoint/2010/main" val="424945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Nå skal elevene rette hverandres oppgaver og diskutere med medelevene ved bordet sitt.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11</a:t>
            </a:fld>
            <a:endParaRPr lang="en-GB" dirty="0"/>
          </a:p>
        </p:txBody>
      </p:sp>
    </p:spTree>
    <p:extLst>
      <p:ext uri="{BB962C8B-B14F-4D97-AF65-F5344CB8AC3E}">
        <p14:creationId xmlns:p14="http://schemas.microsoft.com/office/powerpoint/2010/main" val="354819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nSpc>
                <a:spcPct val="107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Corbel" panose="020B0503020204020204" pitchFamily="34" charset="0"/>
                <a:ea typeface="Corbel" panose="020B0503020204020204" pitchFamily="34" charset="0"/>
                <a:cs typeface="Corbel" panose="020B0503020204020204" pitchFamily="34" charset="0"/>
              </a:rPr>
              <a:t>Start filmen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Om filmen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Filmen gir eksempler på de arbeidsmiljøsituasjonene som elevene i fremtiden kommer til å være i. Gratulerer elevene med at de nå har fått kunnskap om arbeidsmiljø som de kan bruke resten av arbeidslivet. En blanding av fyrverkeri og arbeidsmiljø.</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en-GB" dirty="0"/>
          </a:p>
        </p:txBody>
      </p:sp>
      <p:sp>
        <p:nvSpPr>
          <p:cNvPr id="4" name="Slide Number Placeholder 3"/>
          <p:cNvSpPr>
            <a:spLocks noGrp="1"/>
          </p:cNvSpPr>
          <p:nvPr>
            <p:ph type="sldNum" sz="quarter" idx="10"/>
          </p:nvPr>
        </p:nvSpPr>
        <p:spPr/>
        <p:txBody>
          <a:bodyPr rtlCol="0"/>
          <a:lstStyle/>
          <a:p>
            <a:pPr rtl="0"/>
            <a:fld id="{49436F85-577F-4A92-A47F-D540A2BCC821}" type="slidenum">
              <a:rPr lang="en-GB"/>
              <a:pPr/>
              <a:t>12</a:t>
            </a:fld>
            <a:endParaRPr lang="en-GB" dirty="0"/>
          </a:p>
        </p:txBody>
      </p:sp>
    </p:spTree>
    <p:extLst>
      <p:ext uri="{BB962C8B-B14F-4D97-AF65-F5344CB8AC3E}">
        <p14:creationId xmlns:p14="http://schemas.microsoft.com/office/powerpoint/2010/main" val="120925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b="1" dirty="0">
                <a:effectLst/>
                <a:latin typeface="Corbel" panose="020B0503020204020204" pitchFamily="34" charset="0"/>
                <a:ea typeface="Calibri" panose="020F0502020204030204" pitchFamily="34" charset="0"/>
                <a:cs typeface="Arial" panose="020B0604020202020204" pitchFamily="34" charset="0"/>
              </a:rPr>
              <a:t>Formålet med prosjektet: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orbel" panose="020B0503020204020204" pitchFamily="34" charset="0"/>
                <a:ea typeface="Calibri" panose="020F0502020204030204" pitchFamily="34" charset="0"/>
                <a:cs typeface="Arial" panose="020B0604020202020204" pitchFamily="34" charset="0"/>
              </a:rPr>
              <a:t>Gi en kort introduksjon til hvordan dette skolematerialet har blitt til og hvordan det er utviklet.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b-NO"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Du forteller om leksjonspakken og hvorfor vi gjør dette. Leksjonspakken har som hensikt å gi elevene et innblikk i hva arbeidsmiljø er og hvordan det påvirker oss i hverdagen. Gjennom seks leksjoner vil elevene lære seg å bli mer bevisste om faktorer på arbeidsplassen som påvirker deres psykiske og fysiske helse, og dermed blir bedre forberedt for et langt og friskt arbeidsliv. Elevene vil i løpet av leksjonspakken får høre en forskers syn på emnene som presenteres.</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sv-SE" dirty="0"/>
          </a:p>
        </p:txBody>
      </p:sp>
      <p:sp>
        <p:nvSpPr>
          <p:cNvPr id="4" name="Platshållare för bildnummer 3"/>
          <p:cNvSpPr>
            <a:spLocks noGrp="1"/>
          </p:cNvSpPr>
          <p:nvPr>
            <p:ph type="sldNum" sz="quarter" idx="5"/>
          </p:nvPr>
        </p:nvSpPr>
        <p:spPr/>
        <p:txBody>
          <a:bodyPr rtlCol="0"/>
          <a:lstStyle/>
          <a:p>
            <a:pPr rtl="0"/>
            <a:fld id="{49436F85-577F-4A92-A47F-D540A2BCC821}" type="slidenum">
              <a:rPr lang="en-GB" smtClean="0"/>
              <a:pPr rtl="0"/>
              <a:t>13</a:t>
            </a:fld>
            <a:endParaRPr lang="en-GB" dirty="0"/>
          </a:p>
        </p:txBody>
      </p:sp>
    </p:spTree>
    <p:extLst>
      <p:ext uri="{BB962C8B-B14F-4D97-AF65-F5344CB8AC3E}">
        <p14:creationId xmlns:p14="http://schemas.microsoft.com/office/powerpoint/2010/main" val="110680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1" dirty="0">
                <a:effectLst/>
                <a:latin typeface="Corbel" panose="020B0503020204020204" pitchFamily="34" charset="0"/>
                <a:ea typeface="Calibri" panose="020F0502020204030204" pitchFamily="34" charset="0"/>
                <a:cs typeface="Arial" panose="020B0604020202020204" pitchFamily="34" charset="0"/>
              </a:rPr>
              <a:t>Formål: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orbel" panose="020B0503020204020204" pitchFamily="34" charset="0"/>
                <a:ea typeface="Calibri" panose="020F0502020204030204" pitchFamily="34" charset="0"/>
                <a:cs typeface="Arial" panose="020B0604020202020204" pitchFamily="34" charset="0"/>
              </a:rPr>
              <a:t>Å gi en kort innføring i hva Nordisk ministerråd er.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dirty="0">
                <a:effectLst/>
                <a:latin typeface="Corbel" panose="020B050302020402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orbel" panose="020B0503020204020204" pitchFamily="34" charset="0"/>
                <a:ea typeface="Calibri" panose="020F0502020204030204" pitchFamily="34" charset="0"/>
                <a:cs typeface="Arial" panose="020B0604020202020204" pitchFamily="34" charset="0"/>
              </a:rPr>
              <a:t>Nordisk ministerråd er de nordiske regjeringenes offisielle samarbeidsorgan.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orbel" panose="020B0503020204020204" pitchFamily="34" charset="0"/>
                <a:ea typeface="Calibri" panose="020F0502020204030204" pitchFamily="34" charset="0"/>
                <a:cs typeface="Arial" panose="020B0604020202020204" pitchFamily="34" charset="0"/>
              </a:rPr>
              <a:t>Nordisk ministerråd arbeider for felles nordiske løsninger innen områder der de nordiske landene kan oppnå større resultater ved å samarbeide enn ved å løse oppgavene hver for seg.</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br>
              <a:rPr lang="nb-NO" sz="1800" dirty="0">
                <a:effectLst/>
                <a:latin typeface="Corbel" panose="020B0503020204020204" pitchFamily="34" charset="0"/>
                <a:ea typeface="Calibri" panose="020F0502020204030204" pitchFamily="34" charset="0"/>
                <a:cs typeface="Arial" panose="020B0604020202020204" pitchFamily="34" charset="0"/>
              </a:rPr>
            </a:br>
            <a:r>
              <a:rPr lang="nb-NO" sz="1800" dirty="0">
                <a:effectLst/>
                <a:latin typeface="Corbel" panose="020B0503020204020204" pitchFamily="34" charset="0"/>
                <a:ea typeface="Calibri" panose="020F0502020204030204" pitchFamily="34" charset="0"/>
                <a:cs typeface="Arial" panose="020B0604020202020204" pitchFamily="34" charset="0"/>
              </a:rPr>
              <a:t>Et godt arbeidsliv spiller en sentral rolle for utviklingen av de nordiske velferdssamfunnene, for næringslivet og for hvert individ.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orbel" panose="020B0503020204020204" pitchFamily="34" charset="0"/>
                <a:ea typeface="Calibri" panose="020F0502020204030204" pitchFamily="34" charset="0"/>
                <a:cs typeface="Arial" panose="020B0604020202020204" pitchFamily="34" charset="0"/>
              </a:rPr>
              <a:t>Et felles nordisk arbeidsmarked utgjør en hjørnestein i det nordiske samarbeidet. Samarbeidet omfatter sysselsetting og arbeidsmarked samt arbeidsmiljø og arbeidsrett.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pPr rtl="0"/>
            <a:fld id="{49436F85-577F-4A92-A47F-D540A2BCC821}" type="slidenum">
              <a:rPr lang="en-GB" smtClean="0"/>
              <a:pPr rtl="0"/>
              <a:t>14</a:t>
            </a:fld>
            <a:endParaRPr lang="en-GB" dirty="0"/>
          </a:p>
        </p:txBody>
      </p:sp>
    </p:spTree>
    <p:extLst>
      <p:ext uri="{BB962C8B-B14F-4D97-AF65-F5344CB8AC3E}">
        <p14:creationId xmlns:p14="http://schemas.microsoft.com/office/powerpoint/2010/main" val="132049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Hver elevgruppe presenterer arbeidsmiljøet de lagde i leksjon 5. Elevene går frem til det stedet i rommet hvor arbeidsmiljøet deres er satt opp. De elevene som hører på presentasjonen, skal i mellomtiden tenke over noen spørsmål.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La elevene reflektere hver for seg en stund og skrive ned tankene sine mellom hver presentasjon. Elevene trenger linjeark og penner til dette.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Når en gruppe er ferdig med å presentere, går de og setter seg. Neste gruppe går frem og presenterer.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Her er spørsmålene de skal reflektere over. Vis spørsmålene på skjermen, slik at elevene kan se spørsmålene mens de lytter.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buFont typeface="Symbol" panose="05050102010706020507" pitchFamily="18" charset="2"/>
              <a:buChar char=""/>
            </a:pPr>
            <a:r>
              <a:rPr lang="nb-NO" sz="1800" dirty="0">
                <a:effectLst/>
                <a:latin typeface="Corbel" panose="020B0503020204020204" pitchFamily="34" charset="0"/>
                <a:ea typeface="Corbel" panose="020B0503020204020204" pitchFamily="34" charset="0"/>
                <a:cs typeface="Corbel" panose="020B0503020204020204" pitchFamily="34" charset="0"/>
              </a:rPr>
              <a:t>Var det noen av arbeidsmiljøene du likte litt ekstra?</a:t>
            </a:r>
            <a:br>
              <a:rPr lang="nb-NO" sz="1800" dirty="0">
                <a:effectLst/>
                <a:latin typeface="Calibri" panose="020F0502020204030204" pitchFamily="34" charset="0"/>
                <a:ea typeface="Calibri" panose="020F0502020204030204" pitchFamily="34" charset="0"/>
                <a:cs typeface="Arial" panose="020B0604020202020204" pitchFamily="34" charset="0"/>
              </a:rPr>
            </a:br>
            <a:r>
              <a:rPr lang="nb-NO" sz="1800" dirty="0">
                <a:effectLst/>
                <a:latin typeface="Corbel" panose="020B0503020204020204" pitchFamily="34" charset="0"/>
                <a:ea typeface="Corbel" panose="020B0503020204020204" pitchFamily="34" charset="0"/>
                <a:cs typeface="Corbel" panose="020B0503020204020204" pitchFamily="34" charset="0"/>
              </a:rPr>
              <a:t>Hvorfor</a:t>
            </a:r>
            <a:r>
              <a:rPr lang="nb-NO" sz="1800" b="1" dirty="0">
                <a:effectLst/>
                <a:latin typeface="Corbel" panose="020B0503020204020204" pitchFamily="34" charset="0"/>
                <a:ea typeface="Corbel" panose="020B0503020204020204" pitchFamily="34" charset="0"/>
                <a:cs typeface="Corbel" panose="020B0503020204020204" pitchFamily="34" charset="0"/>
              </a:rPr>
              <a:t>? </a:t>
            </a:r>
            <a:r>
              <a:rPr lang="nb-NO" sz="1800" dirty="0">
                <a:effectLst/>
                <a:latin typeface="Corbel" panose="020B0503020204020204" pitchFamily="34" charset="0"/>
                <a:ea typeface="Corbel" panose="020B0503020204020204" pitchFamily="34" charset="0"/>
                <a:cs typeface="Corbel" panose="020B0503020204020204" pitchFamily="34" charset="0"/>
              </a:rPr>
              <a:t>Du/dere kan ikke velge deres eget.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buFont typeface="Symbol" panose="05050102010706020507" pitchFamily="18" charset="2"/>
              <a:buChar char=""/>
            </a:pPr>
            <a:r>
              <a:rPr lang="nb-NO" sz="1800" dirty="0">
                <a:effectLst/>
                <a:latin typeface="Corbel" panose="020B0503020204020204" pitchFamily="34" charset="0"/>
                <a:ea typeface="Corbel" panose="020B0503020204020204" pitchFamily="34" charset="0"/>
                <a:cs typeface="Corbel" panose="020B0503020204020204" pitchFamily="34" charset="0"/>
              </a:rPr>
              <a:t>Hvilke arbeidsmiljøer hadde fokusert mer på de fysiske faktorene?</a:t>
            </a:r>
            <a:r>
              <a:rPr lang="nb-NO" sz="1800" b="1" dirty="0">
                <a:effectLst/>
                <a:latin typeface="Corbel" panose="020B0503020204020204" pitchFamily="34" charset="0"/>
                <a:ea typeface="Corbel" panose="020B0503020204020204" pitchFamily="34" charset="0"/>
                <a:cs typeface="Corbel" panose="020B0503020204020204" pitchFamily="34" charset="0"/>
              </a:rPr>
              <a:t> </a:t>
            </a:r>
            <a:r>
              <a:rPr lang="nb-NO" sz="1800" dirty="0">
                <a:effectLst/>
                <a:latin typeface="Corbel" panose="020B0503020204020204" pitchFamily="34" charset="0"/>
                <a:ea typeface="Corbel" panose="020B0503020204020204" pitchFamily="34" charset="0"/>
                <a:cs typeface="Corbel" panose="020B0503020204020204" pitchFamily="34" charset="0"/>
              </a:rPr>
              <a:t>Hvilke faktorer hadde de tenkt på?</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buFont typeface="Symbol" panose="05050102010706020507" pitchFamily="18" charset="2"/>
              <a:buChar char=""/>
            </a:pPr>
            <a:r>
              <a:rPr lang="nb-NO" sz="1800" dirty="0">
                <a:effectLst/>
                <a:latin typeface="Corbel" panose="020B0503020204020204" pitchFamily="34" charset="0"/>
                <a:ea typeface="Corbel" panose="020B0503020204020204" pitchFamily="34" charset="0"/>
                <a:cs typeface="Corbel" panose="020B0503020204020204" pitchFamily="34" charset="0"/>
              </a:rPr>
              <a:t>Hvilke arbeidsmiljøer hadde fokusert mer på de psykososiale faktorene? </a:t>
            </a:r>
            <a:br>
              <a:rPr lang="nb-NO" sz="1800" dirty="0">
                <a:effectLst/>
                <a:latin typeface="Calibri" panose="020F0502020204030204" pitchFamily="34" charset="0"/>
                <a:ea typeface="Calibri" panose="020F0502020204030204" pitchFamily="34" charset="0"/>
                <a:cs typeface="Arial" panose="020B0604020202020204" pitchFamily="34" charset="0"/>
              </a:rPr>
            </a:br>
            <a:r>
              <a:rPr lang="nb-NO" sz="1800" dirty="0">
                <a:effectLst/>
                <a:latin typeface="Corbel" panose="020B0503020204020204" pitchFamily="34" charset="0"/>
                <a:ea typeface="Corbel" panose="020B0503020204020204" pitchFamily="34" charset="0"/>
                <a:cs typeface="Corbel" panose="020B0503020204020204" pitchFamily="34" charset="0"/>
              </a:rPr>
              <a:t>Hvilke faktorer hadde de tenkt på?</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Symbol" panose="05050102010706020507" pitchFamily="18" charset="2"/>
              <a:buChar char=""/>
            </a:pPr>
            <a:r>
              <a:rPr lang="nb-NO" sz="1800" dirty="0">
                <a:effectLst/>
                <a:latin typeface="Corbel" panose="020B0503020204020204" pitchFamily="34" charset="0"/>
                <a:ea typeface="Corbel" panose="020B0503020204020204" pitchFamily="34" charset="0"/>
                <a:cs typeface="Corbel" panose="020B0503020204020204" pitchFamily="34" charset="0"/>
              </a:rPr>
              <a:t>Inneholdt noen av arbeidsmiljøene arbeid med digitale verktøy av noe slag? Hvordan hadde gruppen tenkt på arbeidsmiljøet rundt dem?</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Når alle gruppene har presentert, kan de sitte og diskutere spørsmålene sammen i gruppen sin. La elevene diskutere om de kunne se noen likheter og forskjeller mellom de ulike arbeidsmiljøene.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person fra hver gruppe gjør rede for hva de har snakket om i gruppen for hele klassen.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Formål</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Bruke den teoretiske kunnskapen de har fått om arbeidsmiljø i de tidligere modulene om fysisk og psykososialt arbeidsmiljø.</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2</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Nå skal vi se hva dere har lært om arbeidsmiljø. Det er tid for en arbeidsmiljø-quiz.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sv-SE" dirty="0"/>
          </a:p>
        </p:txBody>
      </p:sp>
      <p:sp>
        <p:nvSpPr>
          <p:cNvPr id="4" name="Platshållare för bildnummer 3"/>
          <p:cNvSpPr>
            <a:spLocks noGrp="1"/>
          </p:cNvSpPr>
          <p:nvPr>
            <p:ph type="sldNum" sz="quarter" idx="5"/>
          </p:nvPr>
        </p:nvSpPr>
        <p:spPr/>
        <p:txBody>
          <a:bodyPr rtlCol="0"/>
          <a:lstStyle/>
          <a:p>
            <a:pPr rtl="0"/>
            <a:fld id="{49436F85-577F-4A92-A47F-D540A2BCC821}" type="slidenum">
              <a:rPr lang="en-GB" smtClean="0"/>
              <a:pPr/>
              <a:t>3</a:t>
            </a:fld>
            <a:endParaRPr lang="en-GB" dirty="0"/>
          </a:p>
        </p:txBody>
      </p:sp>
    </p:spTree>
    <p:extLst>
      <p:ext uri="{BB962C8B-B14F-4D97-AF65-F5344CB8AC3E}">
        <p14:creationId xmlns:p14="http://schemas.microsoft.com/office/powerpoint/2010/main" val="316305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ts val="1200"/>
              </a:lnSpc>
              <a:spcAft>
                <a:spcPts val="800"/>
              </a:spcAft>
            </a:pPr>
            <a:r>
              <a:rPr lang="nb-NO" sz="1800" b="1" dirty="0">
                <a:effectLst/>
                <a:latin typeface="Corbel" panose="020B0503020204020204" pitchFamily="34" charset="0"/>
                <a:ea typeface="Corbel" panose="020B0503020204020204" pitchFamily="34" charset="0"/>
                <a:cs typeface="Corbel" panose="020B0503020204020204" pitchFamily="34" charset="0"/>
              </a:rPr>
              <a:t>Slik foregår arbeidsmiljø-quizen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Quizen består av seks spørsmål.</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Du vil få en påstand i tekst og bilde.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Du setter et kryss i – A, B eller C – i quiz-skjemaet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Spørsmålene vises på skjermen.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Når du har svart på alle spørsmålene, bytter du quiz-skjema med en medelev, slik at dere kan rette hverandres skjema.</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resonere rundt bildene og har svart annerledes, så oppmuntre dem til det. Ingen svar er riktig eller feil, så lenge de har gode argumenter for hvorfor de mener som de gjør.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Formål: </a:t>
            </a:r>
            <a:br>
              <a:rPr lang="nb-NO" sz="1800" dirty="0">
                <a:effectLst/>
                <a:latin typeface="Calibri" panose="020F0502020204030204" pitchFamily="34" charset="0"/>
                <a:ea typeface="Calibri" panose="020F0502020204030204" pitchFamily="34" charset="0"/>
                <a:cs typeface="Arial" panose="020B0604020202020204" pitchFamily="34" charset="0"/>
              </a:rPr>
            </a:br>
            <a:r>
              <a:rPr lang="nb-NO" sz="1800" dirty="0">
                <a:effectLst/>
                <a:latin typeface="Calibri" panose="020F0502020204030204" pitchFamily="34" charset="0"/>
                <a:ea typeface="Calibri" panose="020F0502020204030204" pitchFamily="34" charset="0"/>
                <a:cs typeface="Arial" panose="020B0604020202020204" pitchFamily="34" charset="0"/>
              </a:rPr>
              <a:t>La elevene teste kunnskapene de har fått fra leksjonene individuelt.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4</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Instruksjon: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Les opp spørsmål 1: Hvilken av disse er en fysisk arbeidsmiljøfaktor?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resonere rundt bildene og har svart annerledes, så oppmuntre dem til det. Ingen svar er riktig eller feil, så lenge de har gode argumenter for hvorfor de mener som de gjør.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5</a:t>
            </a:fld>
            <a:endParaRPr lang="en-GB" dirty="0"/>
          </a:p>
        </p:txBody>
      </p:sp>
    </p:spTree>
    <p:extLst>
      <p:ext uri="{BB962C8B-B14F-4D97-AF65-F5344CB8AC3E}">
        <p14:creationId xmlns:p14="http://schemas.microsoft.com/office/powerpoint/2010/main" val="399520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Les opp spørsmål 2: Hva er eksempler på psykososiale arbeidsmiljøfaktorer? Og påstandene: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A. Teknikk, redskaper, farlige stoffer og sikkerhet.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B. Stress, konflikter, ros og fellesskap.</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C. Lyd, lys, varme og luft.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6</a:t>
            </a:fld>
            <a:endParaRPr lang="en-GB" dirty="0"/>
          </a:p>
        </p:txBody>
      </p:sp>
    </p:spTree>
    <p:extLst>
      <p:ext uri="{BB962C8B-B14F-4D97-AF65-F5344CB8AC3E}">
        <p14:creationId xmlns:p14="http://schemas.microsoft.com/office/powerpoint/2010/main" val="240666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Les opp spørsmål 3: Hva utgjør </a:t>
            </a:r>
            <a:r>
              <a:rPr lang="nb-NO" sz="1800" b="1" u="sng"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ikke</a:t>
            </a:r>
            <a:r>
              <a:rPr lang="nb-NO"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en fysisk risiko i arbeidsmiljøet?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resonere rundt bildene og har svart annerledes, så oppmuntre dem til det. Ingen svar er riktig eller feil, så lenge de har gode argumenter for hvorfor de mener som de gjør.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7</a:t>
            </a:fld>
            <a:endParaRPr lang="en-GB" dirty="0"/>
          </a:p>
        </p:txBody>
      </p:sp>
    </p:spTree>
    <p:extLst>
      <p:ext uri="{BB962C8B-B14F-4D97-AF65-F5344CB8AC3E}">
        <p14:creationId xmlns:p14="http://schemas.microsoft.com/office/powerpoint/2010/main" val="344138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Instruksjon:</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Les opp spørsmål 4: Hvilken av disse er en psykososial arbeidsmiljøfaktor?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Hvis en elev vil resonere rundt bildene og har svart annerledes, så oppmuntre dem til det. Ingen svar er riktig eller feil, så lenge de har gode argumenter for hvorfor de mener som de gjør.</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8</a:t>
            </a:fld>
            <a:endParaRPr lang="en-GB" dirty="0"/>
          </a:p>
        </p:txBody>
      </p:sp>
    </p:spTree>
    <p:extLst>
      <p:ext uri="{BB962C8B-B14F-4D97-AF65-F5344CB8AC3E}">
        <p14:creationId xmlns:p14="http://schemas.microsoft.com/office/powerpoint/2010/main" val="37027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Arial" panose="020B0604020202020204" pitchFamily="34" charset="0"/>
              </a:rPr>
              <a:t>Les opp spørsmål 5: Hvilken av påstandene stemmer med et digitalt arbeidsmiljø? Og påstandene:</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b="1" dirty="0">
                <a:effectLst/>
                <a:latin typeface="Corbel" panose="020B0503020204020204" pitchFamily="34" charset="0"/>
                <a:ea typeface="Corbel" panose="020B0503020204020204" pitchFamily="34" charset="0"/>
                <a:cs typeface="Corbel" panose="020B0503020204020204" pitchFamily="34" charset="0"/>
              </a:rPr>
              <a:t>A.</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Du kan se på en skjerm så lenge du vil om dagen, bare du sover 8 timer pr. natt.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b="1" dirty="0">
                <a:effectLst/>
                <a:latin typeface="Corbel" panose="020B0503020204020204" pitchFamily="34" charset="0"/>
                <a:ea typeface="Corbel" panose="020B0503020204020204" pitchFamily="34" charset="0"/>
                <a:cs typeface="Corbel" panose="020B0503020204020204" pitchFamily="34" charset="0"/>
              </a:rPr>
              <a:t>B.</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Vi vet nøyaktig hvordan de digitale verktøyene påvirker oss, men vi velger å ikke fortelle det.</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b="1" dirty="0">
                <a:effectLst/>
                <a:latin typeface="Corbel" panose="020B0503020204020204" pitchFamily="34" charset="0"/>
                <a:ea typeface="Corbel" panose="020B0503020204020204" pitchFamily="34" charset="0"/>
                <a:cs typeface="Corbel" panose="020B0503020204020204" pitchFamily="34" charset="0"/>
              </a:rPr>
              <a:t>C.</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Forskning viser at vi fremdeles har behov for å møtes fysisk i virkeligheten for å ha det bra.</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9</a:t>
            </a:fld>
            <a:endParaRPr lang="en-GB" dirty="0"/>
          </a:p>
        </p:txBody>
      </p:sp>
    </p:spTree>
    <p:extLst>
      <p:ext uri="{BB962C8B-B14F-4D97-AF65-F5344CB8AC3E}">
        <p14:creationId xmlns:p14="http://schemas.microsoft.com/office/powerpoint/2010/main" val="2069782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834" y="675392"/>
            <a:ext cx="5467917" cy="4766558"/>
          </a:xfrm>
        </p:spPr>
        <p:txBody>
          <a:bodyPr rtlCol="0" anchor="t" anchorCtr="0"/>
          <a:lstStyle>
            <a:lvl1pPr algn="l">
              <a:lnSpc>
                <a:spcPct val="83000"/>
              </a:lnSpc>
              <a:defRPr sz="7800">
                <a:solidFill>
                  <a:srgbClr val="006EB6"/>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nb-no"/>
              <a:t>Insert quotation text in several lines. Insert name or source: Click ENTER for new line, click TAB, insert name/source</a:t>
            </a:r>
            <a:endParaRPr lang="sv-SE"/>
          </a:p>
          <a:p>
            <a:pPr lvl="1" rtl="0"/>
            <a:r>
              <a:rPr lang="nb-no"/>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b-no"/>
              <a:t> </a:t>
            </a:r>
          </a:p>
        </p:txBody>
      </p:sp>
      <p:sp>
        <p:nvSpPr>
          <p:cNvPr id="2" name="Date Placeholder 1" hidden="1"/>
          <p:cNvSpPr>
            <a:spLocks noGrp="1"/>
          </p:cNvSpPr>
          <p:nvPr>
            <p:ph type="dt" sz="half" idx="14"/>
          </p:nvPr>
        </p:nvSpPr>
        <p:spPr>
          <a:xfrm>
            <a:off x="0" y="6912000"/>
            <a:ext cx="0" cy="0"/>
          </a:xfrm>
        </p:spPr>
        <p:txBody>
          <a:bodyPr rtlCol="0"/>
          <a:lstStyle/>
          <a:p>
            <a:pPr rtl="0"/>
            <a:endParaRPr lang="sv-SE" dirty="0"/>
          </a:p>
        </p:txBody>
      </p:sp>
      <p:sp>
        <p:nvSpPr>
          <p:cNvPr id="6" name="FLD_Footer"/>
          <p:cNvSpPr>
            <a:spLocks noGrp="1"/>
          </p:cNvSpPr>
          <p:nvPr>
            <p:ph type="ftr" sz="quarter" idx="15"/>
          </p:nvPr>
        </p:nvSpPr>
        <p:spPr/>
        <p:txBody>
          <a:bodyPr rtlCol="0"/>
          <a:lstStyle>
            <a:lvl1pPr>
              <a:defRPr>
                <a:solidFill>
                  <a:srgbClr val="ADCFF1"/>
                </a:solidFill>
              </a:defRPr>
            </a:lvl1pPr>
          </a:lstStyle>
          <a:p>
            <a:pPr rtl="0"/>
            <a:endParaRPr lang="sv-SE" dirty="0"/>
          </a:p>
        </p:txBody>
      </p:sp>
      <p:sp>
        <p:nvSpPr>
          <p:cNvPr id="11" name="Slide Number Placeholder 10"/>
          <p:cNvSpPr>
            <a:spLocks noGrp="1"/>
          </p:cNvSpPr>
          <p:nvPr>
            <p:ph type="sldNum" sz="quarter" idx="16"/>
          </p:nvPr>
        </p:nvSpPr>
        <p:spPr/>
        <p:txBody>
          <a:bodyPr rtlCol="0"/>
          <a:lstStyle>
            <a:lvl1pPr>
              <a:defRPr>
                <a:solidFill>
                  <a:srgbClr val="ADCFF1"/>
                </a:solidFill>
              </a:defRPr>
            </a:lvl1pPr>
          </a:lstStyle>
          <a:p>
            <a:pPr rtl="0"/>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rtl="0"/>
            <a:r>
              <a:rPr lang="nb-no"/>
              <a:t>Insert quotation text in several lines. Insert name or source: Click ENTER for new line, click TAB, insert name/source</a:t>
            </a:r>
            <a:endParaRPr lang="sv-SE"/>
          </a:p>
          <a:p>
            <a:pPr lvl="1" rtl="0"/>
            <a:r>
              <a:rPr lang="nb-no"/>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rtlCol="0"/>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nb-no"/>
              <a:t>Click to add chart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rtlCol="0"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b-no"/>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rtlCol="0"/>
          <a:lstStyle>
            <a:lvl1pPr>
              <a:defRPr/>
            </a:lvl1pPr>
          </a:lstStyle>
          <a:p>
            <a:pPr lvl="0" rtl="0"/>
            <a:r>
              <a:rPr lang="nb-no"/>
              <a:t>Insert chart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6" name="Title 5"/>
          <p:cNvSpPr>
            <a:spLocks noGrp="1"/>
          </p:cNvSpPr>
          <p:nvPr>
            <p:ph type="title" hasCustomPrompt="1"/>
          </p:nvPr>
        </p:nvSpPr>
        <p:spPr/>
        <p:txBody>
          <a:bodyPr rtlCol="0"/>
          <a:lstStyle>
            <a:lvl1pPr>
              <a:defRPr/>
            </a:lvl1pPr>
          </a:lstStyle>
          <a:p>
            <a:pPr rtl="0"/>
            <a:r>
              <a:rPr lang="nb-no"/>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b-no"/>
              <a:t>Insert chart or table</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b-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b-no"/>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b-no"/>
              <a:t>Insert chart or table</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b-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b-no"/>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rtlCol="0"/>
          <a:lstStyle>
            <a:lvl1pPr>
              <a:defRPr>
                <a:solidFill>
                  <a:schemeClr val="bg1"/>
                </a:solidFill>
              </a:defRPr>
            </a:lvl1pPr>
          </a:lstStyle>
          <a:p>
            <a:pPr rtl="0"/>
            <a:r>
              <a:rPr lang="nb-no"/>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0" name="Content Placeholder 2"/>
          <p:cNvSpPr>
            <a:spLocks noGrp="1"/>
          </p:cNvSpPr>
          <p:nvPr>
            <p:ph sz="quarter" idx="15" hasCustomPrompt="1"/>
          </p:nvPr>
        </p:nvSpPr>
        <p:spPr>
          <a:xfrm>
            <a:off x="693737" y="1920240"/>
            <a:ext cx="4698964" cy="4029710"/>
          </a:xfrm>
        </p:spPr>
        <p:txBody>
          <a:bodyPr rtlCol="0"/>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rtl="0"/>
            <a:r>
              <a:rPr lang="nb-no"/>
              <a:t>Click to add chart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rtlCol="0"/>
          <a:lstStyle>
            <a:lvl1pPr>
              <a:defRPr>
                <a:solidFill>
                  <a:srgbClr val="ADCFF1"/>
                </a:solidFill>
              </a:defRPr>
            </a:lvl1pPr>
          </a:lstStyle>
          <a:p>
            <a:pPr rtl="0"/>
            <a:r>
              <a:rPr lang="nb-no"/>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rtlCol="0"/>
          <a:lstStyle>
            <a:lvl1pPr>
              <a:defRPr sz="100">
                <a:solidFill>
                  <a:schemeClr val="bg1"/>
                </a:solidFill>
              </a:defRPr>
            </a:lvl1pPr>
          </a:lstStyle>
          <a:p>
            <a:pPr rtl="0"/>
            <a:endParaRPr lang="sv-SE" dirty="0"/>
          </a:p>
        </p:txBody>
      </p:sp>
      <p:sp>
        <p:nvSpPr>
          <p:cNvPr id="7" name="FLD_Footer"/>
          <p:cNvSpPr>
            <a:spLocks noGrp="1"/>
          </p:cNvSpPr>
          <p:nvPr>
            <p:ph type="ftr" sz="quarter" idx="18"/>
          </p:nvPr>
        </p:nvSpPr>
        <p:spPr/>
        <p:txBody>
          <a:bodyPr rtlCol="0"/>
          <a:lstStyle/>
          <a:p>
            <a:pPr rtl="0"/>
            <a:endParaRPr lang="sv-SE" dirty="0"/>
          </a:p>
        </p:txBody>
      </p:sp>
      <p:sp>
        <p:nvSpPr>
          <p:cNvPr id="8" name="Slide Number Placeholder 7"/>
          <p:cNvSpPr>
            <a:spLocks noGrp="1"/>
          </p:cNvSpPr>
          <p:nvPr>
            <p:ph type="sldNum" sz="quarter" idx="19"/>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400" y="676800"/>
            <a:ext cx="5468352" cy="4765150"/>
          </a:xfrm>
        </p:spPr>
        <p:txBody>
          <a:bodyPr rtlCol="0" anchor="t" anchorCtr="0"/>
          <a:lstStyle>
            <a:lvl1pPr algn="l">
              <a:lnSpc>
                <a:spcPct val="83000"/>
              </a:lnSpc>
              <a:defRPr sz="7800">
                <a:solidFill>
                  <a:srgbClr val="ADCFF1"/>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a:noFill/>
        </p:spPr>
        <p:txBody>
          <a:bodyPr rtlCol="0"/>
          <a:lstStyle>
            <a:lvl1pPr>
              <a:defRPr sz="1350">
                <a:solidFill>
                  <a:srgbClr val="ADCFF1"/>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9"/>
          </p:nvPr>
        </p:nvSpPr>
        <p:spPr/>
        <p:txBody>
          <a:bodyPr rtlCol="0"/>
          <a:lstStyle/>
          <a:p>
            <a:pPr rtl="0"/>
            <a:endParaRPr lang="sv-SE" dirty="0"/>
          </a:p>
        </p:txBody>
      </p:sp>
      <p:sp>
        <p:nvSpPr>
          <p:cNvPr id="8" name="Slide Number Placeholder 7"/>
          <p:cNvSpPr>
            <a:spLocks noGrp="1"/>
          </p:cNvSpPr>
          <p:nvPr>
            <p:ph type="sldNum" sz="quarter" idx="20"/>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rtlCol="0"/>
          <a:lstStyle>
            <a:lvl1pPr>
              <a:defRPr baseline="0">
                <a:solidFill>
                  <a:schemeClr val="bg1"/>
                </a:solidFill>
              </a:defRPr>
            </a:lvl1pPr>
          </a:lstStyle>
          <a:p>
            <a:pPr rtl="0"/>
            <a:r>
              <a:rPr lang="nb-no"/>
              <a:t>Click to add title</a:t>
            </a:r>
            <a:endParaRPr lang="sv-SE"/>
          </a:p>
        </p:txBody>
      </p:sp>
      <p:sp>
        <p:nvSpPr>
          <p:cNvPr id="2" name="Date Placeholder 1" hidden="1"/>
          <p:cNvSpPr>
            <a:spLocks noGrp="1"/>
          </p:cNvSpPr>
          <p:nvPr>
            <p:ph type="dt" sz="half" idx="14"/>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5"/>
          </p:nvPr>
        </p:nvSpPr>
        <p:spPr/>
        <p:txBody>
          <a:bodyPr rtlCol="0"/>
          <a:lstStyle>
            <a:lvl1pPr>
              <a:defRPr>
                <a:solidFill>
                  <a:schemeClr val="bg1"/>
                </a:solidFill>
              </a:defRPr>
            </a:lvl1pPr>
          </a:lstStyle>
          <a:p>
            <a:pPr rtl="0"/>
            <a:endParaRPr lang="sv-SE" dirty="0"/>
          </a:p>
        </p:txBody>
      </p:sp>
      <p:sp>
        <p:nvSpPr>
          <p:cNvPr id="9" name="Slide Number Placeholder 8"/>
          <p:cNvSpPr>
            <a:spLocks noGrp="1"/>
          </p:cNvSpPr>
          <p:nvPr>
            <p:ph type="sldNum" sz="quarter" idx="16"/>
          </p:nvPr>
        </p:nvSpPr>
        <p:spPr/>
        <p:txBody>
          <a:bodyPr rtlCol="0"/>
          <a:lstStyle>
            <a:lvl1pPr>
              <a:defRPr>
                <a:solidFill>
                  <a:schemeClr val="bg1"/>
                </a:solidFill>
              </a:defRPr>
            </a:lvl1pPr>
          </a:lstStyle>
          <a:p>
            <a:pPr rtl="0"/>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rtlCol="0" anchor="b" anchorCtr="0"/>
          <a:lstStyle>
            <a:lvl1pPr marL="0" indent="0">
              <a:buFontTx/>
              <a:buNone/>
              <a:defRPr sz="2800" b="1"/>
            </a:lvl1pPr>
          </a:lstStyle>
          <a:p>
            <a:pPr lvl="0" rtl="0"/>
            <a:endParaRPr lang="sv-SE" dirty="0"/>
          </a:p>
        </p:txBody>
      </p:sp>
      <p:sp>
        <p:nvSpPr>
          <p:cNvPr id="14" name="USR_Title"/>
          <p:cNvSpPr>
            <a:spLocks noGrp="1"/>
          </p:cNvSpPr>
          <p:nvPr>
            <p:ph type="body" sz="quarter" idx="14"/>
          </p:nvPr>
        </p:nvSpPr>
        <p:spPr>
          <a:xfrm>
            <a:off x="3394075" y="2630186"/>
            <a:ext cx="8099421" cy="445700"/>
          </a:xfrm>
        </p:spPr>
        <p:txBody>
          <a:bodyPr rtlCol="0"/>
          <a:lstStyle>
            <a:lvl1pPr marL="0" indent="0">
              <a:buNone/>
              <a:defRPr sz="2800"/>
            </a:lvl1pPr>
          </a:lstStyle>
          <a:p>
            <a:pPr lvl="0" rtl="0"/>
            <a:endParaRPr lang="sv-SE" dirty="0"/>
          </a:p>
        </p:txBody>
      </p:sp>
      <p:sp>
        <p:nvSpPr>
          <p:cNvPr id="16" name="USR_Email"/>
          <p:cNvSpPr>
            <a:spLocks noGrp="1"/>
          </p:cNvSpPr>
          <p:nvPr>
            <p:ph type="body" sz="quarter" idx="15"/>
          </p:nvPr>
        </p:nvSpPr>
        <p:spPr>
          <a:xfrm>
            <a:off x="3394074" y="3166672"/>
            <a:ext cx="8099425" cy="484188"/>
          </a:xfrm>
        </p:spPr>
        <p:txBody>
          <a:bodyPr rtlCol="0"/>
          <a:lstStyle>
            <a:lvl1pPr marL="0" indent="0">
              <a:buNone/>
              <a:defRPr sz="2800" b="1" baseline="0"/>
            </a:lvl1pPr>
          </a:lstStyle>
          <a:p>
            <a:pPr lvl="0" rtl="0"/>
            <a:endParaRPr lang="sv-SE" dirty="0"/>
          </a:p>
        </p:txBody>
      </p:sp>
      <p:sp>
        <p:nvSpPr>
          <p:cNvPr id="17" name="USR_DirectPhone"/>
          <p:cNvSpPr>
            <a:spLocks noGrp="1"/>
          </p:cNvSpPr>
          <p:nvPr>
            <p:ph type="body" sz="quarter" idx="16"/>
          </p:nvPr>
        </p:nvSpPr>
        <p:spPr>
          <a:xfrm>
            <a:off x="3394074" y="3607704"/>
            <a:ext cx="8099425" cy="484188"/>
          </a:xfrm>
        </p:spPr>
        <p:txBody>
          <a:bodyPr rtlCol="0"/>
          <a:lstStyle>
            <a:lvl1pPr marL="0" indent="0">
              <a:buNone/>
              <a:defRPr sz="2800" b="1" baseline="0"/>
            </a:lvl1pPr>
          </a:lstStyle>
          <a:p>
            <a:pPr lvl="0" rtl="0"/>
            <a:endParaRPr lang="sv-SE" dirty="0"/>
          </a:p>
        </p:txBody>
      </p:sp>
      <p:sp>
        <p:nvSpPr>
          <p:cNvPr id="20" name="OFF_companyname"/>
          <p:cNvSpPr>
            <a:spLocks noGrp="1"/>
          </p:cNvSpPr>
          <p:nvPr>
            <p:ph type="body" sz="quarter" idx="18"/>
          </p:nvPr>
        </p:nvSpPr>
        <p:spPr>
          <a:xfrm>
            <a:off x="3394078" y="4426564"/>
            <a:ext cx="8099422" cy="330367"/>
          </a:xfrm>
        </p:spPr>
        <p:txBody>
          <a:bodyPr rtlCol="0" anchor="b" anchorCtr="0"/>
          <a:lstStyle>
            <a:lvl1pPr marL="0" indent="0">
              <a:buNone/>
              <a:defRPr sz="1800" b="1"/>
            </a:lvl1pPr>
          </a:lstStyle>
          <a:p>
            <a:pPr lvl="0" rtl="0"/>
            <a:endParaRPr lang="sv-SE" dirty="0"/>
          </a:p>
        </p:txBody>
      </p:sp>
      <p:sp>
        <p:nvSpPr>
          <p:cNvPr id="19" name="USR_Address"/>
          <p:cNvSpPr>
            <a:spLocks noGrp="1"/>
          </p:cNvSpPr>
          <p:nvPr>
            <p:ph type="body" sz="quarter" idx="17" hasCustomPrompt="1"/>
          </p:nvPr>
        </p:nvSpPr>
        <p:spPr>
          <a:xfrm>
            <a:off x="3394074" y="4757888"/>
            <a:ext cx="8099422" cy="330367"/>
          </a:xfrm>
        </p:spPr>
        <p:txBody>
          <a:bodyPr rtlCol="0" anchor="t" anchorCtr="0"/>
          <a:lstStyle>
            <a:lvl1pPr marL="0" indent="0">
              <a:buNone/>
              <a:defRPr sz="1800"/>
            </a:lvl1pPr>
          </a:lstStyle>
          <a:p>
            <a:pPr lvl="0" rt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rtlCol="0" anchor="ctr" anchorCtr="0"/>
          <a:lstStyle>
            <a:lvl1pPr marL="0" indent="0" algn="ctr">
              <a:buNone/>
              <a:tabLst>
                <a:tab pos="1700213" algn="l"/>
              </a:tabLst>
              <a:defRPr sz="2200" baseline="0">
                <a:solidFill>
                  <a:srgbClr val="ADCFF1"/>
                </a:solidFill>
              </a:defRPr>
            </a:lvl1pPr>
          </a:lstStyle>
          <a:p>
            <a:pPr rtl="0"/>
            <a:r>
              <a:rPr lang="nb-no"/>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rtlCol="0" anchor="t" anchorCtr="0"/>
          <a:lstStyle>
            <a:lvl1pPr>
              <a:defRPr sz="7800">
                <a:solidFill>
                  <a:srgbClr val="ADCFF1"/>
                </a:solidFill>
              </a:defRPr>
            </a:lvl1pPr>
          </a:lstStyle>
          <a:p>
            <a:pPr rtl="0"/>
            <a:r>
              <a:rPr lang="nb-no"/>
              <a:t>Tack.</a:t>
            </a:r>
          </a:p>
        </p:txBody>
      </p:sp>
      <p:sp>
        <p:nvSpPr>
          <p:cNvPr id="8" name="Date Placeholder 7"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9"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10" name="Slide Number Placeholder 9"/>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nb-no"/>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3" name="FLD_Footer"/>
          <p:cNvSpPr>
            <a:spLocks noGrp="1"/>
          </p:cNvSpPr>
          <p:nvPr>
            <p:ph type="ftr" sz="quarter" idx="11"/>
          </p:nvPr>
        </p:nvSpPr>
        <p:spPr/>
        <p:txBody>
          <a:bodyPr rtlCol="0"/>
          <a:lstStyle/>
          <a:p>
            <a:pPr rtl="0"/>
            <a:endParaRPr lang="sv-SE" dirty="0"/>
          </a:p>
        </p:txBody>
      </p:sp>
      <p:sp>
        <p:nvSpPr>
          <p:cNvPr id="4" name="Slide Number Placeholder 3"/>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pPr rtl="0"/>
            <a:r>
              <a:rPr lang="nb-no" sz="4800">
                <a:solidFill>
                  <a:schemeClr val="accent2"/>
                </a:solidFill>
                <a:latin typeface="+mj-lt"/>
                <a:cs typeface="Arial" panose="020B0604020202020204" pitchFamily="34" charset="0"/>
              </a:rPr>
              <a:t>User guide – delete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b-no" sz="10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r>
              <a:rPr lang="nb-no" sz="900" noProof="1">
                <a:solidFill>
                  <a:schemeClr val="tx1"/>
                </a:solidFill>
                <a:latin typeface="+mn-lt"/>
                <a:cs typeface="Arial" panose="020B0604020202020204" pitchFamily="34" charset="0"/>
              </a:rPr>
              <a:t>To view drawing guides</a:t>
            </a:r>
            <a:endParaRPr lang="sv-SE"/>
          </a:p>
          <a:p>
            <a:pPr rtl="0" eaLnBrk="1" fontAlgn="auto" hangingPunct="1">
              <a:spcBef>
                <a:spcPts val="0"/>
              </a:spcBef>
              <a:spcAft>
                <a:spcPts val="240"/>
              </a:spcAft>
              <a:buFont typeface="+mj-lt"/>
              <a:buNone/>
              <a:defRPr/>
            </a:pPr>
            <a:r>
              <a:rPr lang="nb-no" sz="900" b="1" noProof="1">
                <a:solidFill>
                  <a:schemeClr val="tx1"/>
                </a:solidFill>
                <a:latin typeface="+mn-lt"/>
                <a:cs typeface="Arial" panose="020B0604020202020204" pitchFamily="34" charset="0"/>
              </a:rPr>
              <a:t>1.</a:t>
            </a:r>
            <a:r>
              <a:rPr lang="nb-no" sz="900" noProof="1">
                <a:solidFill>
                  <a:schemeClr val="tx1"/>
                </a:solidFill>
                <a:latin typeface="+mn-lt"/>
                <a:cs typeface="Arial" panose="020B0604020202020204" pitchFamily="34" charset="0"/>
              </a:rPr>
              <a:t> Click the </a:t>
            </a:r>
            <a:r>
              <a:rPr lang="nb-no" sz="900" b="1" noProof="1">
                <a:solidFill>
                  <a:schemeClr val="tx1"/>
                </a:solidFill>
                <a:latin typeface="+mn-lt"/>
                <a:cs typeface="Arial" panose="020B0604020202020204" pitchFamily="34" charset="0"/>
              </a:rPr>
              <a:t>View</a:t>
            </a:r>
            <a:r>
              <a:rPr lang="nb-no"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nb-no" sz="900" noProof="1">
                <a:solidFill>
                  <a:schemeClr val="tx1"/>
                </a:solidFill>
                <a:latin typeface="+mn-lt"/>
                <a:cs typeface="Arial" panose="020B0604020202020204" pitchFamily="34" charset="0"/>
              </a:rPr>
              <a:t>tick mark next to </a:t>
            </a:r>
            <a:r>
              <a:rPr lang="nb-no" sz="9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rtl="0" eaLnBrk="1" hangingPunct="1">
              <a:spcBef>
                <a:spcPts val="0"/>
              </a:spcBef>
              <a:spcAft>
                <a:spcPts val="240"/>
              </a:spcAft>
              <a:buFont typeface="+mj-lt"/>
              <a:buNone/>
              <a:defRPr/>
            </a:pPr>
            <a:r>
              <a:rPr lang="nb-no" sz="900" b="1" noProof="1">
                <a:solidFill>
                  <a:schemeClr val="tx1"/>
                </a:solidFill>
                <a:latin typeface="+mn-lt"/>
                <a:cs typeface="Arial" panose="020B0604020202020204" pitchFamily="34" charset="0"/>
              </a:rPr>
              <a:t>Hint: Alt + F9 </a:t>
            </a:r>
            <a:r>
              <a:rPr lang="nb-no"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b-no"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nb-no"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nb-no"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nb-no" sz="900" b="0" kern="1200" noProof="1">
                <a:solidFill>
                  <a:schemeClr val="tx1"/>
                </a:solidFill>
                <a:latin typeface="+mn-lt"/>
                <a:ea typeface="+mn-ea"/>
                <a:cs typeface="Arial" panose="020B0604020202020204" pitchFamily="34" charset="0"/>
              </a:rPr>
              <a:t>all the corrections with you</a:t>
            </a:r>
            <a:endParaRPr lang="sv-SE"/>
          </a:p>
          <a:p>
            <a:pPr rtl="0" eaLnBrk="1" hangingPunct="1">
              <a:spcAft>
                <a:spcPts val="600"/>
              </a:spcAft>
              <a:defRPr/>
            </a:pPr>
            <a:r>
              <a:rPr lang="nb-no" sz="900" b="1" noProof="1">
                <a:solidFill>
                  <a:schemeClr val="tx1"/>
                </a:solidFill>
                <a:latin typeface="+mn-lt"/>
                <a:cs typeface="Arial" panose="020B0604020202020204" pitchFamily="34" charset="0"/>
              </a:rPr>
              <a:t>1.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rtl="0" eaLnBrk="1" hangingPunct="1">
              <a:spcAft>
                <a:spcPts val="600"/>
              </a:spcAft>
              <a:defRPr/>
            </a:pPr>
            <a:r>
              <a:rPr lang="nb-no" sz="900" b="1" noProof="1">
                <a:solidFill>
                  <a:schemeClr val="tx1"/>
                </a:solidFill>
                <a:latin typeface="+mn-lt"/>
                <a:cs typeface="Arial" panose="020B0604020202020204" pitchFamily="34" charset="0"/>
              </a:rPr>
              <a:t>2. </a:t>
            </a:r>
            <a:r>
              <a:rPr lang="nb-no" sz="900" b="0" noProof="1">
                <a:solidFill>
                  <a:schemeClr val="tx1"/>
                </a:solidFill>
                <a:latin typeface="+mn-lt"/>
                <a:cs typeface="Arial" panose="020B0604020202020204" pitchFamily="34" charset="0"/>
              </a:rPr>
              <a:t>Click</a:t>
            </a:r>
            <a:r>
              <a:rPr lang="nb-no" sz="900" b="1" noProof="1">
                <a:solidFill>
                  <a:schemeClr val="tx1"/>
                </a:solidFill>
                <a:latin typeface="+mn-lt"/>
                <a:cs typeface="Arial" panose="020B0604020202020204" pitchFamily="34" charset="0"/>
              </a:rPr>
              <a:t> </a:t>
            </a:r>
            <a:r>
              <a:rPr lang="nb-no" sz="900" b="0" noProof="1">
                <a:solidFill>
                  <a:schemeClr val="tx1"/>
                </a:solidFill>
                <a:latin typeface="+mn-lt"/>
                <a:cs typeface="Arial" panose="020B0604020202020204" pitchFamily="34" charset="0"/>
              </a:rPr>
              <a:t>on</a:t>
            </a:r>
            <a:r>
              <a:rPr lang="nb-no"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(write the desired text)</a:t>
            </a:r>
            <a:endParaRPr lang="sv-SE"/>
          </a:p>
          <a:p>
            <a:pPr rtl="0" eaLnBrk="1" hangingPunct="1">
              <a:spcAft>
                <a:spcPts val="600"/>
              </a:spcAft>
              <a:defRPr/>
            </a:pPr>
            <a:r>
              <a:rPr lang="nb-no" sz="900" b="1" noProof="1">
                <a:solidFill>
                  <a:schemeClr val="tx1"/>
                </a:solidFill>
                <a:latin typeface="+mn-lt"/>
                <a:cs typeface="Arial" panose="020B0604020202020204" pitchFamily="34" charset="0"/>
              </a:rPr>
              <a:t>3. </a:t>
            </a:r>
            <a:r>
              <a:rPr lang="nb-no" sz="900" noProof="1">
                <a:solidFill>
                  <a:schemeClr val="tx1"/>
                </a:solidFill>
                <a:latin typeface="+mn-lt"/>
                <a:cs typeface="Arial" panose="020B0604020202020204" pitchFamily="34" charset="0"/>
              </a:rPr>
              <a:t>Click </a:t>
            </a:r>
            <a:r>
              <a:rPr lang="nb-no" sz="900" b="1" noProof="1">
                <a:solidFill>
                  <a:schemeClr val="tx1"/>
                </a:solidFill>
                <a:latin typeface="+mn-lt"/>
                <a:cs typeface="Arial" panose="020B0604020202020204" pitchFamily="34" charset="0"/>
              </a:rPr>
              <a:t>Apply to All</a:t>
            </a:r>
            <a:r>
              <a:rPr lang="nb-no" sz="900" noProof="1">
                <a:solidFill>
                  <a:schemeClr val="tx1"/>
                </a:solidFill>
                <a:latin typeface="+mn-lt"/>
                <a:cs typeface="Arial" panose="020B0604020202020204" pitchFamily="34" charset="0"/>
              </a:rPr>
              <a:t> or </a:t>
            </a:r>
            <a:r>
              <a:rPr lang="nb-no" sz="900" b="1" noProof="1">
                <a:solidFill>
                  <a:schemeClr val="tx1"/>
                </a:solidFill>
                <a:latin typeface="+mn-lt"/>
                <a:cs typeface="Arial" panose="020B0604020202020204" pitchFamily="34" charset="0"/>
              </a:rPr>
              <a:t>Apply </a:t>
            </a:r>
            <a:r>
              <a:rPr lang="nb-no"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b-no" sz="1000" b="1" noProof="1">
                <a:solidFill>
                  <a:schemeClr val="tx1"/>
                </a:solidFill>
                <a:latin typeface="+mn-lt"/>
                <a:cs typeface="Arial" panose="020B0604020202020204" pitchFamily="34" charset="0"/>
              </a:rPr>
              <a:t>Insert picture</a:t>
            </a:r>
            <a:endParaRPr lang="sv-SE"/>
          </a:p>
          <a:p>
            <a:pPr rtl="0" eaLnBrk="1" fontAlgn="auto" hangingPunct="1">
              <a:spcBef>
                <a:spcPts val="0"/>
              </a:spcBef>
              <a:spcAft>
                <a:spcPts val="240"/>
              </a:spcAft>
              <a:buFont typeface="+mj-lt"/>
              <a:buNone/>
              <a:defRPr/>
            </a:pPr>
            <a:r>
              <a:rPr lang="nb-no"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nb-no" sz="900" noProof="1">
                <a:solidFill>
                  <a:schemeClr val="tx1"/>
                </a:solidFill>
                <a:latin typeface="+mn-lt"/>
                <a:cs typeface="Arial" panose="020B0604020202020204" pitchFamily="34" charset="0"/>
              </a:rPr>
              <a:t>click on the picture placeholder and </a:t>
            </a:r>
            <a:br>
              <a:rPr lang="en-GB" sz="900" baseline="0" noProof="1">
                <a:solidFill>
                  <a:schemeClr val="tx1"/>
                </a:solidFill>
                <a:latin typeface="+mn-lt"/>
                <a:cs typeface="Arial" panose="020B0604020202020204" pitchFamily="34" charset="0"/>
              </a:rPr>
            </a:br>
            <a:r>
              <a:rPr lang="nb-no" sz="900"/>
              <a:t>insert picture via </a:t>
            </a:r>
            <a:r>
              <a:rPr lang="nb-no" sz="900" b="1"/>
              <a:t>Add Images</a:t>
            </a:r>
            <a:r>
              <a:rPr lang="nb-no" sz="900"/>
              <a:t>-button </a:t>
            </a:r>
            <a:br>
              <a:rPr lang="en-GB" sz="900" dirty="0"/>
            </a:br>
            <a:r>
              <a:rPr lang="nb-no" sz="900"/>
              <a:t>in the </a:t>
            </a:r>
            <a:r>
              <a:rPr lang="nb-no" sz="900" b="1"/>
              <a:t>NORDEN-</a:t>
            </a:r>
            <a:r>
              <a:rPr lang="nb-no" sz="90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b-no" sz="1000" b="1" noProof="1">
                <a:solidFill>
                  <a:schemeClr val="tx1"/>
                </a:solidFill>
                <a:latin typeface="+mn-lt"/>
                <a:cs typeface="Arial" panose="020B0604020202020204" pitchFamily="34" charset="0"/>
              </a:rPr>
              <a:t>Change picture</a:t>
            </a: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b-no" sz="900" b="1" noProof="1">
                <a:solidFill>
                  <a:schemeClr val="tx1"/>
                </a:solidFill>
                <a:latin typeface="+mn-lt"/>
                <a:cs typeface="Arial" panose="020B0604020202020204" pitchFamily="34" charset="0"/>
              </a:rPr>
              <a:t>1. </a:t>
            </a:r>
            <a:r>
              <a:rPr lang="nb-no" sz="900" b="0" noProof="1">
                <a:solidFill>
                  <a:schemeClr val="tx1"/>
                </a:solidFill>
                <a:latin typeface="+mn-lt"/>
                <a:cs typeface="Arial" panose="020B0604020202020204" pitchFamily="34" charset="0"/>
              </a:rPr>
              <a:t>Click</a:t>
            </a:r>
            <a:r>
              <a:rPr lang="nb-no" sz="900" b="1" noProof="1">
                <a:solidFill>
                  <a:schemeClr val="tx1"/>
                </a:solidFill>
                <a:latin typeface="+mn-lt"/>
                <a:cs typeface="Arial" panose="020B0604020202020204" pitchFamily="34" charset="0"/>
              </a:rPr>
              <a:t> </a:t>
            </a:r>
            <a:r>
              <a:rPr lang="nb-no" sz="900" b="1">
                <a:latin typeface="+mn-lt"/>
              </a:rPr>
              <a:t>NORDEN</a:t>
            </a:r>
            <a:r>
              <a:rPr lang="nb-no" sz="900" b="0">
                <a:latin typeface="+mn-lt"/>
              </a:rPr>
              <a:t>-TAB and</a:t>
            </a:r>
            <a:r>
              <a:rPr lang="nb-no" sz="900">
                <a:latin typeface="+mn-lt"/>
              </a:rPr>
              <a:t> </a:t>
            </a:r>
            <a:r>
              <a:rPr lang="nb-no" sz="900" b="0" noProof="1">
                <a:solidFill>
                  <a:schemeClr val="tx1"/>
                </a:solidFill>
                <a:latin typeface="+mn-lt"/>
                <a:cs typeface="Arial" panose="020B0604020202020204" pitchFamily="34" charset="0"/>
              </a:rPr>
              <a:t>click </a:t>
            </a:r>
            <a:br>
              <a:rPr lang="en-GB" sz="900" b="0" noProof="1">
                <a:solidFill>
                  <a:schemeClr val="tx1"/>
                </a:solidFill>
                <a:latin typeface="+mn-lt"/>
                <a:cs typeface="Arial" panose="020B0604020202020204" pitchFamily="34" charset="0"/>
              </a:rPr>
            </a:br>
            <a:r>
              <a:rPr lang="nb-no" sz="900" b="1" noProof="1">
                <a:solidFill>
                  <a:schemeClr val="tx1"/>
                </a:solidFill>
                <a:latin typeface="+mn-lt"/>
                <a:cs typeface="Arial" panose="020B0604020202020204" pitchFamily="34" charset="0"/>
              </a:rPr>
              <a:t>Images Tools</a:t>
            </a:r>
            <a:r>
              <a:rPr lang="nb-no" sz="900" b="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choose </a:t>
            </a:r>
            <a:r>
              <a:rPr lang="nb-no" sz="900" b="1" noProof="1">
                <a:solidFill>
                  <a:schemeClr val="tx1"/>
                </a:solidFill>
                <a:latin typeface="+mn-lt"/>
                <a:cs typeface="Arial" panose="020B0604020202020204" pitchFamily="34" charset="0"/>
              </a:rPr>
              <a:t>Crop </a:t>
            </a:r>
            <a:r>
              <a:rPr lang="nb-no" sz="900" b="0" noProof="1">
                <a:solidFill>
                  <a:schemeClr val="tx1"/>
                </a:solidFill>
                <a:latin typeface="+mn-lt"/>
                <a:cs typeface="Arial" panose="020B0604020202020204" pitchFamily="34" charset="0"/>
              </a:rPr>
              <a:t>to change</a:t>
            </a:r>
            <a:r>
              <a:rPr lang="nb-no" sz="900" b="0" kern="1200" noProof="1">
                <a:solidFill>
                  <a:schemeClr val="tx1"/>
                </a:solidFill>
                <a:latin typeface="+mn-lt"/>
                <a:ea typeface="+mn-ea"/>
                <a:cs typeface="Arial" panose="020B0604020202020204" pitchFamily="34" charset="0"/>
              </a:rPr>
              <a:t> size or</a:t>
            </a:r>
            <a:r>
              <a:rPr lang="nb-no" sz="900" b="0" strike="noStrike" kern="1200" noProof="1">
                <a:solidFill>
                  <a:schemeClr val="tx1"/>
                </a:solidFill>
                <a:latin typeface="+mn-lt"/>
                <a:ea typeface="+mn-ea"/>
                <a:cs typeface="Arial" panose="020B0604020202020204" pitchFamily="34" charset="0"/>
              </a:rPr>
              <a:t> </a:t>
            </a:r>
            <a:r>
              <a:rPr lang="nb-no"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rtl="0" eaLnBrk="1" hangingPunct="1">
              <a:spcBef>
                <a:spcPct val="0"/>
              </a:spcBef>
              <a:spcAft>
                <a:spcPts val="600"/>
              </a:spcAft>
              <a:buFontTx/>
              <a:buNone/>
              <a:defRPr/>
            </a:pPr>
            <a:r>
              <a:rPr lang="nb-no" sz="900" b="1" noProof="1">
                <a:solidFill>
                  <a:schemeClr val="tx1"/>
                </a:solidFill>
                <a:latin typeface="+mn-lt"/>
                <a:cs typeface="Arial" panose="020B0604020202020204" pitchFamily="34" charset="0"/>
              </a:rPr>
              <a:t>2. </a:t>
            </a:r>
            <a:r>
              <a:rPr lang="nb-no"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hold </a:t>
            </a:r>
            <a:r>
              <a:rPr lang="nb-no" sz="900" b="1" noProof="1">
                <a:solidFill>
                  <a:schemeClr val="tx1"/>
                </a:solidFill>
                <a:latin typeface="+mn-lt"/>
                <a:cs typeface="Arial" panose="020B0604020202020204" pitchFamily="34" charset="0"/>
              </a:rPr>
              <a:t>SHIFT-</a:t>
            </a:r>
            <a:r>
              <a:rPr lang="nb-no"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dragging the corners of the </a:t>
            </a:r>
            <a:r>
              <a:rPr lang="nb-no" sz="900" b="0" kern="1200" noProof="1">
                <a:solidFill>
                  <a:schemeClr val="tx1"/>
                </a:solidFill>
                <a:latin typeface="+mn-lt"/>
                <a:ea typeface="+mn-ea"/>
                <a:cs typeface="Arial" panose="020B0604020202020204" pitchFamily="34" charset="0"/>
              </a:rPr>
              <a:t>picture</a:t>
            </a:r>
            <a:endParaRPr lang="sv-SE"/>
          </a:p>
          <a:p>
            <a:pPr algn="l" rtl="0" eaLnBrk="1" hangingPunct="1">
              <a:spcBef>
                <a:spcPct val="0"/>
              </a:spcBef>
              <a:spcAft>
                <a:spcPts val="600"/>
              </a:spcAft>
              <a:buFontTx/>
              <a:buNone/>
              <a:defRPr/>
            </a:pPr>
            <a:r>
              <a:rPr lang="nb-no" sz="900" b="1" noProof="1">
                <a:solidFill>
                  <a:schemeClr val="tx1"/>
                </a:solidFill>
                <a:latin typeface="+mn-lt"/>
                <a:cs typeface="Arial" panose="020B0604020202020204" pitchFamily="34" charset="0"/>
              </a:rPr>
              <a:t>Hint:</a:t>
            </a:r>
            <a:r>
              <a:rPr lang="nb-no"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lie in front of the text or graphic</a:t>
            </a:r>
            <a:r>
              <a:rPr lang="nb-no" sz="900" b="0" strike="noStrike" noProof="1">
                <a:solidFill>
                  <a:schemeClr val="tx1"/>
                </a:solidFill>
                <a:latin typeface="+mn-lt"/>
                <a:cs typeface="Arial" panose="020B0604020202020204" pitchFamily="34" charset="0"/>
              </a:rPr>
              <a:t>,</a:t>
            </a:r>
            <a:r>
              <a:rPr lang="nb-no"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nb-no" sz="900" b="0" strike="noStrike" noProof="1">
                <a:solidFill>
                  <a:schemeClr val="tx1"/>
                </a:solidFill>
                <a:latin typeface="+mn-lt"/>
                <a:cs typeface="Arial" panose="020B0604020202020204" pitchFamily="34" charset="0"/>
              </a:rPr>
              <a:t>if</a:t>
            </a:r>
            <a:r>
              <a:rPr lang="nb-no"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right-click and choose </a:t>
            </a:r>
            <a:r>
              <a:rPr lang="nb-no" sz="900" b="1" noProof="1">
                <a:solidFill>
                  <a:schemeClr val="tx1"/>
                </a:solidFill>
                <a:latin typeface="+mn-lt"/>
                <a:cs typeface="Arial" panose="020B0604020202020204" pitchFamily="34" charset="0"/>
              </a:rPr>
              <a:t>Send to Back</a:t>
            </a:r>
            <a:endParaRPr lang="sv-SE"/>
          </a:p>
          <a:p>
            <a:pPr algn="l" rtl="0"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b-no" sz="1000" b="1" noProof="1">
                <a:solidFill>
                  <a:schemeClr val="tx1"/>
                </a:solidFill>
                <a:latin typeface="+mn-lt"/>
                <a:cs typeface="Arial" panose="020B0604020202020204" pitchFamily="34" charset="0"/>
              </a:rPr>
              <a:t>Use layouts</a:t>
            </a:r>
            <a:endParaRPr lang="sv-SE"/>
          </a:p>
          <a:p>
            <a:pPr rtl="0" eaLnBrk="1" hangingPunct="1">
              <a:spcAft>
                <a:spcPts val="600"/>
              </a:spcAft>
              <a:defRPr/>
            </a:pPr>
            <a:r>
              <a:rPr lang="nb-no" sz="900" b="1" noProof="1">
                <a:solidFill>
                  <a:schemeClr val="tx1"/>
                </a:solidFill>
                <a:latin typeface="+mn-lt"/>
                <a:cs typeface="Arial" panose="020B0604020202020204" pitchFamily="34" charset="0"/>
              </a:rPr>
              <a:t>1.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rtl="0" eaLnBrk="1" hangingPunct="1">
              <a:spcAft>
                <a:spcPts val="600"/>
              </a:spcAft>
              <a:defRPr/>
            </a:pPr>
            <a:r>
              <a:rPr lang="nb-no" sz="900" b="1" noProof="1">
                <a:solidFill>
                  <a:schemeClr val="tx1"/>
                </a:solidFill>
                <a:latin typeface="+mn-lt"/>
                <a:cs typeface="Arial" panose="020B0604020202020204" pitchFamily="34" charset="0"/>
              </a:rPr>
              <a:t>2.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New Slide </a:t>
            </a:r>
            <a:r>
              <a:rPr lang="nb-no" sz="900" noProof="1">
                <a:solidFill>
                  <a:schemeClr val="tx1"/>
                </a:solidFill>
                <a:latin typeface="+mn-lt"/>
                <a:cs typeface="Arial" panose="020B0604020202020204" pitchFamily="34" charset="0"/>
              </a:rPr>
              <a:t>menu to insert new slide</a:t>
            </a:r>
            <a:endParaRPr lang="sv-SE"/>
          </a:p>
          <a:p>
            <a:pPr rtl="0" eaLnBrk="1" hangingPunct="1">
              <a:spcAft>
                <a:spcPts val="240"/>
              </a:spcAft>
              <a:defRPr/>
            </a:pPr>
            <a:r>
              <a:rPr lang="nb-no" sz="900" b="1" noProof="1">
                <a:solidFill>
                  <a:schemeClr val="tx1"/>
                </a:solidFill>
                <a:latin typeface="+mn-lt"/>
                <a:cs typeface="Arial" panose="020B0604020202020204" pitchFamily="34" charset="0"/>
              </a:rPr>
              <a:t>3. </a:t>
            </a:r>
            <a:r>
              <a:rPr lang="nb-no" sz="900" noProof="1">
                <a:solidFill>
                  <a:schemeClr val="tx1"/>
                </a:solidFill>
                <a:latin typeface="+mn-lt"/>
                <a:cs typeface="Arial" panose="020B0604020202020204" pitchFamily="34" charset="0"/>
              </a:rPr>
              <a:t>Choose </a:t>
            </a:r>
            <a:r>
              <a:rPr lang="nb-no" sz="900" b="1" noProof="1">
                <a:solidFill>
                  <a:schemeClr val="tx1"/>
                </a:solidFill>
                <a:latin typeface="+mn-lt"/>
                <a:cs typeface="Arial" panose="020B0604020202020204" pitchFamily="34" charset="0"/>
              </a:rPr>
              <a:t>Layout</a:t>
            </a:r>
            <a:r>
              <a:rPr lang="nb-no" sz="90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nb-no" sz="900" strike="noStrike" noProof="1">
                <a:solidFill>
                  <a:schemeClr val="tx1"/>
                </a:solidFill>
                <a:latin typeface="+mn-lt"/>
                <a:cs typeface="Arial" panose="020B0604020202020204" pitchFamily="34" charset="0"/>
              </a:rPr>
              <a:t>"</a:t>
            </a:r>
            <a:r>
              <a:rPr lang="nb-no" sz="900" noProof="1">
                <a:solidFill>
                  <a:schemeClr val="tx1"/>
                </a:solidFill>
                <a:latin typeface="+mn-lt"/>
                <a:cs typeface="Arial" panose="020B0604020202020204" pitchFamily="34" charset="0"/>
              </a:rPr>
              <a:t>drop down</a:t>
            </a:r>
            <a:r>
              <a:rPr lang="nb-no" sz="900" strike="noStrike" noProof="1">
                <a:solidFill>
                  <a:schemeClr val="tx1"/>
                </a:solidFill>
                <a:latin typeface="+mn-lt"/>
                <a:cs typeface="Arial" panose="020B0604020202020204" pitchFamily="34" charset="0"/>
              </a:rPr>
              <a:t>"</a:t>
            </a:r>
            <a:r>
              <a:rPr lang="nb-no" sz="90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b-no"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nb-no" sz="900" b="1" noProof="1">
                <a:solidFill>
                  <a:schemeClr val="tx1"/>
                </a:solidFill>
                <a:latin typeface="+mn-lt"/>
                <a:cs typeface="Arial" panose="020B0604020202020204" pitchFamily="34" charset="0"/>
              </a:rPr>
              <a:t>1.</a:t>
            </a:r>
            <a:r>
              <a:rPr lang="nb-no" sz="900" noProof="1">
                <a:solidFill>
                  <a:schemeClr val="tx1"/>
                </a:solidFill>
                <a:latin typeface="+mn-lt"/>
                <a:cs typeface="Arial" panose="020B0604020202020204" pitchFamily="34" charset="0"/>
              </a:rPr>
              <a:t> Click the </a:t>
            </a:r>
            <a:r>
              <a:rPr lang="nb-no"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nb-no" sz="900" b="1" noProof="1">
                <a:solidFill>
                  <a:schemeClr val="tx1"/>
                </a:solidFill>
                <a:latin typeface="+mn-lt"/>
                <a:cs typeface="Arial" panose="020B0604020202020204" pitchFamily="34" charset="0"/>
              </a:rPr>
              <a:t>2.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Reset </a:t>
            </a:r>
            <a:r>
              <a:rPr lang="nb-no"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b-no" sz="900" noProof="1">
                <a:solidFill>
                  <a:schemeClr val="tx1"/>
                </a:solidFill>
                <a:latin typeface="+mn-lt"/>
                <a:cs typeface="Arial" panose="020B0604020202020204" pitchFamily="34" charset="0"/>
              </a:rPr>
              <a:t>position, size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b-no" sz="90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b-no" sz="1000" b="1" noProof="1">
                <a:solidFill>
                  <a:schemeClr val="tx1"/>
                </a:solidFill>
                <a:latin typeface="+mn-lt"/>
                <a:cs typeface="Arial" panose="020B0604020202020204" pitchFamily="34" charset="0"/>
              </a:rPr>
              <a:t>Use text styles</a:t>
            </a:r>
            <a:endParaRPr lang="sv-SE" sz="1000" b="1" noProof="1">
              <a:solidFill>
                <a:schemeClr val="tx1"/>
              </a:solidFill>
              <a:latin typeface="+mn-lt"/>
              <a:cs typeface="Arial" panose="020B0604020202020204" pitchFamily="34" charset="0"/>
            </a:endParaRPr>
          </a:p>
          <a:p>
            <a:pPr rtl="0" eaLnBrk="1" hangingPunct="1">
              <a:spcAft>
                <a:spcPts val="600"/>
              </a:spcAft>
              <a:defRPr/>
            </a:pPr>
            <a:r>
              <a:rPr lang="nb-no" sz="900" b="0" noProof="1">
                <a:solidFill>
                  <a:schemeClr val="tx1"/>
                </a:solidFill>
                <a:latin typeface="+mn-lt"/>
                <a:cs typeface="Arial" panose="020B0604020202020204" pitchFamily="34" charset="0"/>
              </a:rPr>
              <a:t>Delete bullet if you want regular text. Click ENTER and then Bullet-button for correct bullet. </a:t>
            </a:r>
            <a:br>
              <a:rPr lang="en-GB" altLang="da-DK"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Use the </a:t>
            </a:r>
            <a:r>
              <a:rPr lang="nb-no" sz="900" b="1" noProof="1">
                <a:solidFill>
                  <a:schemeClr val="tx1"/>
                </a:solidFill>
                <a:latin typeface="+mn-lt"/>
                <a:cs typeface="Arial" panose="020B0604020202020204" pitchFamily="34" charset="0"/>
              </a:rPr>
              <a:t>TAB</a:t>
            </a:r>
            <a:r>
              <a:rPr lang="nb-no" sz="900" b="0" noProof="1">
                <a:solidFill>
                  <a:schemeClr val="tx1"/>
                </a:solidFill>
                <a:latin typeface="+mn-lt"/>
                <a:cs typeface="Arial" panose="020B0604020202020204" pitchFamily="34" charset="0"/>
              </a:rPr>
              <a:t>-key to jump through </a:t>
            </a:r>
            <a:br>
              <a:rPr lang="en-GB" altLang="da-DK"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levels. Click </a:t>
            </a:r>
            <a:r>
              <a:rPr lang="nb-no" sz="900" b="1" noProof="1">
                <a:solidFill>
                  <a:schemeClr val="tx1"/>
                </a:solidFill>
                <a:latin typeface="+mn-lt"/>
                <a:cs typeface="Arial" panose="020B0604020202020204" pitchFamily="34" charset="0"/>
              </a:rPr>
              <a:t>ENTER</a:t>
            </a:r>
            <a:r>
              <a:rPr lang="nb-no" sz="900" b="0" noProof="1">
                <a:solidFill>
                  <a:schemeClr val="tx1"/>
                </a:solidFill>
                <a:latin typeface="+mn-lt"/>
                <a:cs typeface="Arial" panose="020B0604020202020204" pitchFamily="34" charset="0"/>
              </a:rPr>
              <a:t>, then </a:t>
            </a:r>
            <a:r>
              <a:rPr lang="nb-no" sz="900" b="1" noProof="1">
                <a:solidFill>
                  <a:schemeClr val="tx1"/>
                </a:solidFill>
                <a:latin typeface="+mn-lt"/>
                <a:cs typeface="Arial" panose="020B0604020202020204" pitchFamily="34" charset="0"/>
              </a:rPr>
              <a:t>TAB</a:t>
            </a:r>
            <a:r>
              <a:rPr lang="nb-no" sz="900" b="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one level to the next level</a:t>
            </a:r>
            <a:endParaRPr lang="sv-SE"/>
          </a:p>
          <a:p>
            <a:pPr rtl="0" eaLnBrk="1" hangingPunct="1">
              <a:spcAft>
                <a:spcPts val="240"/>
              </a:spcAft>
              <a:defRPr/>
            </a:pPr>
            <a:r>
              <a:rPr lang="nb-no" sz="900" b="0" noProof="1">
                <a:solidFill>
                  <a:schemeClr val="tx1"/>
                </a:solidFill>
                <a:latin typeface="+mn-lt"/>
                <a:cs typeface="Arial" panose="020B0604020202020204" pitchFamily="34" charset="0"/>
              </a:rPr>
              <a:t>To go back in levels use </a:t>
            </a:r>
            <a:r>
              <a:rPr lang="nb-no" sz="900" b="1"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rtl="0" eaLnBrk="1" hangingPunct="1">
              <a:spcAft>
                <a:spcPts val="240"/>
              </a:spcAft>
              <a:defRPr/>
            </a:pPr>
            <a:endParaRPr lang="sv-SE" sz="900" b="1" noProof="1">
              <a:solidFill>
                <a:schemeClr val="tx1"/>
              </a:solidFill>
              <a:latin typeface="+mn-lt"/>
              <a:cs typeface="Arial" panose="020B0604020202020204" pitchFamily="34" charset="0"/>
            </a:endParaRPr>
          </a:p>
          <a:p>
            <a:pPr rtl="0" eaLnBrk="1" hangingPunct="1">
              <a:spcAft>
                <a:spcPts val="240"/>
              </a:spcAft>
              <a:defRPr/>
            </a:pPr>
            <a:r>
              <a:rPr lang="nb-no" sz="900" noProof="1">
                <a:solidFill>
                  <a:schemeClr val="tx1"/>
                </a:solidFill>
                <a:latin typeface="+mn-lt"/>
                <a:cs typeface="Arial" panose="020B0604020202020204" pitchFamily="34" charset="0"/>
              </a:rPr>
              <a:t>Alternatively, </a:t>
            </a:r>
            <a:r>
              <a:rPr lang="nb-no" sz="900" b="1" noProof="1">
                <a:solidFill>
                  <a:schemeClr val="tx1"/>
                </a:solidFill>
                <a:latin typeface="+mn-lt"/>
                <a:cs typeface="Arial" panose="020B0604020202020204" pitchFamily="34" charset="0"/>
              </a:rPr>
              <a:t>Increase</a:t>
            </a:r>
            <a:r>
              <a:rPr lang="nb-no" sz="90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nb-no" sz="900" b="1" noProof="1">
                <a:solidFill>
                  <a:schemeClr val="tx1"/>
                </a:solidFill>
                <a:latin typeface="+mn-lt"/>
                <a:cs typeface="Arial" panose="020B0604020202020204" pitchFamily="34" charset="0"/>
              </a:rPr>
              <a:t>Decrease </a:t>
            </a:r>
            <a:r>
              <a:rPr lang="nb-no" sz="90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p:spPr>
        <p:txBody>
          <a:bodyPr rtlCol="0"/>
          <a:lstStyle>
            <a:lvl1pPr marL="0" indent="0" algn="ctr">
              <a:buNone/>
              <a:defRPr baseline="0"/>
            </a:lvl1pPr>
          </a:lstStyle>
          <a:p>
            <a:pPr rtl="0"/>
            <a:r>
              <a:rPr lang="nb-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rgbClr val="006EB6"/>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rtlCol="0"/>
          <a:lstStyle>
            <a:lvl1pPr marL="0" indent="0" algn="ctr">
              <a:buNone/>
              <a:defRPr baseline="0">
                <a:solidFill>
                  <a:schemeClr val="bg1"/>
                </a:solidFill>
              </a:defRPr>
            </a:lvl1pPr>
          </a:lstStyle>
          <a:p>
            <a:pPr rtl="0"/>
            <a:r>
              <a:rPr lang="nb-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chemeClr val="bg1"/>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chemeClr val="bg1"/>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656568" y="391029"/>
            <a:ext cx="10836932" cy="1018671"/>
          </a:xfrm>
        </p:spPr>
        <p:txBody>
          <a:bodyPr rtlCol="0"/>
          <a:lstStyle>
            <a:lvl1pPr>
              <a:defRPr baseline="0"/>
            </a:lvl1pPr>
          </a:lstStyle>
          <a:p>
            <a:pPr rtl="0"/>
            <a:r>
              <a:rPr lang="nb-no"/>
              <a:t>Click to add title in max 1 line</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rgbClr val="ADCFF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rtlCol="0"/>
          <a:lstStyle>
            <a:lvl1pPr marL="594000" indent="-594000">
              <a:spcBef>
                <a:spcPts val="300"/>
              </a:spcBef>
              <a:defRPr sz="2800"/>
            </a:lvl1pPr>
            <a:lvl2pPr marL="846000">
              <a:defRPr sz="2200"/>
            </a:lvl2pPr>
          </a:lstStyle>
          <a:p>
            <a:pPr lvl="0" rtl="0"/>
            <a:r>
              <a:rPr lang="nb-no"/>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b-no"/>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rtlCol="0"/>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rtl="0"/>
            <a:r>
              <a:rPr lang="nb-no"/>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b-no"/>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rtlCol="0"/>
          <a:lstStyle>
            <a:lvl1pPr>
              <a:defRPr baseline="0"/>
            </a:lvl1pPr>
          </a:lstStyle>
          <a:p>
            <a:pPr lvl="0" rtl="0"/>
            <a:r>
              <a:rPr lang="nb-no"/>
              <a:t>Click to add text or content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4" name="Date Placeholder 3"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5" name="FLD_Footer"/>
          <p:cNvSpPr>
            <a:spLocks noGrp="1"/>
          </p:cNvSpPr>
          <p:nvPr>
            <p:ph type="ftr" sz="quarter" idx="11"/>
          </p:nvPr>
        </p:nvSpPr>
        <p:spPr/>
        <p:txBody>
          <a:bodyPr rtlCol="0"/>
          <a:lstStyle/>
          <a:p>
            <a:pPr rtl="0"/>
            <a:endParaRPr lang="sv-SE" dirty="0"/>
          </a:p>
        </p:txBody>
      </p:sp>
      <p:sp>
        <p:nvSpPr>
          <p:cNvPr id="6" name="Slide Number Placeholder 5"/>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ooter Placeholder 3"/>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rtlCol="0" anchor="ctr" anchorCtr="0"/>
          <a:lstStyle>
            <a:lvl1pPr marL="0" indent="0" algn="ctr">
              <a:buNone/>
              <a:defRPr/>
            </a:lvl1pPr>
          </a:lstStyle>
          <a:p>
            <a:pPr rtl="0"/>
            <a:r>
              <a:rPr lang="nb-no"/>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rtlCol="0" anchor="ctr" anchorCtr="0"/>
          <a:lstStyle>
            <a:lvl1pPr marL="0" indent="0" algn="ctr">
              <a:buNone/>
              <a:defRPr/>
            </a:lvl1pPr>
          </a:lstStyle>
          <a:p>
            <a:pPr rtl="0"/>
            <a:r>
              <a:rPr lang="nb-no"/>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3324501" y="676800"/>
            <a:ext cx="8168999" cy="4772629"/>
          </a:xfrm>
        </p:spPr>
        <p:txBody>
          <a:bodyPr rtlCol="0"/>
          <a:lstStyle>
            <a:lvl1pPr>
              <a:lnSpc>
                <a:spcPct val="83000"/>
              </a:lnSpc>
              <a:defRPr sz="7800" b="1" baseline="0">
                <a:solidFill>
                  <a:srgbClr val="ADCFF1"/>
                </a:solidFill>
              </a:defRPr>
            </a:lvl1pPr>
          </a:lstStyle>
          <a:p>
            <a:pPr rtl="0"/>
            <a:r>
              <a:rPr lang="nb-no"/>
              <a:t>Use bold for highlighted text,</a:t>
            </a:r>
            <a:br>
              <a:rPr lang="en-GB" dirty="0"/>
            </a:br>
            <a:r>
              <a:rPr lang="nb-no"/>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5" name="Slide Number Placeholder 4"/>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pPr rtl="0"/>
            <a:r>
              <a:rPr lang="nb-no"/>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rtl="0"/>
            <a:r>
              <a:rPr lang="nb-no"/>
              <a:t>Click to edit Master text styles</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a:p>
            <a:pPr lvl="5" rtl="0"/>
            <a:r>
              <a:rPr lang="nb-no"/>
              <a:t>Sixth level</a:t>
            </a:r>
            <a:endParaRPr lang="sv-SE"/>
          </a:p>
          <a:p>
            <a:pPr lvl="6" rtl="0"/>
            <a:r>
              <a:rPr lang="nb-no"/>
              <a:t>Seventh level</a:t>
            </a:r>
            <a:endParaRPr lang="sv-SE"/>
          </a:p>
          <a:p>
            <a:pPr lvl="7" rtl="0"/>
            <a:r>
              <a:rPr lang="nb-no"/>
              <a:t>Eight level</a:t>
            </a:r>
            <a:endParaRPr lang="sv-SE"/>
          </a:p>
          <a:p>
            <a:pPr lvl="8" rtl="0"/>
            <a:r>
              <a:rPr lang="nb-no"/>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pPr rtl="0"/>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pPr rtl="0"/>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pPr rtl="0"/>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0.xml"/><Relationship Id="rId5" Type="http://schemas.openxmlformats.org/officeDocument/2006/relationships/comments" Target="../comments/commen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notesSlide" Target="../notesSlides/notesSlide12.xml"/><Relationship Id="rId4"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5.jpeg"/><Relationship Id="rId5" Type="http://schemas.openxmlformats.org/officeDocument/2006/relationships/image" Target="../media/image18.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9.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2771558" y="1778214"/>
            <a:ext cx="6645710" cy="1661419"/>
          </a:xfrm>
        </p:spPr>
        <p:txBody>
          <a:bodyPr rtlCol="0"/>
          <a:lstStyle/>
          <a:p>
            <a:pPr rtl="0"/>
            <a:r>
              <a:rPr lang="nb-no" sz="8000" dirty="0">
                <a:solidFill>
                  <a:schemeClr val="accent3"/>
                </a:solidFill>
              </a:rPr>
              <a:t>Klar for et helt arbeidsliv</a:t>
            </a:r>
          </a:p>
        </p:txBody>
      </p:sp>
      <p:sp>
        <p:nvSpPr>
          <p:cNvPr id="9" name="USR_Name"/>
          <p:cNvSpPr>
            <a:spLocks noGrp="1"/>
          </p:cNvSpPr>
          <p:nvPr>
            <p:ph type="subTitle" idx="1"/>
          </p:nvPr>
        </p:nvSpPr>
        <p:spPr/>
        <p:txBody>
          <a:bodyPr rtlCol="0"/>
          <a:lstStyle/>
          <a:p>
            <a:pPr rtl="0"/>
            <a:r>
              <a:rPr lang="nb-no">
                <a:solidFill>
                  <a:schemeClr val="accent3"/>
                </a:solidFill>
              </a:rPr>
              <a:t>Leksjon 6 av 6 – «Arbeidsmiljøkunnskap for unge» </a:t>
            </a:r>
          </a:p>
        </p:txBody>
      </p:sp>
      <p:pic>
        <p:nvPicPr>
          <p:cNvPr id="3" name="Bild 2">
            <a:extLst>
              <a:ext uri="{FF2B5EF4-FFF2-40B4-BE49-F238E27FC236}">
                <a16:creationId xmlns:a16="http://schemas.microsoft.com/office/drawing/2014/main" id="{C0AB3AE1-1923-B975-DB4F-C26BBD24D40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0656" y="5419561"/>
            <a:ext cx="3002843" cy="574262"/>
          </a:xfrm>
          <a:prstGeom prst="rect">
            <a:avLst/>
          </a:prstGeom>
        </p:spPr>
      </p:pic>
      <p:pic>
        <p:nvPicPr>
          <p:cNvPr id="4" name="Bildobjekt 3" descr="En bild som visar text&#10;&#10;Automatiskt genererad beskrivning">
            <a:extLst>
              <a:ext uri="{FF2B5EF4-FFF2-40B4-BE49-F238E27FC236}">
                <a16:creationId xmlns:a16="http://schemas.microsoft.com/office/drawing/2014/main" id="{36E9BF04-4BFA-7DE4-B177-D77F1EB9B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243" y="5782542"/>
            <a:ext cx="1901317" cy="539034"/>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nb-no"/>
              <a:t>6. Hvorfor er det viktig med kunnskap om arbeidsmiljø?</a:t>
            </a:r>
          </a:p>
        </p:txBody>
      </p:sp>
      <p:sp>
        <p:nvSpPr>
          <p:cNvPr id="4" name="Platshållare för datum 3">
            <a:extLst>
              <a:ext uri="{FF2B5EF4-FFF2-40B4-BE49-F238E27FC236}">
                <a16:creationId xmlns:a16="http://schemas.microsoft.com/office/drawing/2014/main" id="{CF2A7850-AA15-4A00-A300-6556C1DEB346}"/>
              </a:ext>
            </a:extLst>
          </p:cNvPr>
          <p:cNvSpPr>
            <a:spLocks noGrp="1"/>
          </p:cNvSpPr>
          <p:nvPr>
            <p:ph type="dt" sz="half" idx="10"/>
          </p:nvPr>
        </p:nvSpPr>
        <p:spPr/>
        <p:txBody>
          <a:bodyPr rtlCol="0"/>
          <a:lstStyle/>
          <a:p>
            <a:pPr rtl="0"/>
            <a:endParaRPr lang="sv-SE" dirty="0"/>
          </a:p>
        </p:txBody>
      </p:sp>
      <p:sp>
        <p:nvSpPr>
          <p:cNvPr id="5" name="Platshållare för bildnummer 4">
            <a:extLst>
              <a:ext uri="{FF2B5EF4-FFF2-40B4-BE49-F238E27FC236}">
                <a16:creationId xmlns:a16="http://schemas.microsoft.com/office/drawing/2014/main" id="{FE550A65-C9BF-4475-AE7D-02CB1B4163F6}"/>
              </a:ext>
            </a:extLst>
          </p:cNvPr>
          <p:cNvSpPr>
            <a:spLocks noGrp="1"/>
          </p:cNvSpPr>
          <p:nvPr>
            <p:ph type="sldNum" sz="quarter" idx="12"/>
          </p:nvPr>
        </p:nvSpPr>
        <p:spPr/>
        <p:txBody>
          <a:bodyPr rtlCol="0"/>
          <a:lstStyle/>
          <a:p>
            <a:pPr rtl="0"/>
            <a:fld id="{45D37B1E-C366-494F-A587-962AD9AABC83}" type="slidenum">
              <a:rPr lang="sv-SE" smtClean="0"/>
              <a:pPr/>
              <a:t>10</a:t>
            </a:fld>
            <a:endParaRPr lang="sv-SE"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656568" y="2572456"/>
            <a:ext cx="3394075" cy="3892550"/>
          </a:xfrm>
        </p:spPr>
        <p:txBody>
          <a:bodyPr rtlCol="0"/>
          <a:lstStyle/>
          <a:p>
            <a:pPr marL="0" indent="0" rtl="0">
              <a:buNone/>
            </a:pPr>
            <a:r>
              <a:rPr lang="nb-no" sz="2000" b="1"/>
              <a:t>A.</a:t>
            </a:r>
          </a:p>
          <a:p>
            <a:pPr marL="0" indent="0" rtl="0">
              <a:buNone/>
            </a:pPr>
            <a:endParaRPr lang="da-DK" sz="2000" dirty="0"/>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solidFill>
                  <a:schemeClr val="accent1"/>
                </a:solidFill>
              </a:rPr>
              <a:t>B.</a:t>
            </a:r>
          </a:p>
          <a:p>
            <a:pPr marL="0" indent="0" rtl="0">
              <a:buNone/>
            </a:pPr>
            <a:endParaRPr lang="da-DK" sz="2000" b="1" dirty="0">
              <a:solidFill>
                <a:schemeClr val="accent1"/>
              </a:solidFill>
            </a:endParaRPr>
          </a:p>
          <a:p>
            <a:pPr marL="0" indent="0" rtl="0">
              <a:buNone/>
            </a:pPr>
            <a:endParaRPr lang="da-DK" sz="2000" dirty="0">
              <a:solidFill>
                <a:schemeClr val="accent1"/>
              </a:solidFill>
            </a:endParaRP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2456"/>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solidFill>
                  <a:schemeClr val="accent1"/>
                </a:solidFill>
              </a:rPr>
              <a:t>C.</a:t>
            </a:r>
          </a:p>
          <a:p>
            <a:pPr marL="0" indent="0" rtl="0">
              <a:buFont typeface="Arial" panose="020B0604020202020204" pitchFamily="34" charset="0"/>
              <a:buNone/>
            </a:pPr>
            <a:endParaRPr lang="da-DK" sz="2000" b="1" dirty="0"/>
          </a:p>
        </p:txBody>
      </p:sp>
      <p:sp>
        <p:nvSpPr>
          <p:cNvPr id="11" name="textruta 10">
            <a:extLst>
              <a:ext uri="{FF2B5EF4-FFF2-40B4-BE49-F238E27FC236}">
                <a16:creationId xmlns:a16="http://schemas.microsoft.com/office/drawing/2014/main" id="{A3705A0D-4840-4BA6-9AD3-ED1A4603E5C2}"/>
              </a:ext>
            </a:extLst>
          </p:cNvPr>
          <p:cNvSpPr txBox="1"/>
          <p:nvPr/>
        </p:nvSpPr>
        <p:spPr>
          <a:xfrm>
            <a:off x="655607" y="3042248"/>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nb-no" sz="2200" dirty="0">
                <a:solidFill>
                  <a:srgbClr val="006EB6"/>
                </a:solidFill>
              </a:rPr>
              <a:t>Du kan jobbe og holde deg frisk på arbeidsplassen. </a:t>
            </a:r>
          </a:p>
        </p:txBody>
      </p:sp>
      <p:sp>
        <p:nvSpPr>
          <p:cNvPr id="14" name="textruta 13">
            <a:extLst>
              <a:ext uri="{FF2B5EF4-FFF2-40B4-BE49-F238E27FC236}">
                <a16:creationId xmlns:a16="http://schemas.microsoft.com/office/drawing/2014/main" id="{53AA80D6-3250-4CB9-A9D1-5A546BB55B49}"/>
              </a:ext>
            </a:extLst>
          </p:cNvPr>
          <p:cNvSpPr txBox="1"/>
          <p:nvPr/>
        </p:nvSpPr>
        <p:spPr>
          <a:xfrm>
            <a:off x="4300515" y="3100949"/>
            <a:ext cx="2743200"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nb-no" sz="2200" dirty="0">
                <a:solidFill>
                  <a:srgbClr val="006EB6"/>
                </a:solidFill>
              </a:rPr>
              <a:t>Fordi det står i loven.</a:t>
            </a:r>
          </a:p>
        </p:txBody>
      </p:sp>
      <p:sp>
        <p:nvSpPr>
          <p:cNvPr id="15" name="textruta 14">
            <a:extLst>
              <a:ext uri="{FF2B5EF4-FFF2-40B4-BE49-F238E27FC236}">
                <a16:creationId xmlns:a16="http://schemas.microsoft.com/office/drawing/2014/main" id="{7776592D-9C3A-4108-B3BC-5AE228A4C0A1}"/>
              </a:ext>
            </a:extLst>
          </p:cNvPr>
          <p:cNvSpPr txBox="1"/>
          <p:nvPr/>
        </p:nvSpPr>
        <p:spPr>
          <a:xfrm>
            <a:off x="7851146" y="3098395"/>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nb-no" sz="2200" dirty="0">
                <a:solidFill>
                  <a:srgbClr val="006EB6"/>
                </a:solidFill>
              </a:rPr>
              <a:t>Hvis du ikke vet hva arbeidsmiljø er, blir det vanskelig å få jobb.</a:t>
            </a:r>
          </a:p>
        </p:txBody>
      </p:sp>
      <p:pic>
        <p:nvPicPr>
          <p:cNvPr id="3" name="Bildobjekt 2">
            <a:extLst>
              <a:ext uri="{FF2B5EF4-FFF2-40B4-BE49-F238E27FC236}">
                <a16:creationId xmlns:a16="http://schemas.microsoft.com/office/drawing/2014/main" id="{48631053-FE30-15E0-428F-3FA296E492E6}"/>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025" b="18180"/>
          <a:stretch/>
        </p:blipFill>
        <p:spPr>
          <a:xfrm>
            <a:off x="0" y="4403188"/>
            <a:ext cx="12192000" cy="2454812"/>
          </a:xfrm>
          <a:prstGeom prst="rect">
            <a:avLst/>
          </a:prstGeom>
        </p:spPr>
      </p:pic>
    </p:spTree>
    <p:custDataLst>
      <p:tags r:id="rId1"/>
    </p:custDataLst>
    <p:extLst>
      <p:ext uri="{BB962C8B-B14F-4D97-AF65-F5344CB8AC3E}">
        <p14:creationId xmlns:p14="http://schemas.microsoft.com/office/powerpoint/2010/main" val="28689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1924352"/>
            <a:ext cx="6139087" cy="3892550"/>
          </a:xfrm>
        </p:spPr>
        <p:txBody>
          <a:bodyPr rtlCol="0"/>
          <a:lstStyle/>
          <a:p>
            <a:pPr marL="0" indent="0" rtl="0">
              <a:buNone/>
            </a:pPr>
            <a:r>
              <a:rPr lang="nb-no" sz="2800" b="1" dirty="0"/>
              <a:t>Hvordan gikk det?</a:t>
            </a:r>
          </a:p>
          <a:p>
            <a:pPr marL="0" indent="0" rtl="0">
              <a:buNone/>
            </a:pPr>
            <a:r>
              <a:rPr lang="nb-no" sz="2800" dirty="0"/>
              <a:t>Hjelp hverandre, rett og diskuter.</a:t>
            </a:r>
          </a:p>
          <a:p>
            <a:pPr marL="0" indent="0" rtl="0">
              <a:buNone/>
            </a:pPr>
            <a:endParaRPr lang="da-DK" sz="2800" dirty="0"/>
          </a:p>
          <a:p>
            <a:pPr marL="0" indent="0" rtl="0">
              <a:buNone/>
            </a:pPr>
            <a:endParaRPr lang="da-DK" sz="2800" dirty="0"/>
          </a:p>
          <a:p>
            <a:pPr marL="0" indent="0" rtl="0">
              <a:buNone/>
            </a:pPr>
            <a:endParaRPr lang="da-DK" sz="2000" dirty="0">
              <a:highlight>
                <a:srgbClr val="FFFF00"/>
              </a:highlight>
            </a:endParaRPr>
          </a:p>
          <a:p>
            <a:pPr marL="0" indent="0" rtl="0">
              <a:buNone/>
            </a:pPr>
            <a:endParaRPr lang="da-DK" sz="2000" dirty="0">
              <a:highlight>
                <a:srgbClr val="FFFF00"/>
              </a:highlight>
            </a:endParaRPr>
          </a:p>
        </p:txBody>
      </p:sp>
      <p:sp>
        <p:nvSpPr>
          <p:cNvPr id="4" name="Platshållare för datum 3">
            <a:extLst>
              <a:ext uri="{FF2B5EF4-FFF2-40B4-BE49-F238E27FC236}">
                <a16:creationId xmlns:a16="http://schemas.microsoft.com/office/drawing/2014/main" id="{CF2A7850-AA15-4A00-A300-6556C1DEB346}"/>
              </a:ext>
            </a:extLst>
          </p:cNvPr>
          <p:cNvSpPr>
            <a:spLocks noGrp="1"/>
          </p:cNvSpPr>
          <p:nvPr>
            <p:ph type="dt" sz="half" idx="10"/>
          </p:nvPr>
        </p:nvSpPr>
        <p:spPr/>
        <p:txBody>
          <a:bodyPr rtlCol="0"/>
          <a:lstStyle/>
          <a:p>
            <a:pPr rtl="0"/>
            <a:endParaRPr lang="sv-SE" dirty="0"/>
          </a:p>
        </p:txBody>
      </p:sp>
      <p:sp>
        <p:nvSpPr>
          <p:cNvPr id="5" name="Platshållare för bildnummer 4">
            <a:extLst>
              <a:ext uri="{FF2B5EF4-FFF2-40B4-BE49-F238E27FC236}">
                <a16:creationId xmlns:a16="http://schemas.microsoft.com/office/drawing/2014/main" id="{FE550A65-C9BF-4475-AE7D-02CB1B4163F6}"/>
              </a:ext>
            </a:extLst>
          </p:cNvPr>
          <p:cNvSpPr>
            <a:spLocks noGrp="1"/>
          </p:cNvSpPr>
          <p:nvPr>
            <p:ph type="sldNum" sz="quarter" idx="12"/>
          </p:nvPr>
        </p:nvSpPr>
        <p:spPr/>
        <p:txBody>
          <a:bodyPr rtlCol="0"/>
          <a:lstStyle/>
          <a:p>
            <a:pPr rtl="0"/>
            <a:fld id="{45D37B1E-C366-494F-A587-962AD9AABC83}" type="slidenum">
              <a:rPr lang="sv-SE" smtClean="0"/>
              <a:pPr/>
              <a:t>11</a:t>
            </a:fld>
            <a:endParaRPr lang="sv-SE" dirty="0"/>
          </a:p>
        </p:txBody>
      </p:sp>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nb-no" dirty="0"/>
              <a:t>Rett svarene til hverandres</a:t>
            </a:r>
            <a:endParaRPr lang="da-DK" dirty="0"/>
          </a:p>
        </p:txBody>
      </p:sp>
    </p:spTree>
    <p:custDataLst>
      <p:tags r:id="rId1"/>
    </p:custDataLst>
    <p:extLst>
      <p:ext uri="{BB962C8B-B14F-4D97-AF65-F5344CB8AC3E}">
        <p14:creationId xmlns:p14="http://schemas.microsoft.com/office/powerpoint/2010/main" val="3157458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hidden="1"/>
          <p:cNvSpPr>
            <a:spLocks noGrp="1"/>
          </p:cNvSpPr>
          <p:nvPr>
            <p:ph type="dt" sz="half" idx="10"/>
          </p:nvPr>
        </p:nvSpPr>
        <p:spPr/>
        <p:txBody>
          <a:bodyPr rtlCol="0"/>
          <a:lstStyle/>
          <a:p>
            <a:pPr rtl="0"/>
            <a:endParaRPr lang="en-GB" dirty="0"/>
          </a:p>
        </p:txBody>
      </p:sp>
      <p:sp>
        <p:nvSpPr>
          <p:cNvPr id="8" name="Slide Number Placeholder 7"/>
          <p:cNvSpPr>
            <a:spLocks noGrp="1"/>
          </p:cNvSpPr>
          <p:nvPr>
            <p:ph type="sldNum" sz="quarter" idx="12"/>
          </p:nvPr>
        </p:nvSpPr>
        <p:spPr/>
        <p:txBody>
          <a:bodyPr rtlCol="0"/>
          <a:lstStyle/>
          <a:p>
            <a:pPr rtl="0"/>
            <a:fld id="{45D37B1E-C366-494F-A587-962AD9AABC83}" type="slidenum">
              <a:rPr lang="en-GB">
                <a:solidFill>
                  <a:schemeClr val="bg1"/>
                </a:solidFill>
              </a:rPr>
              <a:pPr/>
              <a:t>12</a:t>
            </a:fld>
            <a:endParaRPr lang="en-GB" dirty="0">
              <a:solidFill>
                <a:schemeClr val="bg1"/>
              </a:solidFill>
            </a:endParaRPr>
          </a:p>
        </p:txBody>
      </p:sp>
      <p:pic>
        <p:nvPicPr>
          <p:cNvPr id="2" name="Examination - norska 1" descr="Filmen gir eksempler på de arbeidsmiljøsituasjonene som elevene i fremtiden kommer til å være i. &#10;">
            <a:hlinkClick r:id="" action="ppaction://media"/>
            <a:extLst>
              <a:ext uri="{FF2B5EF4-FFF2-40B4-BE49-F238E27FC236}">
                <a16:creationId xmlns:a16="http://schemas.microsoft.com/office/drawing/2014/main" id="{CA24BABA-B4F1-4211-37E7-E83B5FD1A10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2148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a:xfrm>
            <a:off x="656568" y="391028"/>
            <a:ext cx="6159868" cy="1285875"/>
          </a:xfrm>
        </p:spPr>
        <p:txBody>
          <a:bodyPr rtlCol="0"/>
          <a:lstStyle/>
          <a:p>
            <a:pPr rtl="0"/>
            <a:r>
              <a:rPr lang="nb-no" sz="4400" dirty="0"/>
              <a:t>Om </a:t>
            </a:r>
            <a:r>
              <a:rPr lang="nb-no" sz="4400" dirty="0">
                <a:solidFill>
                  <a:schemeClr val="accent2"/>
                </a:solidFill>
              </a:rPr>
              <a:t>prosjektet</a:t>
            </a:r>
            <a:r>
              <a:rPr lang="nb-no" sz="4400" dirty="0"/>
              <a:t> </a:t>
            </a:r>
            <a:br>
              <a:rPr lang="sv-SE" sz="4400" dirty="0"/>
            </a:br>
            <a:r>
              <a:rPr lang="nb-no" sz="4400" dirty="0"/>
              <a:t>– Arbeidsmiljøkunnskap </a:t>
            </a:r>
            <a:br>
              <a:rPr lang="sv-SE" sz="4400" dirty="0"/>
            </a:br>
            <a:r>
              <a:rPr lang="nb-no" sz="4400" dirty="0"/>
              <a:t>for unge</a:t>
            </a:r>
          </a:p>
        </p:txBody>
      </p:sp>
      <p:sp>
        <p:nvSpPr>
          <p:cNvPr id="5" name="textruta 4">
            <a:extLst>
              <a:ext uri="{FF2B5EF4-FFF2-40B4-BE49-F238E27FC236}">
                <a16:creationId xmlns:a16="http://schemas.microsoft.com/office/drawing/2014/main" id="{B5F13586-DF0C-49F0-BEF5-CBC420B703EF}"/>
              </a:ext>
            </a:extLst>
          </p:cNvPr>
          <p:cNvSpPr txBox="1"/>
          <p:nvPr/>
        </p:nvSpPr>
        <p:spPr>
          <a:xfrm>
            <a:off x="810491" y="2750127"/>
            <a:ext cx="6632300" cy="2954655"/>
          </a:xfrm>
          <a:prstGeom prst="rect">
            <a:avLst/>
          </a:prstGeom>
          <a:noFill/>
        </p:spPr>
        <p:txBody>
          <a:bodyPr wrap="square" lIns="0" tIns="0" rIns="0" bIns="0" rtlCol="0" anchor="t">
            <a:spAutoFit/>
          </a:bodyPr>
          <a:lstStyle/>
          <a:p>
            <a:pPr rtl="0"/>
            <a:r>
              <a:rPr lang="nb-no" sz="1600" dirty="0">
                <a:solidFill>
                  <a:srgbClr val="006EB6"/>
                </a:solidFill>
              </a:rPr>
              <a:t>Prosjektet </a:t>
            </a:r>
            <a:r>
              <a:rPr lang="nb-no" sz="1600" i="1" dirty="0">
                <a:solidFill>
                  <a:srgbClr val="006EB6"/>
                </a:solidFill>
              </a:rPr>
              <a:t>Arbeidsmiljøkunnskap for unge</a:t>
            </a:r>
            <a:r>
              <a:rPr lang="nb-no" sz="1600" dirty="0">
                <a:solidFill>
                  <a:srgbClr val="006EB6"/>
                </a:solidFill>
              </a:rPr>
              <a:t> er finansiert av </a:t>
            </a:r>
            <a:r>
              <a:rPr lang="nb-no" sz="1600" i="1" dirty="0">
                <a:solidFill>
                  <a:srgbClr val="006EB6"/>
                </a:solidFill>
              </a:rPr>
              <a:t>Nordisk ministerråds arbeidsmiljøutvalg</a:t>
            </a:r>
            <a:r>
              <a:rPr lang="nb-no" sz="1600" dirty="0">
                <a:solidFill>
                  <a:srgbClr val="006EB6"/>
                </a:solidFill>
              </a:rPr>
              <a:t> og har som formål å øke kunnskapen om arbeidsmiljø hos unge i Norden. </a:t>
            </a:r>
          </a:p>
          <a:p>
            <a:pPr rtl="0"/>
            <a:endParaRPr lang="sv-SE" sz="1600" dirty="0">
              <a:solidFill>
                <a:srgbClr val="006EB6"/>
              </a:solidFill>
            </a:endParaRPr>
          </a:p>
          <a:p>
            <a:pPr rtl="0"/>
            <a:r>
              <a:rPr lang="nb-no" sz="1600" dirty="0">
                <a:solidFill>
                  <a:srgbClr val="006EB6"/>
                </a:solidFill>
              </a:rPr>
              <a:t>Leksjonsmaterialet i seks deler er utviklet av en prosjektgruppe bestående av ungdomsskolelærere, studie- og yrkesveiledere, arbeidsmiljøforskere, kommunikasjonsfolk og analytikere.</a:t>
            </a:r>
          </a:p>
          <a:p>
            <a:pPr rtl="0"/>
            <a:endParaRPr lang="sv-SE" sz="1600" dirty="0">
              <a:solidFill>
                <a:srgbClr val="006EB6"/>
              </a:solidFill>
            </a:endParaRPr>
          </a:p>
          <a:p>
            <a:pPr rtl="0"/>
            <a:r>
              <a:rPr lang="nb-no" sz="1600" dirty="0">
                <a:solidFill>
                  <a:srgbClr val="006EB6"/>
                </a:solidFill>
              </a:rPr>
              <a:t>Leksjonene har blitt testet på ungdomsskoleelever ved </a:t>
            </a:r>
            <a:r>
              <a:rPr lang="nb-no" sz="1600" dirty="0" err="1">
                <a:solidFill>
                  <a:srgbClr val="006EB6"/>
                </a:solidFill>
              </a:rPr>
              <a:t>Kunskapsakademin</a:t>
            </a:r>
            <a:r>
              <a:rPr lang="nb-no" sz="1600" dirty="0">
                <a:solidFill>
                  <a:srgbClr val="006EB6"/>
                </a:solidFill>
              </a:rPr>
              <a:t> i Sundsvall, Sverige.</a:t>
            </a:r>
          </a:p>
          <a:p>
            <a:pPr rtl="0"/>
            <a:endParaRPr lang="sv-SE" sz="1600" dirty="0">
              <a:solidFill>
                <a:srgbClr val="006EB6"/>
              </a:solidFill>
            </a:endParaRPr>
          </a:p>
          <a:p>
            <a:pPr rtl="0"/>
            <a:r>
              <a:rPr lang="nb-no" sz="1600" dirty="0">
                <a:solidFill>
                  <a:srgbClr val="006EB6"/>
                </a:solidFill>
              </a:rPr>
              <a:t>Les mer om prosjektet på nettsiden til Myndigheten </a:t>
            </a:r>
            <a:r>
              <a:rPr lang="nb-no" sz="1600" dirty="0" err="1">
                <a:solidFill>
                  <a:srgbClr val="006EB6"/>
                </a:solidFill>
              </a:rPr>
              <a:t>för</a:t>
            </a:r>
            <a:r>
              <a:rPr lang="nb-no" sz="1600" dirty="0">
                <a:solidFill>
                  <a:srgbClr val="006EB6"/>
                </a:solidFill>
              </a:rPr>
              <a:t> </a:t>
            </a:r>
            <a:r>
              <a:rPr lang="nb-no" sz="1600" dirty="0" err="1">
                <a:solidFill>
                  <a:srgbClr val="006EB6"/>
                </a:solidFill>
              </a:rPr>
              <a:t>arbetsmiljökunskap</a:t>
            </a:r>
            <a:r>
              <a:rPr lang="nb-no" sz="1600" dirty="0">
                <a:solidFill>
                  <a:srgbClr val="006EB6"/>
                </a:solidFill>
              </a:rPr>
              <a:t>.</a:t>
            </a:r>
          </a:p>
        </p:txBody>
      </p:sp>
      <p:pic>
        <p:nvPicPr>
          <p:cNvPr id="6" name="Bild 5">
            <a:extLst>
              <a:ext uri="{FF2B5EF4-FFF2-40B4-BE49-F238E27FC236}">
                <a16:creationId xmlns:a16="http://schemas.microsoft.com/office/drawing/2014/main" id="{9AC34BA4-ABB9-4AA6-BB45-3F681BC12D1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2597" y="6167893"/>
            <a:ext cx="1970901" cy="376914"/>
          </a:xfrm>
          <a:prstGeom prst="rect">
            <a:avLst/>
          </a:prstGeom>
        </p:spPr>
      </p:pic>
    </p:spTree>
    <p:extLst>
      <p:ext uri="{BB962C8B-B14F-4D97-AF65-F5344CB8AC3E}">
        <p14:creationId xmlns:p14="http://schemas.microsoft.com/office/powerpoint/2010/main" val="1607651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a:xfrm>
            <a:off x="656568" y="391028"/>
            <a:ext cx="5439432" cy="1285875"/>
          </a:xfrm>
        </p:spPr>
        <p:txBody>
          <a:bodyPr rtlCol="0"/>
          <a:lstStyle/>
          <a:p>
            <a:pPr rtl="0"/>
            <a:r>
              <a:rPr lang="nb-no" dirty="0"/>
              <a:t>Om </a:t>
            </a:r>
            <a:br>
              <a:rPr lang="sv-SE" dirty="0"/>
            </a:br>
            <a:r>
              <a:rPr lang="nb-no" dirty="0"/>
              <a:t>Nordisk ministerråd – </a:t>
            </a:r>
          </a:p>
        </p:txBody>
      </p:sp>
      <p:sp>
        <p:nvSpPr>
          <p:cNvPr id="5" name="textruta 4">
            <a:extLst>
              <a:ext uri="{FF2B5EF4-FFF2-40B4-BE49-F238E27FC236}">
                <a16:creationId xmlns:a16="http://schemas.microsoft.com/office/drawing/2014/main" id="{897B4E0D-634B-4F0B-9CA3-DCDD630C56AC}"/>
              </a:ext>
            </a:extLst>
          </p:cNvPr>
          <p:cNvSpPr txBox="1"/>
          <p:nvPr/>
        </p:nvSpPr>
        <p:spPr>
          <a:xfrm>
            <a:off x="656568" y="2795574"/>
            <a:ext cx="4601992" cy="2708434"/>
          </a:xfrm>
          <a:prstGeom prst="rect">
            <a:avLst/>
          </a:prstGeom>
          <a:noFill/>
        </p:spPr>
        <p:txBody>
          <a:bodyPr wrap="square" lIns="0" tIns="0" rIns="0" bIns="0" rtlCol="0">
            <a:spAutoFit/>
          </a:bodyPr>
          <a:lstStyle/>
          <a:p>
            <a:pPr rtl="0"/>
            <a:r>
              <a:rPr lang="nb-no" sz="1600" dirty="0">
                <a:solidFill>
                  <a:schemeClr val="accent1"/>
                </a:solidFill>
                <a:effectLst/>
                <a:latin typeface="+mj-lt"/>
              </a:rPr>
              <a:t>Nordisk ministerråd arbeider for felles nordiske løsninger innen områder der de nordiske landene kan oppnå større resultater ved å samarbeide enn ved å løse oppgavene hver for seg.</a:t>
            </a:r>
          </a:p>
          <a:p>
            <a:pPr rtl="0"/>
            <a:endParaRPr lang="sv-SE" sz="1600" dirty="0">
              <a:solidFill>
                <a:schemeClr val="accent1"/>
              </a:solidFill>
              <a:latin typeface="+mj-lt"/>
            </a:endParaRPr>
          </a:p>
          <a:p>
            <a:pPr rtl="0"/>
            <a:r>
              <a:rPr lang="nb-no" sz="1600" dirty="0">
                <a:solidFill>
                  <a:schemeClr val="accent1"/>
                </a:solidFill>
                <a:effectLst/>
                <a:latin typeface="+mj-lt"/>
              </a:rPr>
              <a:t>Et godt arbeidsliv spiller en sentral rolle for utviklingen av de nordiske velferdssamfunnene, for næringslivet og for hvert individ. </a:t>
            </a:r>
          </a:p>
          <a:p>
            <a:pPr rtl="0"/>
            <a:endParaRPr lang="sv-SE" sz="1600" dirty="0">
              <a:solidFill>
                <a:schemeClr val="accent1"/>
              </a:solidFill>
              <a:latin typeface="+mj-lt"/>
            </a:endParaRPr>
          </a:p>
          <a:p>
            <a:pPr rtl="0"/>
            <a:r>
              <a:rPr lang="nb-no" sz="1600" dirty="0">
                <a:solidFill>
                  <a:schemeClr val="accent1"/>
                </a:solidFill>
                <a:effectLst/>
                <a:latin typeface="+mj-lt"/>
              </a:rPr>
              <a:t>Samarbeidet omfatter sysselsetting, arbeidsmarked og  arbeidsmiljø og arbeidsrett.</a:t>
            </a:r>
          </a:p>
        </p:txBody>
      </p:sp>
    </p:spTree>
    <p:extLst>
      <p:ext uri="{BB962C8B-B14F-4D97-AF65-F5344CB8AC3E}">
        <p14:creationId xmlns:p14="http://schemas.microsoft.com/office/powerpoint/2010/main" val="283211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77534" y="825235"/>
            <a:ext cx="10836932" cy="1018671"/>
          </a:xfrm>
        </p:spPr>
        <p:txBody>
          <a:bodyPr rtlCol="0"/>
          <a:lstStyle/>
          <a:p>
            <a:pPr rtl="0"/>
            <a:r>
              <a:rPr lang="nb-no" dirty="0">
                <a:solidFill>
                  <a:schemeClr val="accent2"/>
                </a:solidFill>
              </a:rPr>
              <a:t>Presenter arbeidsmiljøet deres</a:t>
            </a:r>
            <a:endParaRPr lang="da-DK" dirty="0">
              <a:solidFill>
                <a:schemeClr val="accent2"/>
              </a:solidFill>
            </a:endParaRPr>
          </a:p>
        </p:txBody>
      </p:sp>
      <p:sp>
        <p:nvSpPr>
          <p:cNvPr id="9" name="textruta 8">
            <a:extLst>
              <a:ext uri="{FF2B5EF4-FFF2-40B4-BE49-F238E27FC236}">
                <a16:creationId xmlns:a16="http://schemas.microsoft.com/office/drawing/2014/main" id="{0B9B2EBF-35FF-41BC-9060-83C4B4AA9E87}"/>
              </a:ext>
            </a:extLst>
          </p:cNvPr>
          <p:cNvSpPr txBox="1"/>
          <p:nvPr/>
        </p:nvSpPr>
        <p:spPr>
          <a:xfrm>
            <a:off x="575089" y="1792506"/>
            <a:ext cx="6971071" cy="369332"/>
          </a:xfrm>
          <a:prstGeom prst="rect">
            <a:avLst/>
          </a:prstGeom>
          <a:noFill/>
        </p:spPr>
        <p:txBody>
          <a:bodyPr wrap="square" rtlCol="0">
            <a:spAutoFit/>
          </a:bodyPr>
          <a:lstStyle/>
          <a:p>
            <a:pPr rtl="0"/>
            <a:r>
              <a:rPr lang="nb-no" sz="1800" b="0">
                <a:solidFill>
                  <a:schemeClr val="accent2"/>
                </a:solidFill>
                <a:ea typeface="+mj-lt"/>
                <a:cs typeface="+mj-lt"/>
              </a:rPr>
              <a:t>Mens du lytter til presentasjonene, tenk over disse spørsmålene:</a:t>
            </a:r>
            <a:endParaRPr lang="sv-SE" dirty="0">
              <a:solidFill>
                <a:schemeClr val="accent2"/>
              </a:solidFill>
            </a:endParaRPr>
          </a:p>
        </p:txBody>
      </p:sp>
      <p:sp>
        <p:nvSpPr>
          <p:cNvPr id="10" name="Rubrik 5">
            <a:extLst>
              <a:ext uri="{FF2B5EF4-FFF2-40B4-BE49-F238E27FC236}">
                <a16:creationId xmlns:a16="http://schemas.microsoft.com/office/drawing/2014/main" id="{3A06ED54-231C-49DC-8207-3067315C74BE}"/>
              </a:ext>
            </a:extLst>
          </p:cNvPr>
          <p:cNvSpPr txBox="1">
            <a:spLocks/>
          </p:cNvSpPr>
          <p:nvPr/>
        </p:nvSpPr>
        <p:spPr>
          <a:xfrm>
            <a:off x="692853" y="2544645"/>
            <a:ext cx="7953923" cy="4719793"/>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4800" b="1" kern="1200">
                <a:solidFill>
                  <a:srgbClr val="ADCFF1"/>
                </a:solidFill>
                <a:latin typeface="+mj-lt"/>
                <a:ea typeface="+mj-ea"/>
                <a:cs typeface="+mj-cs"/>
              </a:defRPr>
            </a:lvl1pPr>
          </a:lstStyle>
          <a:p>
            <a:pPr marL="342900" indent="-342900" rtl="0">
              <a:buFont typeface="Arial" panose="020B0604020202020204" pitchFamily="34" charset="0"/>
              <a:buChar char="•"/>
            </a:pPr>
            <a:r>
              <a:rPr lang="nb-no" sz="1800" dirty="0">
                <a:solidFill>
                  <a:schemeClr val="accent2"/>
                </a:solidFill>
                <a:ea typeface="+mj-lt"/>
                <a:cs typeface="+mj-lt"/>
              </a:rPr>
              <a:t>Var det noen av arbeidsmiljøene du likte litt ekstra? </a:t>
            </a:r>
            <a:br>
              <a:rPr lang="sv" sz="1800" dirty="0">
                <a:solidFill>
                  <a:schemeClr val="accent2"/>
                </a:solidFill>
                <a:ea typeface="+mj-lt"/>
                <a:cs typeface="+mj-lt"/>
              </a:rPr>
            </a:br>
            <a:r>
              <a:rPr lang="nb-no" sz="1800" b="0" dirty="0">
                <a:solidFill>
                  <a:schemeClr val="accent2"/>
                </a:solidFill>
                <a:ea typeface="+mj-lt"/>
                <a:cs typeface="+mj-lt"/>
              </a:rPr>
              <a:t>Hvorfor? Du/dere kan ikke velge deres eget.</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nb-no" sz="1800" dirty="0">
                <a:solidFill>
                  <a:schemeClr val="accent2"/>
                </a:solidFill>
                <a:ea typeface="+mj-lt"/>
                <a:cs typeface="+mj-lt"/>
              </a:rPr>
              <a:t>Hvilke arbeidsmiljøer hadde fokusert mer på de fysiske faktorene? </a:t>
            </a:r>
            <a:r>
              <a:rPr lang="nb-no" sz="1800" b="0" dirty="0">
                <a:solidFill>
                  <a:schemeClr val="accent2"/>
                </a:solidFill>
                <a:ea typeface="+mj-lt"/>
                <a:cs typeface="+mj-lt"/>
              </a:rPr>
              <a:t>Hvilke faktorer hadde de tenkt på?</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nb-no" sz="1800" dirty="0">
                <a:solidFill>
                  <a:schemeClr val="accent2"/>
                </a:solidFill>
                <a:ea typeface="+mj-lt"/>
                <a:cs typeface="+mj-lt"/>
              </a:rPr>
              <a:t>Hvilke arbeidsmiljøer hadde fokusert mer på de psykososiale faktorene? </a:t>
            </a:r>
            <a:br>
              <a:rPr lang="sv" sz="1800" dirty="0">
                <a:solidFill>
                  <a:schemeClr val="accent2"/>
                </a:solidFill>
                <a:ea typeface="+mj-lt"/>
                <a:cs typeface="+mj-lt"/>
              </a:rPr>
            </a:br>
            <a:r>
              <a:rPr lang="nb-no" sz="1800" b="0" dirty="0">
                <a:solidFill>
                  <a:schemeClr val="accent2"/>
                </a:solidFill>
                <a:ea typeface="+mj-lt"/>
                <a:cs typeface="+mj-lt"/>
              </a:rPr>
              <a:t>Hvilke faktorer hadde de tenkt på?</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nb-no" sz="1800" dirty="0">
                <a:solidFill>
                  <a:schemeClr val="accent2"/>
                </a:solidFill>
                <a:ea typeface="+mj-lt"/>
                <a:cs typeface="+mj-lt"/>
              </a:rPr>
              <a:t>Inneholdt noen av arbeidsmiljøene arbeid med digitale verktøy av noe slag? </a:t>
            </a:r>
            <a:endParaRPr lang="sv-SE" sz="1800" b="0" dirty="0">
              <a:solidFill>
                <a:schemeClr val="accent2"/>
              </a:solidFill>
              <a:ea typeface="+mj-lt"/>
              <a:cs typeface="+mj-lt"/>
            </a:endParaRPr>
          </a:p>
          <a:p>
            <a:pPr rtl="0"/>
            <a:r>
              <a:rPr lang="nb-no" sz="1800" b="0" dirty="0">
                <a:solidFill>
                  <a:schemeClr val="accent2"/>
                </a:solidFill>
                <a:ea typeface="+mj-lt"/>
                <a:cs typeface="+mj-lt"/>
              </a:rPr>
              <a:t>      Hvordan hadde gruppen tenkt på arbeidsmiljøet rundt dem?</a:t>
            </a:r>
            <a:endParaRPr lang="sv-SE" sz="1800" b="0" dirty="0">
              <a:solidFill>
                <a:schemeClr val="accent2"/>
              </a:solidFill>
              <a:ea typeface="+mj-lt"/>
              <a:cs typeface="+mj-lt"/>
            </a:endParaRPr>
          </a:p>
          <a:p>
            <a:pPr rtl="0"/>
            <a:endParaRPr lang="sv-SE" sz="1800" dirty="0">
              <a:solidFill>
                <a:schemeClr val="accent2"/>
              </a:solidFill>
            </a:endParaRPr>
          </a:p>
        </p:txBody>
      </p:sp>
    </p:spTree>
    <p:custDataLst>
      <p:tags r:id="rId1"/>
    </p:custDataLst>
    <p:extLst>
      <p:ext uri="{BB962C8B-B14F-4D97-AF65-F5344CB8AC3E}">
        <p14:creationId xmlns:p14="http://schemas.microsoft.com/office/powerpoint/2010/main" val="40357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inomhus, bärbar dator, fönster&#10;&#10;Automatiskt genererad beskrivning">
            <a:extLst>
              <a:ext uri="{FF2B5EF4-FFF2-40B4-BE49-F238E27FC236}">
                <a16:creationId xmlns:a16="http://schemas.microsoft.com/office/drawing/2014/main" id="{3ECE1AE1-9657-E9CC-8489-54072DA2F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ctrTitle"/>
          </p:nvPr>
        </p:nvSpPr>
        <p:spPr>
          <a:xfrm>
            <a:off x="3498416" y="1359469"/>
            <a:ext cx="6645710" cy="1661419"/>
          </a:xfrm>
        </p:spPr>
        <p:txBody>
          <a:bodyPr rtlCol="0"/>
          <a:lstStyle/>
          <a:p>
            <a:pPr rtl="0"/>
            <a:r>
              <a:rPr lang="nb-no" sz="6000">
                <a:solidFill>
                  <a:schemeClr val="accent3"/>
                </a:solidFill>
              </a:rPr>
              <a:t>Arbeidsmiljø for unge – </a:t>
            </a:r>
            <a:br>
              <a:rPr lang="en-GB" sz="6000" dirty="0">
                <a:solidFill>
                  <a:schemeClr val="accent3"/>
                </a:solidFill>
              </a:rPr>
            </a:br>
            <a:r>
              <a:rPr lang="nb-no" sz="6000">
                <a:solidFill>
                  <a:schemeClr val="accent3"/>
                </a:solidFill>
              </a:rPr>
              <a:t>arbeidsmiljø-quiz</a:t>
            </a:r>
          </a:p>
        </p:txBody>
      </p:sp>
      <p:sp>
        <p:nvSpPr>
          <p:cNvPr id="6" name="Underrubrik 5">
            <a:extLst>
              <a:ext uri="{FF2B5EF4-FFF2-40B4-BE49-F238E27FC236}">
                <a16:creationId xmlns:a16="http://schemas.microsoft.com/office/drawing/2014/main" id="{4D4D756B-7A60-4EF2-B784-2FB4E079BFF9}"/>
              </a:ext>
            </a:extLst>
          </p:cNvPr>
          <p:cNvSpPr>
            <a:spLocks noGrp="1"/>
          </p:cNvSpPr>
          <p:nvPr>
            <p:ph type="subTitle" idx="1"/>
          </p:nvPr>
        </p:nvSpPr>
        <p:spPr/>
        <p:txBody>
          <a:bodyPr rtlCol="0"/>
          <a:lstStyle/>
          <a:p>
            <a:pPr rtl="0"/>
            <a:r>
              <a:rPr lang="nb-no">
                <a:solidFill>
                  <a:srgbClr val="ADCFF1"/>
                </a:solidFill>
              </a:rPr>
              <a:t>Leksjon 6 av 6 – «Arbeidsmiljøkunnskap for unge»</a:t>
            </a:r>
          </a:p>
        </p:txBody>
      </p:sp>
      <p:pic>
        <p:nvPicPr>
          <p:cNvPr id="16"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00" y="5799600"/>
            <a:ext cx="2565673" cy="698863"/>
          </a:xfrm>
          <a:prstGeom prst="rect">
            <a:avLst/>
          </a:prstGeom>
        </p:spPr>
      </p:pic>
    </p:spTree>
    <p:custDataLst>
      <p:tags r:id="rId1"/>
    </p:custDataLst>
    <p:extLst>
      <p:ext uri="{BB962C8B-B14F-4D97-AF65-F5344CB8AC3E}">
        <p14:creationId xmlns:p14="http://schemas.microsoft.com/office/powerpoint/2010/main" val="47722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727363" y="391028"/>
            <a:ext cx="5438775" cy="1285875"/>
          </a:xfrm>
        </p:spPr>
        <p:txBody>
          <a:bodyPr rtlCol="0"/>
          <a:lstStyle/>
          <a:p>
            <a:pPr rtl="0"/>
            <a:r>
              <a:rPr lang="nb-no"/>
              <a:t>Slik fyller du ut arbeidsmiljø-quizen</a:t>
            </a:r>
            <a:endParaRPr lang="da-DK" dirty="0" err="1"/>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727362" y="1956811"/>
            <a:ext cx="6435437" cy="2137207"/>
          </a:xfrm>
        </p:spPr>
        <p:txBody>
          <a:bodyPr vert="horz" lIns="0" tIns="0" rIns="0" bIns="0" rtlCol="0" anchor="t">
            <a:noAutofit/>
          </a:bodyPr>
          <a:lstStyle/>
          <a:p>
            <a:pPr marL="0" indent="0" rtl="0">
              <a:buNone/>
            </a:pPr>
            <a:r>
              <a:rPr lang="nb-no" sz="2400" dirty="0">
                <a:latin typeface="+mj-lt"/>
                <a:ea typeface="Arial" panose="020B0604020202020204" pitchFamily="34" charset="0"/>
              </a:rPr>
              <a:t>Nå får du mulighet til å teste hva du har lært om arbeidsmiljø.</a:t>
            </a:r>
          </a:p>
          <a:p>
            <a:pPr marL="0" indent="0" rtl="0">
              <a:buNone/>
            </a:pPr>
            <a:endParaRPr lang="sv-SE" sz="2400" dirty="0">
              <a:latin typeface="+mj-lt"/>
              <a:ea typeface="Arial" panose="020B0604020202020204" pitchFamily="34" charset="0"/>
            </a:endParaRPr>
          </a:p>
          <a:p>
            <a:pPr marL="0" indent="0" rtl="0">
              <a:buNone/>
            </a:pPr>
            <a:r>
              <a:rPr lang="nb-no" sz="2400" dirty="0">
                <a:latin typeface="+mj-lt"/>
                <a:ea typeface="Arial" panose="020B0604020202020204" pitchFamily="34" charset="0"/>
              </a:rPr>
              <a:t>Du skal svare på seks spørsmål – du får ett spørsmål per bilde.</a:t>
            </a:r>
          </a:p>
          <a:p>
            <a:pPr marL="0" indent="0" rtl="0">
              <a:buNone/>
            </a:pPr>
            <a:endParaRPr lang="sv-SE" dirty="0">
              <a:latin typeface="+mj-lt"/>
              <a:ea typeface="Arial" panose="020B0604020202020204" pitchFamily="34" charset="0"/>
            </a:endParaRPr>
          </a:p>
        </p:txBody>
      </p:sp>
      <p:pic>
        <p:nvPicPr>
          <p:cNvPr id="7" name="Bildobjekt 6">
            <a:extLst>
              <a:ext uri="{FF2B5EF4-FFF2-40B4-BE49-F238E27FC236}">
                <a16:creationId xmlns:a16="http://schemas.microsoft.com/office/drawing/2014/main" id="{70D31122-65CF-42D6-9750-4A3EEA68F7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30886" y="1842655"/>
            <a:ext cx="2726286" cy="3941618"/>
          </a:xfrm>
          <a:prstGeom prst="rect">
            <a:avLst/>
          </a:prstGeom>
        </p:spPr>
      </p:pic>
    </p:spTree>
    <p:custDataLst>
      <p:tags r:id="rId1"/>
    </p:custDataLst>
    <p:extLst>
      <p:ext uri="{BB962C8B-B14F-4D97-AF65-F5344CB8AC3E}">
        <p14:creationId xmlns:p14="http://schemas.microsoft.com/office/powerpoint/2010/main" val="207805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b-no"/>
              <a:t>1. Hvilken av disse situasjonene viser et fysisk arbeidsmiljø?</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rtlCol="0"/>
          <a:lstStyle/>
          <a:p>
            <a:pPr marL="0" indent="0" rtl="0">
              <a:buNone/>
            </a:pPr>
            <a:r>
              <a:rPr lang="nb-no" sz="2000" b="1"/>
              <a:t>A.</a:t>
            </a:r>
          </a:p>
          <a:p>
            <a:pPr marL="0" indent="0" rtl="0">
              <a:buNone/>
            </a:pPr>
            <a:endParaRPr lang="da-DK" sz="2000" dirty="0">
              <a:highlight>
                <a:srgbClr val="FFFF00"/>
              </a:highlight>
            </a:endParaRPr>
          </a:p>
        </p:txBody>
      </p:sp>
      <p:pic>
        <p:nvPicPr>
          <p:cNvPr id="12" name="Bildobjekt 11" descr="Sykehuspersonell trøster hverandre.&#10;">
            <a:extLst>
              <a:ext uri="{FF2B5EF4-FFF2-40B4-BE49-F238E27FC236}">
                <a16:creationId xmlns:a16="http://schemas.microsoft.com/office/drawing/2014/main" id="{C451560F-7D9A-460C-A620-42E4B703824C}"/>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 y="2931527"/>
            <a:ext cx="3994555" cy="2246937"/>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B.</a:t>
            </a:r>
          </a:p>
          <a:p>
            <a:pPr marL="0" indent="0" rtl="0">
              <a:buFont typeface="Arial" panose="020B0604020202020204" pitchFamily="34" charset="0"/>
              <a:buNone/>
            </a:pPr>
            <a:endParaRPr lang="da-DK" sz="2000" dirty="0">
              <a:highlight>
                <a:srgbClr val="FFFF00"/>
              </a:highlight>
            </a:endParaRPr>
          </a:p>
        </p:txBody>
      </p:sp>
      <p:pic>
        <p:nvPicPr>
          <p:cNvPr id="13" name="Bildobjekt 12" descr="En kvinne og en mann spiller fotball på en pause fra jobben.&#10;">
            <a:extLst>
              <a:ext uri="{FF2B5EF4-FFF2-40B4-BE49-F238E27FC236}">
                <a16:creationId xmlns:a16="http://schemas.microsoft.com/office/drawing/2014/main" id="{1D988D55-8316-4645-9315-877C16F6A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C.</a:t>
            </a:r>
          </a:p>
          <a:p>
            <a:pPr marL="0" indent="0" rtl="0">
              <a:buFont typeface="Arial" panose="020B0604020202020204" pitchFamily="34" charset="0"/>
              <a:buNone/>
            </a:pPr>
            <a:endParaRPr lang="da-DK" sz="2000" dirty="0">
              <a:highlight>
                <a:srgbClr val="FFFF00"/>
              </a:highlight>
            </a:endParaRPr>
          </a:p>
        </p:txBody>
      </p:sp>
      <p:pic>
        <p:nvPicPr>
          <p:cNvPr id="20" name="Bildobjekt 19" descr="Bygningsarbeider bærer en tung bjelke på skulderen.&#10;">
            <a:extLst>
              <a:ext uri="{FF2B5EF4-FFF2-40B4-BE49-F238E27FC236}">
                <a16:creationId xmlns:a16="http://schemas.microsoft.com/office/drawing/2014/main" id="{6F742E26-A097-4E91-B912-51EB874AC5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6040" y="2922860"/>
            <a:ext cx="3994555" cy="2246937"/>
          </a:xfrm>
          <a:prstGeom prst="rect">
            <a:avLst/>
          </a:prstGeom>
        </p:spPr>
      </p:pic>
    </p:spTree>
    <p:custDataLst>
      <p:tags r:id="rId1"/>
    </p:custDataLst>
    <p:extLst>
      <p:ext uri="{BB962C8B-B14F-4D97-AF65-F5344CB8AC3E}">
        <p14:creationId xmlns:p14="http://schemas.microsoft.com/office/powerpoint/2010/main" val="308717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2573439"/>
            <a:ext cx="3394322" cy="3892550"/>
          </a:xfrm>
        </p:spPr>
        <p:txBody>
          <a:bodyPr rtlCol="0"/>
          <a:lstStyle/>
          <a:p>
            <a:pPr marL="0" indent="0" rtl="0">
              <a:buNone/>
            </a:pPr>
            <a:r>
              <a:rPr lang="nb-no" sz="2000" b="1"/>
              <a:t>A.</a:t>
            </a:r>
          </a:p>
          <a:p>
            <a:pPr marL="0" indent="0" rtl="0">
              <a:buNone/>
            </a:pPr>
            <a:r>
              <a:rPr lang="nb-no" sz="2000"/>
              <a:t>Teknikk, redskaper, farlige stoffer og sikkerhet</a:t>
            </a:r>
            <a:endParaRPr lang="da-DK" sz="2000" dirty="0"/>
          </a:p>
          <a:p>
            <a:pPr marL="0" indent="0" rtl="0">
              <a:buNone/>
            </a:pPr>
            <a:endParaRPr lang="da-DK" sz="2000" dirty="0"/>
          </a:p>
          <a:p>
            <a:pPr marL="0" indent="0" rtl="0">
              <a:buNone/>
            </a:pPr>
            <a:endParaRPr lang="da-DK" sz="2000" dirty="0"/>
          </a:p>
          <a:p>
            <a:pPr marL="0" indent="0" rtl="0">
              <a:buNone/>
            </a:pPr>
            <a:endParaRPr lang="da-DK" sz="2000" dirty="0">
              <a:highlight>
                <a:srgbClr val="FFFF00"/>
              </a:highlight>
            </a:endParaRPr>
          </a:p>
        </p:txBody>
      </p:sp>
      <p:sp>
        <p:nvSpPr>
          <p:cNvPr id="4" name="Platshållare för datum 3">
            <a:extLst>
              <a:ext uri="{FF2B5EF4-FFF2-40B4-BE49-F238E27FC236}">
                <a16:creationId xmlns:a16="http://schemas.microsoft.com/office/drawing/2014/main" id="{CF2A7850-AA15-4A00-A300-6556C1DEB346}"/>
              </a:ext>
            </a:extLst>
          </p:cNvPr>
          <p:cNvSpPr>
            <a:spLocks noGrp="1"/>
          </p:cNvSpPr>
          <p:nvPr>
            <p:ph type="dt" sz="half" idx="10"/>
          </p:nvPr>
        </p:nvSpPr>
        <p:spPr/>
        <p:txBody>
          <a:bodyPr rtlCol="0"/>
          <a:lstStyle/>
          <a:p>
            <a:pPr rtl="0"/>
            <a:endParaRPr lang="sv-SE" dirty="0"/>
          </a:p>
        </p:txBody>
      </p:sp>
      <p:sp>
        <p:nvSpPr>
          <p:cNvPr id="5" name="Platshållare för bildnummer 4">
            <a:extLst>
              <a:ext uri="{FF2B5EF4-FFF2-40B4-BE49-F238E27FC236}">
                <a16:creationId xmlns:a16="http://schemas.microsoft.com/office/drawing/2014/main" id="{FE550A65-C9BF-4475-AE7D-02CB1B4163F6}"/>
              </a:ext>
            </a:extLst>
          </p:cNvPr>
          <p:cNvSpPr>
            <a:spLocks noGrp="1"/>
          </p:cNvSpPr>
          <p:nvPr>
            <p:ph type="sldNum" sz="quarter" idx="12"/>
          </p:nvPr>
        </p:nvSpPr>
        <p:spPr/>
        <p:txBody>
          <a:bodyPr rtlCol="0"/>
          <a:lstStyle/>
          <a:p>
            <a:pPr rtl="0"/>
            <a:fld id="{45D37B1E-C366-494F-A587-962AD9AABC83}" type="slidenum">
              <a:rPr lang="sv-SE" smtClean="0"/>
              <a:pPr/>
              <a:t>6</a:t>
            </a:fld>
            <a:endParaRPr lang="sv-SE" dirty="0"/>
          </a:p>
        </p:txBody>
      </p:sp>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b-no"/>
              <a:t>2. Hva er eksempler på psykososialt arbeidsmiljø?</a:t>
            </a:r>
            <a:endParaRPr lang="da-DK" dirty="0"/>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B.</a:t>
            </a:r>
          </a:p>
          <a:p>
            <a:pPr marL="0" indent="0" rtl="0">
              <a:buFont typeface="Arial" panose="020B0604020202020204" pitchFamily="34" charset="0"/>
              <a:buNone/>
            </a:pPr>
            <a:r>
              <a:rPr lang="nb-no" sz="2000"/>
              <a:t>Stress, konflikter, ros og fellesskap.</a:t>
            </a:r>
            <a:endParaRPr lang="da-DK" sz="2000" dirty="0"/>
          </a:p>
          <a:p>
            <a:pPr marL="0" indent="0" rtl="0">
              <a:buFont typeface="Arial" panose="020B0604020202020204" pitchFamily="34" charset="0"/>
              <a:buNone/>
            </a:pPr>
            <a:endParaRPr lang="da-DK" sz="2000" dirty="0"/>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C.</a:t>
            </a:r>
          </a:p>
          <a:p>
            <a:pPr marL="0" indent="0" rtl="0">
              <a:buFont typeface="Arial" panose="020B0604020202020204" pitchFamily="34" charset="0"/>
              <a:buNone/>
            </a:pPr>
            <a:r>
              <a:rPr lang="nb-no" sz="2000"/>
              <a:t>Lyd, lys, varme og luft.</a:t>
            </a:r>
          </a:p>
        </p:txBody>
      </p:sp>
      <p:pic>
        <p:nvPicPr>
          <p:cNvPr id="13" name="Bildobjekt 12">
            <a:extLst>
              <a:ext uri="{FF2B5EF4-FFF2-40B4-BE49-F238E27FC236}">
                <a16:creationId xmlns:a16="http://schemas.microsoft.com/office/drawing/2014/main" id="{528E2BAB-4F26-48BA-B54C-2F154BBB200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113" b="28611"/>
          <a:stretch/>
        </p:blipFill>
        <p:spPr>
          <a:xfrm>
            <a:off x="-2" y="4438650"/>
            <a:ext cx="12192000" cy="2419350"/>
          </a:xfrm>
          <a:prstGeom prst="rect">
            <a:avLst/>
          </a:prstGeom>
        </p:spPr>
      </p:pic>
    </p:spTree>
    <p:custDataLst>
      <p:tags r:id="rId1"/>
    </p:custDataLst>
    <p:extLst>
      <p:ext uri="{BB962C8B-B14F-4D97-AF65-F5344CB8AC3E}">
        <p14:creationId xmlns:p14="http://schemas.microsoft.com/office/powerpoint/2010/main" val="410539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rtlCol="0"/>
          <a:lstStyle/>
          <a:p>
            <a:pPr marL="0" indent="0" rtl="0">
              <a:buNone/>
            </a:pPr>
            <a:r>
              <a:rPr lang="nb-no" sz="2000" b="1"/>
              <a:t>A.</a:t>
            </a:r>
          </a:p>
          <a:p>
            <a:pPr marL="0" indent="0" rtl="0">
              <a:buNone/>
            </a:pPr>
            <a:endParaRPr lang="da-DK" sz="2000" dirty="0">
              <a:highlight>
                <a:srgbClr val="FFFF00"/>
              </a:highlight>
            </a:endParaRPr>
          </a:p>
        </p:txBody>
      </p:sp>
      <p:sp>
        <p:nvSpPr>
          <p:cNvPr id="4" name="Platshållare för datum 3">
            <a:extLst>
              <a:ext uri="{FF2B5EF4-FFF2-40B4-BE49-F238E27FC236}">
                <a16:creationId xmlns:a16="http://schemas.microsoft.com/office/drawing/2014/main" id="{CF2A7850-AA15-4A00-A300-6556C1DEB346}"/>
              </a:ext>
            </a:extLst>
          </p:cNvPr>
          <p:cNvSpPr>
            <a:spLocks noGrp="1"/>
          </p:cNvSpPr>
          <p:nvPr>
            <p:ph type="dt" sz="half" idx="10"/>
          </p:nvPr>
        </p:nvSpPr>
        <p:spPr/>
        <p:txBody>
          <a:bodyPr rtlCol="0"/>
          <a:lstStyle/>
          <a:p>
            <a:pPr rtl="0"/>
            <a:endParaRPr lang="sv-SE" dirty="0"/>
          </a:p>
        </p:txBody>
      </p:sp>
      <p:sp>
        <p:nvSpPr>
          <p:cNvPr id="5" name="Platshållare för bildnummer 4">
            <a:extLst>
              <a:ext uri="{FF2B5EF4-FFF2-40B4-BE49-F238E27FC236}">
                <a16:creationId xmlns:a16="http://schemas.microsoft.com/office/drawing/2014/main" id="{FE550A65-C9BF-4475-AE7D-02CB1B4163F6}"/>
              </a:ext>
            </a:extLst>
          </p:cNvPr>
          <p:cNvSpPr>
            <a:spLocks noGrp="1"/>
          </p:cNvSpPr>
          <p:nvPr>
            <p:ph type="sldNum" sz="quarter" idx="12"/>
          </p:nvPr>
        </p:nvSpPr>
        <p:spPr/>
        <p:txBody>
          <a:bodyPr rtlCol="0"/>
          <a:lstStyle/>
          <a:p>
            <a:pPr rtl="0"/>
            <a:fld id="{45D37B1E-C366-494F-A587-962AD9AABC83}" type="slidenum">
              <a:rPr lang="sv-SE" smtClean="0"/>
              <a:pPr/>
              <a:t>7</a:t>
            </a:fld>
            <a:endParaRPr lang="sv-SE" dirty="0"/>
          </a:p>
        </p:txBody>
      </p:sp>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b-no" dirty="0"/>
              <a:t>3. Hvilken situasjon utgjør </a:t>
            </a:r>
            <a:r>
              <a:rPr lang="nb-no" u="sng" dirty="0"/>
              <a:t>ikke</a:t>
            </a:r>
            <a:r>
              <a:rPr lang="nb-no" dirty="0"/>
              <a:t> en fysisk risiko i arbeidsmiljøet?</a:t>
            </a:r>
            <a:endParaRPr lang="da-DK" dirty="0"/>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B.</a:t>
            </a: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C.</a:t>
            </a:r>
          </a:p>
          <a:p>
            <a:pPr marL="0" indent="0" rtl="0">
              <a:buFont typeface="Arial" panose="020B0604020202020204" pitchFamily="34" charset="0"/>
              <a:buNone/>
            </a:pPr>
            <a:endParaRPr lang="da-DK" sz="2000" dirty="0">
              <a:highlight>
                <a:srgbClr val="FFFF00"/>
              </a:highlight>
            </a:endParaRPr>
          </a:p>
        </p:txBody>
      </p:sp>
      <p:pic>
        <p:nvPicPr>
          <p:cNvPr id="16" name="Bildobjekt 15" descr="En kvinne og en mann spiller fotball på en pause fra jobben.&#10;">
            <a:extLst>
              <a:ext uri="{FF2B5EF4-FFF2-40B4-BE49-F238E27FC236}">
                <a16:creationId xmlns:a16="http://schemas.microsoft.com/office/drawing/2014/main" id="{7BC6EA52-F8F1-40FA-AD81-853963170B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pic>
        <p:nvPicPr>
          <p:cNvPr id="13" name="Bildobjekt 12" descr="Et sterkt lys i en operasjonsstue.&#10;">
            <a:extLst>
              <a:ext uri="{FF2B5EF4-FFF2-40B4-BE49-F238E27FC236}">
                <a16:creationId xmlns:a16="http://schemas.microsoft.com/office/drawing/2014/main" id="{5CD73C49-DF79-43BE-BA6B-471DA7DD1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894" y="2939821"/>
            <a:ext cx="3987516" cy="2242978"/>
          </a:xfrm>
          <a:prstGeom prst="rect">
            <a:avLst/>
          </a:prstGeom>
        </p:spPr>
      </p:pic>
      <p:pic>
        <p:nvPicPr>
          <p:cNvPr id="7" name="Bildobjekt 6" descr="Bygningsarbeidere støper et fundament.&#10;">
            <a:extLst>
              <a:ext uri="{FF2B5EF4-FFF2-40B4-BE49-F238E27FC236}">
                <a16:creationId xmlns:a16="http://schemas.microsoft.com/office/drawing/2014/main" id="{10F020B8-1241-4B0E-A89D-B6B06E311B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9" y="2927194"/>
            <a:ext cx="3994555" cy="2246937"/>
          </a:xfrm>
          <a:prstGeom prst="rect">
            <a:avLst/>
          </a:prstGeom>
        </p:spPr>
      </p:pic>
    </p:spTree>
    <p:custDataLst>
      <p:tags r:id="rId1"/>
    </p:custDataLst>
    <p:extLst>
      <p:ext uri="{BB962C8B-B14F-4D97-AF65-F5344CB8AC3E}">
        <p14:creationId xmlns:p14="http://schemas.microsoft.com/office/powerpoint/2010/main" val="399516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CF2A7850-AA15-4A00-A300-6556C1DEB346}"/>
              </a:ext>
            </a:extLst>
          </p:cNvPr>
          <p:cNvSpPr>
            <a:spLocks noGrp="1"/>
          </p:cNvSpPr>
          <p:nvPr>
            <p:ph type="dt" sz="half" idx="10"/>
          </p:nvPr>
        </p:nvSpPr>
        <p:spPr/>
        <p:txBody>
          <a:bodyPr rtlCol="0"/>
          <a:lstStyle/>
          <a:p>
            <a:pPr rtl="0"/>
            <a:endParaRPr lang="sv-SE" dirty="0"/>
          </a:p>
        </p:txBody>
      </p:sp>
      <p:sp>
        <p:nvSpPr>
          <p:cNvPr id="5" name="Platshållare för bildnummer 4">
            <a:extLst>
              <a:ext uri="{FF2B5EF4-FFF2-40B4-BE49-F238E27FC236}">
                <a16:creationId xmlns:a16="http://schemas.microsoft.com/office/drawing/2014/main" id="{FE550A65-C9BF-4475-AE7D-02CB1B4163F6}"/>
              </a:ext>
            </a:extLst>
          </p:cNvPr>
          <p:cNvSpPr>
            <a:spLocks noGrp="1"/>
          </p:cNvSpPr>
          <p:nvPr>
            <p:ph type="sldNum" sz="quarter" idx="12"/>
          </p:nvPr>
        </p:nvSpPr>
        <p:spPr/>
        <p:txBody>
          <a:bodyPr rtlCol="0"/>
          <a:lstStyle/>
          <a:p>
            <a:pPr rtl="0"/>
            <a:fld id="{45D37B1E-C366-494F-A587-962AD9AABC83}" type="slidenum">
              <a:rPr lang="sv-SE" smtClean="0"/>
              <a:pPr/>
              <a:t>8</a:t>
            </a:fld>
            <a:endParaRPr lang="sv-SE" dirty="0"/>
          </a:p>
        </p:txBody>
      </p:sp>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b-no"/>
              <a:t>4. Hvilken av disse er en psykososial arbeidsmiljøfaktor?</a:t>
            </a:r>
            <a:endParaRPr lang="da-DK" dirty="0"/>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B.</a:t>
            </a: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C.</a:t>
            </a:r>
          </a:p>
          <a:p>
            <a:pPr marL="0" indent="0" rtl="0">
              <a:buFont typeface="Arial" panose="020B0604020202020204" pitchFamily="34" charset="0"/>
              <a:buNone/>
            </a:pPr>
            <a:endParaRPr lang="da-DK" sz="2000" dirty="0">
              <a:highlight>
                <a:srgbClr val="FFFF00"/>
              </a:highlight>
            </a:endParaRPr>
          </a:p>
        </p:txBody>
      </p:sp>
      <p:pic>
        <p:nvPicPr>
          <p:cNvPr id="13" name="Bildobjekt 12" descr="Bilmekaniker skifter olje og får olje på hendene.&#10;">
            <a:extLst>
              <a:ext uri="{FF2B5EF4-FFF2-40B4-BE49-F238E27FC236}">
                <a16:creationId xmlns:a16="http://schemas.microsoft.com/office/drawing/2014/main" id="{3F168A8C-CF3F-4766-B0FC-63474782D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445" y="2922859"/>
            <a:ext cx="3994555" cy="2246937"/>
          </a:xfrm>
          <a:prstGeom prst="rect">
            <a:avLst/>
          </a:prstGeom>
        </p:spPr>
      </p:pic>
      <p:pic>
        <p:nvPicPr>
          <p:cNvPr id="15" name="Bildobjekt 14" descr="Sykehuspersonell trøster hverandre.&#10;">
            <a:extLst>
              <a:ext uri="{FF2B5EF4-FFF2-40B4-BE49-F238E27FC236}">
                <a16:creationId xmlns:a16="http://schemas.microsoft.com/office/drawing/2014/main" id="{802228C8-0DA5-4B52-A8AA-B43F3A64D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242" y="2922859"/>
            <a:ext cx="3994555" cy="2246937"/>
          </a:xfrm>
          <a:prstGeom prst="rect">
            <a:avLst/>
          </a:prstGeom>
        </p:spPr>
      </p:pic>
      <p:pic>
        <p:nvPicPr>
          <p:cNvPr id="17" name="Bildobjekt 16" descr="En snekker som bruker en høvel&#10;">
            <a:extLst>
              <a:ext uri="{FF2B5EF4-FFF2-40B4-BE49-F238E27FC236}">
                <a16:creationId xmlns:a16="http://schemas.microsoft.com/office/drawing/2014/main" id="{987A9F54-20D4-4640-B777-31AA15335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48" y="2926818"/>
            <a:ext cx="3987516" cy="2242978"/>
          </a:xfrm>
          <a:prstGeom prst="rect">
            <a:avLst/>
          </a:prstGeom>
        </p:spPr>
      </p:pic>
    </p:spTree>
    <p:custDataLst>
      <p:tags r:id="rId1"/>
    </p:custDataLst>
    <p:extLst>
      <p:ext uri="{BB962C8B-B14F-4D97-AF65-F5344CB8AC3E}">
        <p14:creationId xmlns:p14="http://schemas.microsoft.com/office/powerpoint/2010/main" val="398190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2573439"/>
            <a:ext cx="3394322" cy="3892550"/>
          </a:xfrm>
        </p:spPr>
        <p:txBody>
          <a:bodyPr rtlCol="0"/>
          <a:lstStyle/>
          <a:p>
            <a:pPr marL="0" indent="0" rtl="0">
              <a:buNone/>
            </a:pPr>
            <a:r>
              <a:rPr lang="nb-no" sz="2000" b="1"/>
              <a:t>A.</a:t>
            </a:r>
          </a:p>
          <a:p>
            <a:pPr marL="0" indent="0" rtl="0">
              <a:buNone/>
            </a:pPr>
            <a:r>
              <a:rPr lang="nb-no" sz="2000"/>
              <a:t>Du kan se på en skjerm så lenge du vil om dagen, bare du sover 8 timer pr. natt.</a:t>
            </a:r>
          </a:p>
          <a:p>
            <a:pPr marL="0" indent="0" rtl="0">
              <a:buNone/>
            </a:pPr>
            <a:endParaRPr lang="da-DK" sz="2000" dirty="0">
              <a:highlight>
                <a:srgbClr val="FFFF00"/>
              </a:highlight>
            </a:endParaRPr>
          </a:p>
        </p:txBody>
      </p:sp>
      <p:sp>
        <p:nvSpPr>
          <p:cNvPr id="4" name="Platshållare för datum 3">
            <a:extLst>
              <a:ext uri="{FF2B5EF4-FFF2-40B4-BE49-F238E27FC236}">
                <a16:creationId xmlns:a16="http://schemas.microsoft.com/office/drawing/2014/main" id="{CF2A7850-AA15-4A00-A300-6556C1DEB346}"/>
              </a:ext>
            </a:extLst>
          </p:cNvPr>
          <p:cNvSpPr>
            <a:spLocks noGrp="1"/>
          </p:cNvSpPr>
          <p:nvPr>
            <p:ph type="dt" sz="half" idx="10"/>
          </p:nvPr>
        </p:nvSpPr>
        <p:spPr/>
        <p:txBody>
          <a:bodyPr rtlCol="0"/>
          <a:lstStyle/>
          <a:p>
            <a:pPr rtl="0"/>
            <a:endParaRPr lang="sv-SE" dirty="0"/>
          </a:p>
        </p:txBody>
      </p:sp>
      <p:sp>
        <p:nvSpPr>
          <p:cNvPr id="5" name="Platshållare för bildnummer 4">
            <a:extLst>
              <a:ext uri="{FF2B5EF4-FFF2-40B4-BE49-F238E27FC236}">
                <a16:creationId xmlns:a16="http://schemas.microsoft.com/office/drawing/2014/main" id="{FE550A65-C9BF-4475-AE7D-02CB1B4163F6}"/>
              </a:ext>
            </a:extLst>
          </p:cNvPr>
          <p:cNvSpPr>
            <a:spLocks noGrp="1"/>
          </p:cNvSpPr>
          <p:nvPr>
            <p:ph type="sldNum" sz="quarter" idx="12"/>
          </p:nvPr>
        </p:nvSpPr>
        <p:spPr/>
        <p:txBody>
          <a:bodyPr rtlCol="0"/>
          <a:lstStyle/>
          <a:p>
            <a:pPr rtl="0"/>
            <a:fld id="{45D37B1E-C366-494F-A587-962AD9AABC83}" type="slidenum">
              <a:rPr lang="sv-SE" smtClean="0"/>
              <a:pPr/>
              <a:t>9</a:t>
            </a:fld>
            <a:endParaRPr lang="sv-SE" dirty="0"/>
          </a:p>
        </p:txBody>
      </p:sp>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nb-no"/>
              <a:t>5. Hvilken av påstandene stemmer med et digitalt arbeidsmiljø?</a:t>
            </a:r>
            <a:endParaRPr lang="da-DK" dirty="0"/>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B.</a:t>
            </a:r>
          </a:p>
          <a:p>
            <a:pPr marL="0" indent="0" rtl="0">
              <a:buFont typeface="Arial" panose="020B0604020202020204" pitchFamily="34" charset="0"/>
              <a:buNone/>
            </a:pPr>
            <a:r>
              <a:rPr lang="nb-no" sz="2000"/>
              <a:t>Vi vet nøyaktig hvordan de digitale verktøyene påvirker oss, men vi velger å ikke fortelle det.</a:t>
            </a: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343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nb-no" sz="2000" b="1"/>
              <a:t>C.</a:t>
            </a:r>
          </a:p>
          <a:p>
            <a:pPr marL="0" indent="0" rtl="0">
              <a:buFont typeface="Arial" panose="020B0604020202020204" pitchFamily="34" charset="0"/>
              <a:buNone/>
            </a:pPr>
            <a:r>
              <a:rPr lang="nb-no" sz="2000"/>
              <a:t>Forskning viser at vi fremdeles har behov for å møtes fysisk i virkeligheten for å ha det bra.</a:t>
            </a:r>
            <a:endParaRPr lang="da-DK" sz="2000" dirty="0">
              <a:highlight>
                <a:srgbClr val="FFFF00"/>
              </a:highlight>
            </a:endParaRPr>
          </a:p>
        </p:txBody>
      </p:sp>
      <p:pic>
        <p:nvPicPr>
          <p:cNvPr id="12" name="Bildobjekt 11">
            <a:extLst>
              <a:ext uri="{FF2B5EF4-FFF2-40B4-BE49-F238E27FC236}">
                <a16:creationId xmlns:a16="http://schemas.microsoft.com/office/drawing/2014/main" id="{0358D233-28E4-48E8-A27C-B5B8939E958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63942" b="1"/>
          <a:stretch/>
        </p:blipFill>
        <p:spPr>
          <a:xfrm>
            <a:off x="0" y="4385188"/>
            <a:ext cx="12192000" cy="2472812"/>
          </a:xfrm>
          <a:prstGeom prst="rect">
            <a:avLst/>
          </a:prstGeom>
        </p:spPr>
      </p:pic>
    </p:spTree>
    <p:custDataLst>
      <p:tags r:id="rId1"/>
    </p:custDataLst>
    <p:extLst>
      <p:ext uri="{BB962C8B-B14F-4D97-AF65-F5344CB8AC3E}">
        <p14:creationId xmlns:p14="http://schemas.microsoft.com/office/powerpoint/2010/main" val="2894371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10.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1.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2.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6.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7.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8.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9.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F141D7-2CB8-495F-AF7C-475E2DCA3F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31e49-1351-41f8-85ca-9c948efef50d"/>
    <ds:schemaRef ds:uri="7a8c5c01-e03e-4ef4-9a1c-76044e77be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B86B00-02A2-4FCA-B81F-17989421E0E3}">
  <ds:schemaRefs>
    <ds:schemaRef ds:uri="http://schemas.microsoft.com/office/2006/metadata/properties"/>
    <ds:schemaRef ds:uri="http://schemas.microsoft.com/office/infopath/2007/PartnerControls"/>
    <ds:schemaRef ds:uri="8c631e49-1351-41f8-85ca-9c948efef50d"/>
    <ds:schemaRef ds:uri="7a8c5c01-e03e-4ef4-9a1c-76044e77be70"/>
  </ds:schemaRefs>
</ds:datastoreItem>
</file>

<file path=customXml/itemProps3.xml><?xml version="1.0" encoding="utf-8"?>
<ds:datastoreItem xmlns:ds="http://schemas.openxmlformats.org/officeDocument/2006/customXml" ds:itemID="{CA6169A4-4D07-4DCF-8BC9-CCBF38D2E5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1586</Words>
  <Application>Microsoft Office PowerPoint</Application>
  <PresentationFormat>Bredbild</PresentationFormat>
  <Paragraphs>156</Paragraphs>
  <Slides>14</Slides>
  <Notes>14</Notes>
  <HiddenSlides>0</HiddenSlides>
  <MMClips>1</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14</vt:i4>
      </vt:variant>
    </vt:vector>
  </HeadingPairs>
  <TitlesOfParts>
    <vt:vector size="21" baseType="lpstr">
      <vt:lpstr>Arial</vt:lpstr>
      <vt:lpstr>Calibri</vt:lpstr>
      <vt:lpstr>Corbel</vt:lpstr>
      <vt:lpstr>Open Sans</vt:lpstr>
      <vt:lpstr>Symbol</vt:lpstr>
      <vt:lpstr>Times New Roman</vt:lpstr>
      <vt:lpstr>16-9 skabelon UK 2010</vt:lpstr>
      <vt:lpstr>Klar for et helt arbeidsliv</vt:lpstr>
      <vt:lpstr>Presenter arbeidsmiljøet deres</vt:lpstr>
      <vt:lpstr>Arbeidsmiljø for unge –  arbeidsmiljø-quiz</vt:lpstr>
      <vt:lpstr>Slik fyller du ut arbeidsmiljø-quizen</vt:lpstr>
      <vt:lpstr>1. Hvilken av disse situasjonene viser et fysisk arbeidsmiljø?</vt:lpstr>
      <vt:lpstr>2. Hva er eksempler på psykososialt arbeidsmiljø?</vt:lpstr>
      <vt:lpstr>3. Hvilken situasjon utgjør ikke en fysisk risiko i arbeidsmiljøet?</vt:lpstr>
      <vt:lpstr>4. Hvilken av disse er en psykososial arbeidsmiljøfaktor?</vt:lpstr>
      <vt:lpstr>5. Hvilken av påstandene stemmer med et digitalt arbeidsmiljø?</vt:lpstr>
      <vt:lpstr>6. Hvorfor er det viktig med kunnskap om arbeidsmiljø?</vt:lpstr>
      <vt:lpstr>Rett svarene til hverandres</vt:lpstr>
      <vt:lpstr>PowerPoint-presentation</vt:lpstr>
      <vt:lpstr>Om prosjektet  – Arbeidsmiljøkunnskap  for unge</vt:lpstr>
      <vt:lpstr>Om  Nordisk ministerråd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Arbetsmiljökunskap för unga – vernissage och examination</dc:title>
  <dc:creator/>
  <cp:lastModifiedBy/>
  <cp:revision>117</cp:revision>
  <dcterms:modified xsi:type="dcterms:W3CDTF">2023-03-20T17:46:52Z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0x0101003E0453E5ECA3BD4DA00E18FAB3E3ABBD</vt:lpwstr>
  </property>
  <property fmtid="{D5CDD505-2E9C-101B-9397-08002B2CF9AE}" pid="7" name="MediaServiceImageTags">
    <vt:lpwstr/>
  </property>
</Properties>
</file>