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8"/>
  </p:notesMasterIdLst>
  <p:sldIdLst>
    <p:sldId id="256" r:id="rId5"/>
    <p:sldId id="257" r:id="rId6"/>
    <p:sldId id="279" r:id="rId7"/>
    <p:sldId id="258" r:id="rId8"/>
    <p:sldId id="289" r:id="rId9"/>
    <p:sldId id="280" r:id="rId10"/>
    <p:sldId id="260" r:id="rId11"/>
    <p:sldId id="276" r:id="rId12"/>
    <p:sldId id="262" r:id="rId13"/>
    <p:sldId id="263" r:id="rId14"/>
    <p:sldId id="264" r:id="rId15"/>
    <p:sldId id="265" r:id="rId16"/>
    <p:sldId id="290" r:id="rId17"/>
    <p:sldId id="281" r:id="rId18"/>
    <p:sldId id="267" r:id="rId19"/>
    <p:sldId id="268" r:id="rId20"/>
    <p:sldId id="269" r:id="rId21"/>
    <p:sldId id="270" r:id="rId22"/>
    <p:sldId id="291" r:id="rId23"/>
    <p:sldId id="286" r:id="rId24"/>
    <p:sldId id="273" r:id="rId25"/>
    <p:sldId id="274" r:id="rId26"/>
    <p:sldId id="288" r:id="rId2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4547"/>
    <a:srgbClr val="AFDBF6"/>
    <a:srgbClr val="006EB6"/>
    <a:srgbClr val="D4E9F9"/>
    <a:srgbClr val="0019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E2CEAF-41D2-9A42-BF36-20ABFFC2E310}" v="19" dt="2025-10-31T10:17:34.310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BD2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BDA"/>
          </a:solidFill>
        </a:fill>
      </a:tcStyle>
    </a:wholeTbl>
    <a:band2H>
      <a:tcTxStyle/>
      <a:tcStyle>
        <a:tcBdr/>
        <a:fill>
          <a:solidFill>
            <a:srgbClr val="E7EEE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DDE1"/>
          </a:solidFill>
        </a:fill>
      </a:tcStyle>
    </a:wholeTbl>
    <a:band2H>
      <a:tcTxStyle/>
      <a:tcStyle>
        <a:tcBdr/>
        <a:fill>
          <a:solidFill>
            <a:srgbClr val="EEEF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9"/>
    <p:restoredTop sz="94588"/>
  </p:normalViewPr>
  <p:slideViewPr>
    <p:cSldViewPr snapToGrid="0">
      <p:cViewPr>
        <p:scale>
          <a:sx n="124" d="100"/>
          <a:sy n="124" d="100"/>
        </p:scale>
        <p:origin x="960" y="1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 Døssing" userId="e1299dd7-3988-4d13-b732-f94ecd9acd85" providerId="ADAL" clId="{9D52ECBD-E1D9-573D-8359-50A03E536AE9}"/>
    <pc:docChg chg="undo custSel addSld delSld modSld">
      <pc:chgData name="Marie Døssing" userId="e1299dd7-3988-4d13-b732-f94ecd9acd85" providerId="ADAL" clId="{9D52ECBD-E1D9-573D-8359-50A03E536AE9}" dt="2025-10-31T10:17:34.310" v="45"/>
      <pc:docMkLst>
        <pc:docMk/>
      </pc:docMkLst>
      <pc:sldChg chg="setBg">
        <pc:chgData name="Marie Døssing" userId="e1299dd7-3988-4d13-b732-f94ecd9acd85" providerId="ADAL" clId="{9D52ECBD-E1D9-573D-8359-50A03E536AE9}" dt="2025-10-31T10:14:25.973" v="18"/>
        <pc:sldMkLst>
          <pc:docMk/>
          <pc:sldMk cId="0" sldId="260"/>
        </pc:sldMkLst>
      </pc:sldChg>
      <pc:sldChg chg="del">
        <pc:chgData name="Marie Døssing" userId="e1299dd7-3988-4d13-b732-f94ecd9acd85" providerId="ADAL" clId="{9D52ECBD-E1D9-573D-8359-50A03E536AE9}" dt="2025-10-31T10:16:26.866" v="36" actId="2696"/>
        <pc:sldMkLst>
          <pc:docMk/>
          <pc:sldMk cId="0" sldId="266"/>
        </pc:sldMkLst>
      </pc:sldChg>
      <pc:sldChg chg="del">
        <pc:chgData name="Marie Døssing" userId="e1299dd7-3988-4d13-b732-f94ecd9acd85" providerId="ADAL" clId="{9D52ECBD-E1D9-573D-8359-50A03E536AE9}" dt="2025-10-31T10:17:27.065" v="44" actId="2696"/>
        <pc:sldMkLst>
          <pc:docMk/>
          <pc:sldMk cId="0" sldId="271"/>
        </pc:sldMkLst>
      </pc:sldChg>
      <pc:sldChg chg="add del">
        <pc:chgData name="Marie Døssing" userId="e1299dd7-3988-4d13-b732-f94ecd9acd85" providerId="ADAL" clId="{9D52ECBD-E1D9-573D-8359-50A03E536AE9}" dt="2025-10-31T10:13:56.338" v="15" actId="2696"/>
        <pc:sldMkLst>
          <pc:docMk/>
          <pc:sldMk cId="377209815" sldId="277"/>
        </pc:sldMkLst>
      </pc:sldChg>
      <pc:sldChg chg="addSp modSp mod">
        <pc:chgData name="Marie Døssing" userId="e1299dd7-3988-4d13-b732-f94ecd9acd85" providerId="ADAL" clId="{9D52ECBD-E1D9-573D-8359-50A03E536AE9}" dt="2025-10-31T10:15:32.723" v="28" actId="14100"/>
        <pc:sldMkLst>
          <pc:docMk/>
          <pc:sldMk cId="1831266619" sldId="279"/>
        </pc:sldMkLst>
        <pc:spChg chg="add mod">
          <ac:chgData name="Marie Døssing" userId="e1299dd7-3988-4d13-b732-f94ecd9acd85" providerId="ADAL" clId="{9D52ECBD-E1D9-573D-8359-50A03E536AE9}" dt="2025-10-31T10:14:42.757" v="19"/>
          <ac:spMkLst>
            <pc:docMk/>
            <pc:sldMk cId="1831266619" sldId="279"/>
            <ac:spMk id="2" creationId="{C41B41E8-1E70-F5A8-2402-EEAAB56C4C0C}"/>
          </ac:spMkLst>
        </pc:spChg>
        <pc:spChg chg="mod">
          <ac:chgData name="Marie Døssing" userId="e1299dd7-3988-4d13-b732-f94ecd9acd85" providerId="ADAL" clId="{9D52ECBD-E1D9-573D-8359-50A03E536AE9}" dt="2025-10-31T10:15:32.723" v="28" actId="14100"/>
          <ac:spMkLst>
            <pc:docMk/>
            <pc:sldMk cId="1831266619" sldId="279"/>
            <ac:spMk id="4" creationId="{F97BAC4E-0BAF-3944-972E-644EC0E698C5}"/>
          </ac:spMkLst>
        </pc:spChg>
      </pc:sldChg>
      <pc:sldChg chg="addSp modSp">
        <pc:chgData name="Marie Døssing" userId="e1299dd7-3988-4d13-b732-f94ecd9acd85" providerId="ADAL" clId="{9D52ECBD-E1D9-573D-8359-50A03E536AE9}" dt="2025-10-31T10:14:45.674" v="20"/>
        <pc:sldMkLst>
          <pc:docMk/>
          <pc:sldMk cId="384271454" sldId="280"/>
        </pc:sldMkLst>
        <pc:spChg chg="add mod">
          <ac:chgData name="Marie Døssing" userId="e1299dd7-3988-4d13-b732-f94ecd9acd85" providerId="ADAL" clId="{9D52ECBD-E1D9-573D-8359-50A03E536AE9}" dt="2025-10-31T10:14:45.674" v="20"/>
          <ac:spMkLst>
            <pc:docMk/>
            <pc:sldMk cId="384271454" sldId="280"/>
            <ac:spMk id="2" creationId="{E6FD6787-CEE4-FD51-62F1-1C1E8A89EF1F}"/>
          </ac:spMkLst>
        </pc:spChg>
      </pc:sldChg>
      <pc:sldChg chg="addSp modSp">
        <pc:chgData name="Marie Døssing" userId="e1299dd7-3988-4d13-b732-f94ecd9acd85" providerId="ADAL" clId="{9D52ECBD-E1D9-573D-8359-50A03E536AE9}" dt="2025-10-31T10:14:48.264" v="21"/>
        <pc:sldMkLst>
          <pc:docMk/>
          <pc:sldMk cId="2685006830" sldId="281"/>
        </pc:sldMkLst>
        <pc:spChg chg="add mod">
          <ac:chgData name="Marie Døssing" userId="e1299dd7-3988-4d13-b732-f94ecd9acd85" providerId="ADAL" clId="{9D52ECBD-E1D9-573D-8359-50A03E536AE9}" dt="2025-10-31T10:14:48.264" v="21"/>
          <ac:spMkLst>
            <pc:docMk/>
            <pc:sldMk cId="2685006830" sldId="281"/>
            <ac:spMk id="2" creationId="{EF4293C8-9A11-00F2-70EF-2C77F5F3B09D}"/>
          </ac:spMkLst>
        </pc:spChg>
      </pc:sldChg>
      <pc:sldChg chg="addSp modSp">
        <pc:chgData name="Marie Døssing" userId="e1299dd7-3988-4d13-b732-f94ecd9acd85" providerId="ADAL" clId="{9D52ECBD-E1D9-573D-8359-50A03E536AE9}" dt="2025-10-31T10:14:51.530" v="22"/>
        <pc:sldMkLst>
          <pc:docMk/>
          <pc:sldMk cId="2151979846" sldId="286"/>
        </pc:sldMkLst>
        <pc:spChg chg="add mod">
          <ac:chgData name="Marie Døssing" userId="e1299dd7-3988-4d13-b732-f94ecd9acd85" providerId="ADAL" clId="{9D52ECBD-E1D9-573D-8359-50A03E536AE9}" dt="2025-10-31T10:14:51.530" v="22"/>
          <ac:spMkLst>
            <pc:docMk/>
            <pc:sldMk cId="2151979846" sldId="286"/>
            <ac:spMk id="2" creationId="{6383AE6B-6CEE-C088-3CE5-A79891A137FF}"/>
          </ac:spMkLst>
        </pc:spChg>
      </pc:sldChg>
      <pc:sldChg chg="addSp modSp mod">
        <pc:chgData name="Marie Døssing" userId="e1299dd7-3988-4d13-b732-f94ecd9acd85" providerId="ADAL" clId="{9D52ECBD-E1D9-573D-8359-50A03E536AE9}" dt="2025-10-31T10:15:21.020" v="27" actId="14100"/>
        <pc:sldMkLst>
          <pc:docMk/>
          <pc:sldMk cId="2277640961" sldId="288"/>
        </pc:sldMkLst>
        <pc:spChg chg="add mod">
          <ac:chgData name="Marie Døssing" userId="e1299dd7-3988-4d13-b732-f94ecd9acd85" providerId="ADAL" clId="{9D52ECBD-E1D9-573D-8359-50A03E536AE9}" dt="2025-10-31T10:15:16.118" v="26"/>
          <ac:spMkLst>
            <pc:docMk/>
            <pc:sldMk cId="2277640961" sldId="288"/>
            <ac:spMk id="2" creationId="{1A74F118-3E2C-56E4-548C-E30C8241A5B2}"/>
          </ac:spMkLst>
        </pc:spChg>
        <pc:spChg chg="mod">
          <ac:chgData name="Marie Døssing" userId="e1299dd7-3988-4d13-b732-f94ecd9acd85" providerId="ADAL" clId="{9D52ECBD-E1D9-573D-8359-50A03E536AE9}" dt="2025-10-31T10:15:21.020" v="27" actId="14100"/>
          <ac:spMkLst>
            <pc:docMk/>
            <pc:sldMk cId="2277640961" sldId="288"/>
            <ac:spMk id="4" creationId="{F97BAC4E-0BAF-3944-972E-644EC0E698C5}"/>
          </ac:spMkLst>
        </pc:spChg>
      </pc:sldChg>
      <pc:sldChg chg="addSp delSp modSp new mod">
        <pc:chgData name="Marie Døssing" userId="e1299dd7-3988-4d13-b732-f94ecd9acd85" providerId="ADAL" clId="{9D52ECBD-E1D9-573D-8359-50A03E536AE9}" dt="2025-10-31T10:14:03.830" v="16"/>
        <pc:sldMkLst>
          <pc:docMk/>
          <pc:sldMk cId="395021153" sldId="289"/>
        </pc:sldMkLst>
        <pc:spChg chg="del">
          <ac:chgData name="Marie Døssing" userId="e1299dd7-3988-4d13-b732-f94ecd9acd85" providerId="ADAL" clId="{9D52ECBD-E1D9-573D-8359-50A03E536AE9}" dt="2025-10-31T10:13:00.117" v="4" actId="478"/>
          <ac:spMkLst>
            <pc:docMk/>
            <pc:sldMk cId="395021153" sldId="289"/>
            <ac:spMk id="2" creationId="{779CD839-D98C-1FC2-C723-3F23C5723337}"/>
          </ac:spMkLst>
        </pc:spChg>
        <pc:spChg chg="del">
          <ac:chgData name="Marie Døssing" userId="e1299dd7-3988-4d13-b732-f94ecd9acd85" providerId="ADAL" clId="{9D52ECBD-E1D9-573D-8359-50A03E536AE9}" dt="2025-10-31T10:13:03.037" v="5" actId="478"/>
          <ac:spMkLst>
            <pc:docMk/>
            <pc:sldMk cId="395021153" sldId="289"/>
            <ac:spMk id="4" creationId="{5765C45D-5BF9-AFBD-EFF2-E78AB00E68A4}"/>
          </ac:spMkLst>
        </pc:spChg>
        <pc:spChg chg="add mod">
          <ac:chgData name="Marie Døssing" userId="e1299dd7-3988-4d13-b732-f94ecd9acd85" providerId="ADAL" clId="{9D52ECBD-E1D9-573D-8359-50A03E536AE9}" dt="2025-10-31T10:12:40.507" v="1"/>
          <ac:spMkLst>
            <pc:docMk/>
            <pc:sldMk cId="395021153" sldId="289"/>
            <ac:spMk id="5" creationId="{ADEEE8A8-6091-A6DA-5161-89862476809F}"/>
          </ac:spMkLst>
        </pc:spChg>
        <pc:spChg chg="add mod">
          <ac:chgData name="Marie Døssing" userId="e1299dd7-3988-4d13-b732-f94ecd9acd85" providerId="ADAL" clId="{9D52ECBD-E1D9-573D-8359-50A03E536AE9}" dt="2025-10-31T10:14:03.830" v="16"/>
          <ac:spMkLst>
            <pc:docMk/>
            <pc:sldMk cId="395021153" sldId="289"/>
            <ac:spMk id="6" creationId="{A8EFEA0F-6F55-37E4-C050-FBE8F40A5650}"/>
          </ac:spMkLst>
        </pc:spChg>
        <pc:spChg chg="add mod">
          <ac:chgData name="Marie Døssing" userId="e1299dd7-3988-4d13-b732-f94ecd9acd85" providerId="ADAL" clId="{9D52ECBD-E1D9-573D-8359-50A03E536AE9}" dt="2025-10-31T10:13:52.406" v="14" actId="27636"/>
          <ac:spMkLst>
            <pc:docMk/>
            <pc:sldMk cId="395021153" sldId="289"/>
            <ac:spMk id="7" creationId="{23D8879C-CD16-0BC6-47B4-8FDFBB5EF228}"/>
          </ac:spMkLst>
        </pc:spChg>
        <pc:spChg chg="add mod">
          <ac:chgData name="Marie Døssing" userId="e1299dd7-3988-4d13-b732-f94ecd9acd85" providerId="ADAL" clId="{9D52ECBD-E1D9-573D-8359-50A03E536AE9}" dt="2025-10-31T10:12:54.531" v="2"/>
          <ac:spMkLst>
            <pc:docMk/>
            <pc:sldMk cId="395021153" sldId="289"/>
            <ac:spMk id="8" creationId="{B9DE20CB-CC0F-65E0-142A-C5B8F7011436}"/>
          </ac:spMkLst>
        </pc:spChg>
        <pc:spChg chg="add mod">
          <ac:chgData name="Marie Døssing" userId="e1299dd7-3988-4d13-b732-f94ecd9acd85" providerId="ADAL" clId="{9D52ECBD-E1D9-573D-8359-50A03E536AE9}" dt="2025-10-31T10:13:08.024" v="6" actId="207"/>
          <ac:spMkLst>
            <pc:docMk/>
            <pc:sldMk cId="395021153" sldId="289"/>
            <ac:spMk id="9" creationId="{0247DF18-832F-4B9F-420E-F3FDFB4AF06A}"/>
          </ac:spMkLst>
        </pc:spChg>
      </pc:sldChg>
      <pc:sldChg chg="addSp delSp modSp new mod">
        <pc:chgData name="Marie Døssing" userId="e1299dd7-3988-4d13-b732-f94ecd9acd85" providerId="ADAL" clId="{9D52ECBD-E1D9-573D-8359-50A03E536AE9}" dt="2025-10-31T10:16:17.858" v="35" actId="207"/>
        <pc:sldMkLst>
          <pc:docMk/>
          <pc:sldMk cId="2073449247" sldId="290"/>
        </pc:sldMkLst>
        <pc:spChg chg="del">
          <ac:chgData name="Marie Døssing" userId="e1299dd7-3988-4d13-b732-f94ecd9acd85" providerId="ADAL" clId="{9D52ECBD-E1D9-573D-8359-50A03E536AE9}" dt="2025-10-31T10:16:00.916" v="30" actId="478"/>
          <ac:spMkLst>
            <pc:docMk/>
            <pc:sldMk cId="2073449247" sldId="290"/>
            <ac:spMk id="2" creationId="{5B4EED2E-2CF5-5EE6-8750-3EA5CD6A71EC}"/>
          </ac:spMkLst>
        </pc:spChg>
        <pc:spChg chg="del">
          <ac:chgData name="Marie Døssing" userId="e1299dd7-3988-4d13-b732-f94ecd9acd85" providerId="ADAL" clId="{9D52ECBD-E1D9-573D-8359-50A03E536AE9}" dt="2025-10-31T10:16:02.234" v="31" actId="478"/>
          <ac:spMkLst>
            <pc:docMk/>
            <pc:sldMk cId="2073449247" sldId="290"/>
            <ac:spMk id="4" creationId="{48E4D1A5-2682-ABEC-075B-1C9003CBFD0F}"/>
          </ac:spMkLst>
        </pc:spChg>
        <pc:spChg chg="add mod">
          <ac:chgData name="Marie Døssing" userId="e1299dd7-3988-4d13-b732-f94ecd9acd85" providerId="ADAL" clId="{9D52ECBD-E1D9-573D-8359-50A03E536AE9}" dt="2025-10-31T10:16:10.434" v="33" actId="207"/>
          <ac:spMkLst>
            <pc:docMk/>
            <pc:sldMk cId="2073449247" sldId="290"/>
            <ac:spMk id="5" creationId="{192A034E-C9DA-5C0F-B65E-2A03B5CC4CC7}"/>
          </ac:spMkLst>
        </pc:spChg>
        <pc:spChg chg="add mod">
          <ac:chgData name="Marie Døssing" userId="e1299dd7-3988-4d13-b732-f94ecd9acd85" providerId="ADAL" clId="{9D52ECBD-E1D9-573D-8359-50A03E536AE9}" dt="2025-10-31T10:16:10.434" v="33" actId="207"/>
          <ac:spMkLst>
            <pc:docMk/>
            <pc:sldMk cId="2073449247" sldId="290"/>
            <ac:spMk id="6" creationId="{E6136EBF-8043-F115-AE7E-AB8492BB3638}"/>
          </ac:spMkLst>
        </pc:spChg>
        <pc:spChg chg="add mod">
          <ac:chgData name="Marie Døssing" userId="e1299dd7-3988-4d13-b732-f94ecd9acd85" providerId="ADAL" clId="{9D52ECBD-E1D9-573D-8359-50A03E536AE9}" dt="2025-10-31T10:16:17.858" v="35" actId="207"/>
          <ac:spMkLst>
            <pc:docMk/>
            <pc:sldMk cId="2073449247" sldId="290"/>
            <ac:spMk id="7" creationId="{4CF16772-22D1-5183-A4AC-DECD40BA4095}"/>
          </ac:spMkLst>
        </pc:spChg>
        <pc:spChg chg="add mod">
          <ac:chgData name="Marie Døssing" userId="e1299dd7-3988-4d13-b732-f94ecd9acd85" providerId="ADAL" clId="{9D52ECBD-E1D9-573D-8359-50A03E536AE9}" dt="2025-10-31T10:16:17.858" v="35" actId="207"/>
          <ac:spMkLst>
            <pc:docMk/>
            <pc:sldMk cId="2073449247" sldId="290"/>
            <ac:spMk id="8" creationId="{5656881F-A376-D823-F9BE-50DA3A7BB721}"/>
          </ac:spMkLst>
        </pc:spChg>
      </pc:sldChg>
      <pc:sldChg chg="addSp delSp modSp new mod setBg">
        <pc:chgData name="Marie Døssing" userId="e1299dd7-3988-4d13-b732-f94ecd9acd85" providerId="ADAL" clId="{9D52ECBD-E1D9-573D-8359-50A03E536AE9}" dt="2025-10-31T10:17:34.310" v="45"/>
        <pc:sldMkLst>
          <pc:docMk/>
          <pc:sldMk cId="3387581914" sldId="291"/>
        </pc:sldMkLst>
        <pc:spChg chg="del">
          <ac:chgData name="Marie Døssing" userId="e1299dd7-3988-4d13-b732-f94ecd9acd85" providerId="ADAL" clId="{9D52ECBD-E1D9-573D-8359-50A03E536AE9}" dt="2025-10-31T10:17:12.396" v="41" actId="478"/>
          <ac:spMkLst>
            <pc:docMk/>
            <pc:sldMk cId="3387581914" sldId="291"/>
            <ac:spMk id="2" creationId="{F8CA517F-0E9E-25E8-CB21-73B9261956B6}"/>
          </ac:spMkLst>
        </pc:spChg>
        <pc:spChg chg="del">
          <ac:chgData name="Marie Døssing" userId="e1299dd7-3988-4d13-b732-f94ecd9acd85" providerId="ADAL" clId="{9D52ECBD-E1D9-573D-8359-50A03E536AE9}" dt="2025-10-31T10:17:14.435" v="42" actId="478"/>
          <ac:spMkLst>
            <pc:docMk/>
            <pc:sldMk cId="3387581914" sldId="291"/>
            <ac:spMk id="4" creationId="{66C0BB46-6C86-164C-70A2-3C71E777E9C8}"/>
          </ac:spMkLst>
        </pc:spChg>
        <pc:spChg chg="add mod">
          <ac:chgData name="Marie Døssing" userId="e1299dd7-3988-4d13-b732-f94ecd9acd85" providerId="ADAL" clId="{9D52ECBD-E1D9-573D-8359-50A03E536AE9}" dt="2025-10-31T10:16:58.805" v="38"/>
          <ac:spMkLst>
            <pc:docMk/>
            <pc:sldMk cId="3387581914" sldId="291"/>
            <ac:spMk id="5" creationId="{EDFABDC3-40CF-5B5E-41DD-A362605AEB87}"/>
          </ac:spMkLst>
        </pc:spChg>
        <pc:spChg chg="add mod">
          <ac:chgData name="Marie Døssing" userId="e1299dd7-3988-4d13-b732-f94ecd9acd85" providerId="ADAL" clId="{9D52ECBD-E1D9-573D-8359-50A03E536AE9}" dt="2025-10-31T10:17:24.147" v="43" actId="207"/>
          <ac:spMkLst>
            <pc:docMk/>
            <pc:sldMk cId="3387581914" sldId="291"/>
            <ac:spMk id="6" creationId="{0C91DBE1-CA20-23FB-5A7F-25A1CADEDC9C}"/>
          </ac:spMkLst>
        </pc:spChg>
        <pc:spChg chg="add del mod">
          <ac:chgData name="Marie Døssing" userId="e1299dd7-3988-4d13-b732-f94ecd9acd85" providerId="ADAL" clId="{9D52ECBD-E1D9-573D-8359-50A03E536AE9}" dt="2025-10-31T10:17:05.271" v="40" actId="478"/>
          <ac:spMkLst>
            <pc:docMk/>
            <pc:sldMk cId="3387581914" sldId="291"/>
            <ac:spMk id="7" creationId="{53B91481-62F2-14FE-5E3F-E08CD8745DAB}"/>
          </ac:spMkLst>
        </pc:spChg>
        <pc:spChg chg="add mod">
          <ac:chgData name="Marie Døssing" userId="e1299dd7-3988-4d13-b732-f94ecd9acd85" providerId="ADAL" clId="{9D52ECBD-E1D9-573D-8359-50A03E536AE9}" dt="2025-10-31T10:16:58.805" v="38"/>
          <ac:spMkLst>
            <pc:docMk/>
            <pc:sldMk cId="3387581914" sldId="291"/>
            <ac:spMk id="8" creationId="{BAD33A65-3DF3-27D2-BDCB-D7C598CA2E0E}"/>
          </ac:spMkLst>
        </pc:spChg>
        <pc:picChg chg="add mod">
          <ac:chgData name="Marie Døssing" userId="e1299dd7-3988-4d13-b732-f94ecd9acd85" providerId="ADAL" clId="{9D52ECBD-E1D9-573D-8359-50A03E536AE9}" dt="2025-10-31T10:16:58.805" v="38"/>
          <ac:picMkLst>
            <pc:docMk/>
            <pc:sldMk cId="3387581914" sldId="291"/>
            <ac:picMk id="9" creationId="{E673B09C-D871-C142-2167-AE25083AC5A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5" name="Shape 32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Helvetica"/>
      </a:defRPr>
    </a:lvl1pPr>
    <a:lvl2pPr indent="228600" latinLnBrk="0">
      <a:defRPr sz="1200">
        <a:latin typeface="+mn-lt"/>
        <a:ea typeface="+mn-ea"/>
        <a:cs typeface="+mn-cs"/>
        <a:sym typeface="Helvetica"/>
      </a:defRPr>
    </a:lvl2pPr>
    <a:lvl3pPr indent="457200" latinLnBrk="0">
      <a:defRPr sz="1200">
        <a:latin typeface="+mn-lt"/>
        <a:ea typeface="+mn-ea"/>
        <a:cs typeface="+mn-cs"/>
        <a:sym typeface="Helvetica"/>
      </a:defRPr>
    </a:lvl3pPr>
    <a:lvl4pPr indent="685800" latinLnBrk="0">
      <a:defRPr sz="1200">
        <a:latin typeface="+mn-lt"/>
        <a:ea typeface="+mn-ea"/>
        <a:cs typeface="+mn-cs"/>
        <a:sym typeface="Helvetica"/>
      </a:defRPr>
    </a:lvl4pPr>
    <a:lvl5pPr indent="914400" latinLnBrk="0">
      <a:defRPr sz="1200">
        <a:latin typeface="+mn-lt"/>
        <a:ea typeface="+mn-ea"/>
        <a:cs typeface="+mn-cs"/>
        <a:sym typeface="Helvetica"/>
      </a:defRPr>
    </a:lvl5pPr>
    <a:lvl6pPr indent="1143000" latinLnBrk="0">
      <a:defRPr sz="1200">
        <a:latin typeface="+mn-lt"/>
        <a:ea typeface="+mn-ea"/>
        <a:cs typeface="+mn-cs"/>
        <a:sym typeface="Helvetica"/>
      </a:defRPr>
    </a:lvl6pPr>
    <a:lvl7pPr indent="1371600" latinLnBrk="0">
      <a:defRPr sz="1200">
        <a:latin typeface="+mn-lt"/>
        <a:ea typeface="+mn-ea"/>
        <a:cs typeface="+mn-cs"/>
        <a:sym typeface="Helvetica"/>
      </a:defRPr>
    </a:lvl7pPr>
    <a:lvl8pPr indent="1600200" latinLnBrk="0">
      <a:defRPr sz="1200">
        <a:latin typeface="+mn-lt"/>
        <a:ea typeface="+mn-ea"/>
        <a:cs typeface="+mn-cs"/>
        <a:sym typeface="Helvetica"/>
      </a:defRPr>
    </a:lvl8pPr>
    <a:lvl9pPr indent="1828800" latinLnBrk="0">
      <a:defRPr sz="1200">
        <a:latin typeface="+mn-lt"/>
        <a:ea typeface="+mn-ea"/>
        <a:cs typeface="+mn-cs"/>
        <a:sym typeface="Helvetica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253184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. Cover">
    <p:bg>
      <p:bgPr>
        <a:solidFill>
          <a:srgbClr val="AFD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lick to add title"/>
          <p:cNvSpPr txBox="1">
            <a:spLocks noGrp="1"/>
          </p:cNvSpPr>
          <p:nvPr>
            <p:ph type="title" hasCustomPrompt="1"/>
          </p:nvPr>
        </p:nvSpPr>
        <p:spPr>
          <a:xfrm>
            <a:off x="647999" y="1731806"/>
            <a:ext cx="8652001" cy="3770902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006EB6"/>
                </a:solidFill>
              </a:defRPr>
            </a:lvl1pPr>
          </a:lstStyle>
          <a:p>
            <a:r>
              <a:rPr dirty="0"/>
              <a:t>Click to add title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47999" y="3752999"/>
            <a:ext cx="8652002" cy="2487787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>
                <a:solidFill>
                  <a:srgbClr val="006EB6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Mark Pro"/>
              </a:defRPr>
            </a:lvl1pPr>
            <a:lvl2pPr>
              <a:buFontTx/>
              <a:defRPr>
                <a:solidFill>
                  <a:srgbClr val="006EB6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Mark Pro"/>
              </a:defRPr>
            </a:lvl2pPr>
            <a:lvl3pPr>
              <a:buFontTx/>
              <a:defRPr>
                <a:solidFill>
                  <a:srgbClr val="006EB6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Mark Pro"/>
              </a:defRPr>
            </a:lvl3pPr>
            <a:lvl4pPr>
              <a:buFontTx/>
              <a:defRPr>
                <a:solidFill>
                  <a:srgbClr val="006EB6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Mark Pro"/>
              </a:defRPr>
            </a:lvl4pPr>
            <a:lvl5pPr>
              <a:buFontTx/>
              <a:defRPr>
                <a:solidFill>
                  <a:srgbClr val="006EB6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Mark Pro"/>
              </a:defRPr>
            </a:lvl5pPr>
          </a:lstStyle>
          <a:p>
            <a:r>
              <a:rPr dirty="0"/>
              <a:t>Click to add subtitle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15" name="TextBox 12"/>
          <p:cNvSpPr txBox="1"/>
          <p:nvPr/>
        </p:nvSpPr>
        <p:spPr>
          <a:xfrm>
            <a:off x="23812" y="-33912"/>
            <a:ext cx="360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20000"/>
              </a:lnSpc>
              <a:defRPr sz="100">
                <a:solidFill>
                  <a:srgbClr val="666666"/>
                </a:solidFill>
              </a:defRPr>
            </a:lvl1pPr>
          </a:lstStyle>
          <a:p>
            <a:r>
              <a:t>Light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0" y="6750269"/>
            <a:ext cx="127000" cy="127001"/>
          </a:xfrm>
          <a:prstGeom prst="rect">
            <a:avLst/>
          </a:prstGeom>
        </p:spPr>
        <p:txBody>
          <a:bodyPr anchor="b"/>
          <a:lstStyle>
            <a:lvl1pPr algn="l">
              <a:defRPr sz="100" b="0">
                <a:noFill/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7" name="pasted-movie.pn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3001" y="-305610"/>
            <a:ext cx="1013703" cy="146987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53E3F33F-670A-785B-E42B-31D668AF2E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75411" y="-2040259"/>
            <a:ext cx="6469430" cy="9161408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. Agenda">
    <p:bg>
      <p:bgPr>
        <a:solidFill>
          <a:srgbClr val="F7F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47999" y="1983682"/>
            <a:ext cx="6408001" cy="4226319"/>
          </a:xfrm>
          <a:prstGeom prst="rect">
            <a:avLst/>
          </a:prstGeom>
        </p:spPr>
        <p:txBody>
          <a:bodyPr/>
          <a:lstStyle>
            <a:lvl1pPr marL="267368" indent="-267368">
              <a:lnSpc>
                <a:spcPct val="120000"/>
              </a:lnSpc>
              <a:buFontTx/>
              <a:buAutoNum type="arabicPeriod"/>
              <a:defRPr sz="3000">
                <a:solidFill>
                  <a:srgbClr val="454547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Mark Pro"/>
              </a:defRPr>
            </a:lvl1pPr>
            <a:lvl2pPr marL="775368" indent="-267368">
              <a:lnSpc>
                <a:spcPct val="120000"/>
              </a:lnSpc>
              <a:buFontTx/>
              <a:buAutoNum type="arabicPeriod"/>
              <a:defRPr sz="3000">
                <a:solidFill>
                  <a:srgbClr val="454547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Mark Pro"/>
              </a:defRPr>
            </a:lvl2pPr>
            <a:lvl3pPr marL="1283368" indent="-267368">
              <a:lnSpc>
                <a:spcPct val="120000"/>
              </a:lnSpc>
              <a:buFontTx/>
              <a:buAutoNum type="arabicPeriod"/>
              <a:defRPr sz="3000">
                <a:solidFill>
                  <a:srgbClr val="454547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Mark Pro"/>
              </a:defRPr>
            </a:lvl3pPr>
            <a:lvl4pPr marL="1791368" indent="-267368">
              <a:lnSpc>
                <a:spcPct val="120000"/>
              </a:lnSpc>
              <a:buFontTx/>
              <a:buAutoNum type="arabicPeriod"/>
              <a:defRPr sz="3000">
                <a:solidFill>
                  <a:srgbClr val="454547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Mark Pro"/>
              </a:defRPr>
            </a:lvl4pPr>
            <a:lvl5pPr marL="2299368" indent="-267368">
              <a:lnSpc>
                <a:spcPct val="120000"/>
              </a:lnSpc>
              <a:buFontTx/>
              <a:buAutoNum type="arabicPeriod"/>
              <a:defRPr sz="3000">
                <a:solidFill>
                  <a:srgbClr val="454547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Mark Pro"/>
              </a:defRPr>
            </a:lvl5pPr>
          </a:lstStyle>
          <a:p>
            <a:r>
              <a:t>01 Agenda point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93533" y="298599"/>
            <a:ext cx="195567" cy="184666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86CB4B4D-7CA3-9044-876B-883B54F8677D}" type="slidenum">
              <a:rPr lang="en-DK" smtClean="0"/>
              <a:pPr/>
              <a:t>‹#›</a:t>
            </a:fld>
            <a:endParaRPr lang="en-DK" dirty="0"/>
          </a:p>
        </p:txBody>
      </p:sp>
      <p:sp>
        <p:nvSpPr>
          <p:cNvPr id="26" name="Nordic Council of Ministers"/>
          <p:cNvSpPr txBox="1"/>
          <p:nvPr/>
        </p:nvSpPr>
        <p:spPr>
          <a:xfrm>
            <a:off x="10093777" y="298599"/>
            <a:ext cx="1774524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1200" b="1">
                <a:solidFill>
                  <a:srgbClr val="454547"/>
                </a:solidFill>
                <a:latin typeface="Mark Pro"/>
                <a:ea typeface="Mark Pro"/>
                <a:cs typeface="Mark Pro"/>
                <a:sym typeface="Mark Pro"/>
              </a:defRPr>
            </a:lvl1pPr>
          </a:lstStyle>
          <a:p>
            <a:r>
              <a:rPr dirty="0">
                <a:latin typeface="Corbel" panose="020B0503020204020204" pitchFamily="34" charset="0"/>
              </a:rPr>
              <a:t>Nordic Council of Ministers</a:t>
            </a:r>
          </a:p>
        </p:txBody>
      </p:sp>
      <p:sp>
        <p:nvSpPr>
          <p:cNvPr id="27" name="Title Text"/>
          <p:cNvSpPr txBox="1">
            <a:spLocks noGrp="1"/>
          </p:cNvSpPr>
          <p:nvPr>
            <p:ph type="title"/>
          </p:nvPr>
        </p:nvSpPr>
        <p:spPr>
          <a:xfrm>
            <a:off x="609600" y="1315888"/>
            <a:ext cx="10972800" cy="49545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600"/>
              </a:spcBef>
              <a:defRPr sz="1400" b="1" cap="all">
                <a:latin typeface="Corbel" panose="020B0503020204020204" pitchFamily="34" charset="0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. Content Trumpet">
    <p:bg>
      <p:bgPr>
        <a:solidFill>
          <a:srgbClr val="AFD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lick to add title"/>
          <p:cNvSpPr txBox="1">
            <a:spLocks noGrp="1"/>
          </p:cNvSpPr>
          <p:nvPr>
            <p:ph type="title" hasCustomPrompt="1"/>
          </p:nvPr>
        </p:nvSpPr>
        <p:spPr>
          <a:xfrm>
            <a:off x="647999" y="1132287"/>
            <a:ext cx="10896002" cy="1080251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Corbel" panose="020B0503020204020204" pitchFamily="34" charset="0"/>
              </a:defRPr>
            </a:lvl1pPr>
          </a:lstStyle>
          <a:p>
            <a:r>
              <a:t>Click to add title</a:t>
            </a:r>
          </a:p>
        </p:txBody>
      </p:sp>
      <p:sp>
        <p:nvSpPr>
          <p:cNvPr id="35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47999" y="2208938"/>
            <a:ext cx="10896002" cy="4004662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454547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Mark Pro"/>
              </a:defRPr>
            </a:lvl1pPr>
            <a:lvl2pPr>
              <a:defRPr sz="1600">
                <a:solidFill>
                  <a:srgbClr val="454547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Mark Pro"/>
              </a:defRPr>
            </a:lvl2pPr>
            <a:lvl3pPr>
              <a:defRPr sz="1600">
                <a:solidFill>
                  <a:srgbClr val="454547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Mark Pro"/>
              </a:defRPr>
            </a:lvl3pPr>
            <a:lvl4pPr>
              <a:defRPr sz="1600">
                <a:solidFill>
                  <a:srgbClr val="454547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Mark Pro"/>
              </a:defRPr>
            </a:lvl4pPr>
            <a:lvl5pPr>
              <a:defRPr sz="1600">
                <a:solidFill>
                  <a:srgbClr val="454547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Mark Pro"/>
              </a:defRPr>
            </a:lvl5pPr>
          </a:lstStyle>
          <a:p>
            <a:r>
              <a:t>Click to add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6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3216300" y="6210000"/>
            <a:ext cx="8652001" cy="324001"/>
          </a:xfrm>
          <a:prstGeom prst="rect">
            <a:avLst/>
          </a:prstGeom>
        </p:spPr>
        <p:txBody>
          <a:bodyPr anchor="b"/>
          <a:lstStyle>
            <a:lvl1pPr marL="0" indent="0" algn="r">
              <a:buSzTx/>
              <a:buFontTx/>
              <a:buNone/>
              <a:defRPr sz="1200">
                <a:solidFill>
                  <a:srgbClr val="454547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Mark Pro"/>
              </a:defRPr>
            </a:lvl1pPr>
          </a:lstStyle>
          <a:p>
            <a:r>
              <a:t>Insert notes</a:t>
            </a:r>
          </a:p>
        </p:txBody>
      </p:sp>
      <p:sp>
        <p:nvSpPr>
          <p:cNvPr id="37" name="Nordic Council of Ministers"/>
          <p:cNvSpPr txBox="1"/>
          <p:nvPr/>
        </p:nvSpPr>
        <p:spPr>
          <a:xfrm>
            <a:off x="10093777" y="298599"/>
            <a:ext cx="1774524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1200" b="1">
                <a:solidFill>
                  <a:srgbClr val="454547"/>
                </a:solidFill>
                <a:latin typeface="Mark Pro"/>
                <a:ea typeface="Mark Pro"/>
                <a:cs typeface="Mark Pro"/>
                <a:sym typeface="Mark Pro"/>
              </a:defRPr>
            </a:lvl1pPr>
          </a:lstStyle>
          <a:p>
            <a:r>
              <a:rPr dirty="0">
                <a:latin typeface="Corbel" panose="020B0503020204020204" pitchFamily="34" charset="0"/>
              </a:rPr>
              <a:t>Nordic Council of Ministers</a:t>
            </a:r>
          </a:p>
        </p:txBody>
      </p:sp>
      <p:sp>
        <p:nvSpPr>
          <p:cNvPr id="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93533" y="298599"/>
            <a:ext cx="195567" cy="184666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86CB4B4D-7CA3-9044-876B-883B54F8677D}" type="slidenum">
              <a:rPr lang="en-DK" smtClean="0"/>
              <a:pPr/>
              <a:t>‹#›</a:t>
            </a:fld>
            <a:endParaRPr lang="en-DK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C. Divider">
    <p:bg>
      <p:bgPr>
        <a:solidFill>
          <a:srgbClr val="AFD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lick to add title"/>
          <p:cNvSpPr txBox="1">
            <a:spLocks noGrp="1"/>
          </p:cNvSpPr>
          <p:nvPr>
            <p:ph type="title" hasCustomPrompt="1"/>
          </p:nvPr>
        </p:nvSpPr>
        <p:spPr>
          <a:xfrm>
            <a:off x="647999" y="970713"/>
            <a:ext cx="6406851" cy="5238001"/>
          </a:xfrm>
          <a:prstGeom prst="rect">
            <a:avLst/>
          </a:prstGeom>
        </p:spPr>
        <p:txBody>
          <a:bodyPr/>
          <a:lstStyle>
            <a:lvl1pPr>
              <a:defRPr sz="20000">
                <a:solidFill>
                  <a:srgbClr val="454547"/>
                </a:solidFill>
                <a:latin typeface="Corbel" panose="020B0503020204020204" pitchFamily="34" charset="0"/>
                <a:ea typeface="Corbel" panose="020B0503020204020204" pitchFamily="34" charset="0"/>
                <a:cs typeface="Arial"/>
                <a:sym typeface="Arial"/>
              </a:defRPr>
            </a:lvl1pPr>
          </a:lstStyle>
          <a:p>
            <a:r>
              <a:t>Click to add title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47999" y="6210000"/>
            <a:ext cx="4164002" cy="324001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800" b="1" i="1" cap="all">
                <a:solidFill>
                  <a:schemeClr val="accent6"/>
                </a:solidFill>
                <a:latin typeface="Corbel" panose="020B0503020204020204" pitchFamily="34" charset="0"/>
              </a:defRPr>
            </a:lvl1pPr>
          </a:lstStyle>
          <a:p>
            <a:r>
              <a:t>Insert notes</a:t>
            </a:r>
          </a:p>
        </p:txBody>
      </p:sp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93533" y="298599"/>
            <a:ext cx="195567" cy="1846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4547"/>
                </a:solidFill>
                <a:latin typeface="Corbel" panose="020B0503020204020204" pitchFamily="34" charset="0"/>
              </a:defRPr>
            </a:lvl1pPr>
          </a:lstStyle>
          <a:p>
            <a:fld id="{86CB4B4D-7CA3-9044-876B-883B54F8677D}" type="slidenum">
              <a:rPr lang="en-DK" smtClean="0"/>
              <a:pPr/>
              <a:t>‹#›</a:t>
            </a:fld>
            <a:endParaRPr lang="en-DK" dirty="0"/>
          </a:p>
        </p:txBody>
      </p:sp>
      <p:sp>
        <p:nvSpPr>
          <p:cNvPr id="48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2892000" y="1143148"/>
            <a:ext cx="8976150" cy="489313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6000">
                <a:solidFill>
                  <a:srgbClr val="454547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Mark Pro"/>
              </a:defRPr>
            </a:lvl1pPr>
            <a:lvl2pPr marL="283499" indent="-13499">
              <a:buFontTx/>
              <a:defRPr sz="6000">
                <a:solidFill>
                  <a:srgbClr val="454547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Mark Pro"/>
              </a:defRPr>
            </a:lvl2pPr>
            <a:lvl3pPr marL="553499" indent="-13499">
              <a:buFontTx/>
              <a:defRPr sz="6000">
                <a:solidFill>
                  <a:srgbClr val="454547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Mark Pro"/>
              </a:defRPr>
            </a:lvl3pPr>
            <a:lvl4pPr>
              <a:buFontTx/>
              <a:defRPr sz="6000">
                <a:solidFill>
                  <a:srgbClr val="454547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Mark Pro"/>
              </a:defRPr>
            </a:lvl4pPr>
            <a:lvl5pPr>
              <a:buFontTx/>
              <a:defRPr sz="6000">
                <a:solidFill>
                  <a:srgbClr val="454547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Mark Pro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9" name="Nordic Council of Ministers"/>
          <p:cNvSpPr txBox="1"/>
          <p:nvPr/>
        </p:nvSpPr>
        <p:spPr>
          <a:xfrm>
            <a:off x="10093777" y="298599"/>
            <a:ext cx="1774524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1200" b="1">
                <a:solidFill>
                  <a:srgbClr val="FFFFFF"/>
                </a:solidFill>
                <a:latin typeface="Mark Pro"/>
                <a:ea typeface="Mark Pro"/>
                <a:cs typeface="Mark Pro"/>
                <a:sym typeface="Mark Pro"/>
              </a:defRPr>
            </a:lvl1pPr>
          </a:lstStyle>
          <a:p>
            <a:r>
              <a:rPr dirty="0">
                <a:solidFill>
                  <a:srgbClr val="454547"/>
                </a:solidFill>
                <a:latin typeface="Corbel" panose="020B0503020204020204" pitchFamily="34" charset="0"/>
              </a:rPr>
              <a:t>Nordic Council of Ministers</a:t>
            </a:r>
          </a:p>
        </p:txBody>
      </p:sp>
    </p:spTree>
    <p:extLst>
      <p:ext uri="{BB962C8B-B14F-4D97-AF65-F5344CB8AC3E}">
        <p14:creationId xmlns:p14="http://schemas.microsoft.com/office/powerpoint/2010/main" val="305746772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ick to add title"/>
          <p:cNvSpPr txBox="1">
            <a:spLocks noGrp="1"/>
          </p:cNvSpPr>
          <p:nvPr>
            <p:ph type="title" hasCustomPrompt="1"/>
          </p:nvPr>
        </p:nvSpPr>
        <p:spPr>
          <a:xfrm>
            <a:off x="647999" y="647999"/>
            <a:ext cx="10896002" cy="129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rPr dirty="0"/>
              <a:t>Click to add title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47999" y="1943999"/>
            <a:ext cx="10896002" cy="426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rPr dirty="0"/>
              <a:t>Click to add text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00" y="323999"/>
            <a:ext cx="213200" cy="18466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 sz="1200" b="1">
                <a:solidFill>
                  <a:srgbClr val="454547"/>
                </a:solidFill>
                <a:latin typeface="Mark Pro"/>
                <a:ea typeface="Mark Pro"/>
                <a:cs typeface="Mark Pro"/>
                <a:sym typeface="Mark Pro"/>
              </a:defRPr>
            </a:lvl1pPr>
          </a:lstStyle>
          <a:p>
            <a:fld id="{86CB4B4D-7CA3-9044-876B-883B54F8677D}" type="slidenum">
              <a:rPr lang="en-DK" smtClean="0"/>
              <a:pPr/>
              <a:t>‹#›</a:t>
            </a:fld>
            <a:endParaRPr lang="en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454547"/>
          </a:solidFill>
          <a:uFillTx/>
          <a:latin typeface="Corbel" panose="020B0503020204020204" pitchFamily="34" charset="0"/>
          <a:ea typeface="Corbel" panose="020B0503020204020204" pitchFamily="34" charset="0"/>
          <a:cs typeface="Corbel" panose="020B0503020204020204" pitchFamily="34" charset="0"/>
          <a:sym typeface="Mark Pro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454547"/>
          </a:solidFill>
          <a:uFillTx/>
          <a:latin typeface="Mark Pro"/>
          <a:ea typeface="Mark Pro"/>
          <a:cs typeface="Mark Pro"/>
          <a:sym typeface="Mark Pro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454547"/>
          </a:solidFill>
          <a:uFillTx/>
          <a:latin typeface="Mark Pro"/>
          <a:ea typeface="Mark Pro"/>
          <a:cs typeface="Mark Pro"/>
          <a:sym typeface="Mark Pro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454547"/>
          </a:solidFill>
          <a:uFillTx/>
          <a:latin typeface="Mark Pro"/>
          <a:ea typeface="Mark Pro"/>
          <a:cs typeface="Mark Pro"/>
          <a:sym typeface="Mark Pro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454547"/>
          </a:solidFill>
          <a:uFillTx/>
          <a:latin typeface="Mark Pro"/>
          <a:ea typeface="Mark Pro"/>
          <a:cs typeface="Mark Pro"/>
          <a:sym typeface="Mark Pro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454547"/>
          </a:solidFill>
          <a:uFillTx/>
          <a:latin typeface="Mark Pro"/>
          <a:ea typeface="Mark Pro"/>
          <a:cs typeface="Mark Pro"/>
          <a:sym typeface="Mark Pro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454547"/>
          </a:solidFill>
          <a:uFillTx/>
          <a:latin typeface="Mark Pro"/>
          <a:ea typeface="Mark Pro"/>
          <a:cs typeface="Mark Pro"/>
          <a:sym typeface="Mark Pro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454547"/>
          </a:solidFill>
          <a:uFillTx/>
          <a:latin typeface="Mark Pro"/>
          <a:ea typeface="Mark Pro"/>
          <a:cs typeface="Mark Pro"/>
          <a:sym typeface="Mark Pro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454547"/>
          </a:solidFill>
          <a:uFillTx/>
          <a:latin typeface="Mark Pro"/>
          <a:ea typeface="Mark Pro"/>
          <a:cs typeface="Mark Pro"/>
          <a:sym typeface="Mark Pro"/>
        </a:defRPr>
      </a:lvl9pPr>
    </p:titleStyle>
    <p:bodyStyle>
      <a:lvl1pPr marL="269999" marR="0" indent="-26999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454547"/>
          </a:solidFill>
          <a:uFillTx/>
          <a:latin typeface="Corbel" panose="020B0503020204020204" pitchFamily="34" charset="0"/>
          <a:ea typeface="+mn-ea"/>
          <a:cs typeface="+mn-cs"/>
          <a:sym typeface="Helvetica"/>
        </a:defRPr>
      </a:lvl1pPr>
      <a:lvl2pPr marL="539999" marR="0" indent="-26999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454547"/>
          </a:solidFill>
          <a:uFillTx/>
          <a:latin typeface="Corbel" panose="020B0503020204020204" pitchFamily="34" charset="0"/>
          <a:ea typeface="+mn-ea"/>
          <a:cs typeface="+mn-cs"/>
          <a:sym typeface="Helvetica"/>
        </a:defRPr>
      </a:lvl2pPr>
      <a:lvl3pPr marL="809999" marR="0" indent="-26999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454547"/>
          </a:solidFill>
          <a:uFillTx/>
          <a:latin typeface="Corbel" panose="020B0503020204020204" pitchFamily="34" charset="0"/>
          <a:ea typeface="+mn-ea"/>
          <a:cs typeface="+mn-cs"/>
          <a:sym typeface="Helvetica"/>
        </a:defRPr>
      </a:lvl3pPr>
      <a:lvl4pPr marL="0" marR="0" indent="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​"/>
        <a:tabLst/>
        <a:defRPr sz="2000" b="0" i="0" u="none" strike="noStrike" cap="none" spc="0" baseline="0">
          <a:solidFill>
            <a:srgbClr val="454547"/>
          </a:solidFill>
          <a:uFillTx/>
          <a:latin typeface="Corbel" panose="020B0503020204020204" pitchFamily="34" charset="0"/>
          <a:ea typeface="+mn-ea"/>
          <a:cs typeface="+mn-cs"/>
          <a:sym typeface="Helvetica"/>
        </a:defRPr>
      </a:lvl4pPr>
      <a:lvl5pPr marL="0" marR="0" indent="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​"/>
        <a:tabLst/>
        <a:defRPr sz="2000" b="0" i="0" u="none" strike="noStrike" cap="none" spc="0" baseline="0">
          <a:solidFill>
            <a:srgbClr val="454547"/>
          </a:solidFill>
          <a:uFillTx/>
          <a:latin typeface="Corbel" panose="020B0503020204020204" pitchFamily="34" charset="0"/>
          <a:ea typeface="+mn-ea"/>
          <a:cs typeface="+mn-cs"/>
          <a:sym typeface="Helvetica"/>
        </a:defRPr>
      </a:lvl5pPr>
      <a:lvl6pPr marL="0" marR="0" indent="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​"/>
        <a:tabLst/>
        <a:defRPr sz="20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​"/>
        <a:tabLst/>
        <a:defRPr sz="20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Helvetica"/>
        </a:defRPr>
      </a:lvl7pPr>
      <a:lvl8pPr marL="360000" marR="0" indent="-3600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​"/>
        <a:tabLst/>
        <a:defRPr sz="20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 Pro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 Pro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 Pro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 Pro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 Pro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 Pro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 Pro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 Pro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 Pr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Mapping Complex Welfare Services in the Nordic Region"/>
          <p:cNvSpPr txBox="1">
            <a:spLocks noGrp="1"/>
          </p:cNvSpPr>
          <p:nvPr>
            <p:ph type="title"/>
          </p:nvPr>
        </p:nvSpPr>
        <p:spPr>
          <a:xfrm>
            <a:off x="648000" y="1731806"/>
            <a:ext cx="6655326" cy="3770902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base"/>
            <a:r>
              <a:rPr lang="en-GB" dirty="0"/>
              <a:t>Complex welfare services in Nordic countries</a:t>
            </a:r>
            <a:endParaRPr sz="5800" dirty="0">
              <a:latin typeface="Corbel" panose="020B0503020204020204" pitchFamily="34" charset="0"/>
            </a:endParaRPr>
          </a:p>
        </p:txBody>
      </p:sp>
      <p:sp>
        <p:nvSpPr>
          <p:cNvPr id="328" name="Nordic Network on Complex Welfare Services, 2023–2025"/>
          <p:cNvSpPr txBox="1">
            <a:spLocks noGrp="1"/>
          </p:cNvSpPr>
          <p:nvPr>
            <p:ph type="body" sz="half" idx="1"/>
          </p:nvPr>
        </p:nvSpPr>
        <p:spPr>
          <a:xfrm>
            <a:off x="647999" y="3752999"/>
            <a:ext cx="5064032" cy="2487787"/>
          </a:xfrm>
          <a:prstGeom prst="rect">
            <a:avLst/>
          </a:prstGeom>
        </p:spPr>
        <p:txBody>
          <a:bodyPr/>
          <a:lstStyle/>
          <a:p>
            <a:r>
              <a:rPr dirty="0">
                <a:latin typeface="Corbel" panose="020B0503020204020204" pitchFamily="34" charset="0"/>
              </a:rPr>
              <a:t>Nordic </a:t>
            </a:r>
            <a:r>
              <a:rPr lang="da-DK" dirty="0">
                <a:latin typeface="Corbel" panose="020B0503020204020204" pitchFamily="34" charset="0"/>
              </a:rPr>
              <a:t>n</a:t>
            </a:r>
            <a:r>
              <a:rPr dirty="0" err="1">
                <a:latin typeface="Corbel" panose="020B0503020204020204" pitchFamily="34" charset="0"/>
              </a:rPr>
              <a:t>etwork</a:t>
            </a:r>
            <a:r>
              <a:rPr dirty="0">
                <a:latin typeface="Corbel" panose="020B0503020204020204" pitchFamily="34" charset="0"/>
              </a:rPr>
              <a:t> on </a:t>
            </a:r>
            <a:r>
              <a:rPr lang="da-DK" dirty="0">
                <a:latin typeface="Corbel" panose="020B0503020204020204" pitchFamily="34" charset="0"/>
              </a:rPr>
              <a:t>c</a:t>
            </a:r>
            <a:r>
              <a:rPr dirty="0" err="1">
                <a:latin typeface="Corbel" panose="020B0503020204020204" pitchFamily="34" charset="0"/>
              </a:rPr>
              <a:t>omplex</a:t>
            </a:r>
            <a:r>
              <a:rPr dirty="0">
                <a:latin typeface="Corbel" panose="020B0503020204020204" pitchFamily="34" charset="0"/>
              </a:rPr>
              <a:t> </a:t>
            </a:r>
            <a:r>
              <a:rPr lang="da-DK" dirty="0"/>
              <a:t>w</a:t>
            </a:r>
            <a:r>
              <a:rPr dirty="0" err="1">
                <a:latin typeface="Corbel" panose="020B0503020204020204" pitchFamily="34" charset="0"/>
              </a:rPr>
              <a:t>elfare</a:t>
            </a:r>
            <a:r>
              <a:rPr dirty="0">
                <a:latin typeface="Corbel" panose="020B0503020204020204" pitchFamily="34" charset="0"/>
              </a:rPr>
              <a:t> </a:t>
            </a:r>
            <a:r>
              <a:rPr lang="da-DK" dirty="0"/>
              <a:t>s</a:t>
            </a:r>
            <a:r>
              <a:rPr dirty="0" err="1">
                <a:latin typeface="Corbel" panose="020B0503020204020204" pitchFamily="34" charset="0"/>
              </a:rPr>
              <a:t>ervices</a:t>
            </a:r>
            <a:r>
              <a:rPr dirty="0">
                <a:latin typeface="Corbel" panose="020B0503020204020204" pitchFamily="34" charset="0"/>
              </a:rPr>
              <a:t>, 2023–2025</a:t>
            </a:r>
          </a:p>
        </p:txBody>
      </p:sp>
      <p:sp>
        <p:nvSpPr>
          <p:cNvPr id="3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</a:t>
            </a:fld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AD173C-AFE1-3176-D483-2B040FE9F829}"/>
              </a:ext>
            </a:extLst>
          </p:cNvPr>
          <p:cNvSpPr/>
          <p:nvPr/>
        </p:nvSpPr>
        <p:spPr>
          <a:xfrm>
            <a:off x="-42334" y="1089952"/>
            <a:ext cx="11107973" cy="806580"/>
          </a:xfrm>
          <a:prstGeom prst="rect">
            <a:avLst/>
          </a:prstGeom>
          <a:solidFill>
            <a:srgbClr val="AFDBF6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DK" sz="1400" b="1" i="0" u="none" strike="noStrike" cap="all" spc="0" normalizeH="0" baseline="0">
              <a:ln>
                <a:noFill/>
              </a:ln>
              <a:solidFill>
                <a:srgbClr val="454547"/>
              </a:solidFill>
              <a:effectLst/>
              <a:uFillTx/>
              <a:latin typeface="Mark Pro"/>
              <a:ea typeface="Mark Pro"/>
              <a:cs typeface="Mark Pro"/>
              <a:sym typeface="Mark Pro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2B0E26-FCD0-11F8-90A1-7C7369726E97}"/>
              </a:ext>
            </a:extLst>
          </p:cNvPr>
          <p:cNvSpPr/>
          <p:nvPr/>
        </p:nvSpPr>
        <p:spPr>
          <a:xfrm>
            <a:off x="-42333" y="1843487"/>
            <a:ext cx="9186333" cy="806580"/>
          </a:xfrm>
          <a:prstGeom prst="rect">
            <a:avLst/>
          </a:prstGeom>
          <a:solidFill>
            <a:srgbClr val="AFDBF6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DK" sz="1400" b="1" i="0" u="none" strike="noStrike" cap="all" spc="0" normalizeH="0" baseline="0">
              <a:ln>
                <a:noFill/>
              </a:ln>
              <a:solidFill>
                <a:srgbClr val="454547"/>
              </a:solidFill>
              <a:effectLst/>
              <a:uFillTx/>
              <a:latin typeface="Mark Pro"/>
              <a:ea typeface="Mark Pro"/>
              <a:cs typeface="Mark Pro"/>
              <a:sym typeface="Mark Pro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63134C-4314-5EFE-846A-60634C40770A}"/>
              </a:ext>
            </a:extLst>
          </p:cNvPr>
          <p:cNvSpPr/>
          <p:nvPr/>
        </p:nvSpPr>
        <p:spPr>
          <a:xfrm>
            <a:off x="-33866" y="2571620"/>
            <a:ext cx="7387166" cy="806580"/>
          </a:xfrm>
          <a:prstGeom prst="rect">
            <a:avLst/>
          </a:prstGeom>
          <a:solidFill>
            <a:srgbClr val="AFDBF6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DK" sz="1400" b="1" i="0" u="none" strike="noStrike" cap="all" spc="0" normalizeH="0" baseline="0">
              <a:ln>
                <a:noFill/>
              </a:ln>
              <a:solidFill>
                <a:srgbClr val="454547"/>
              </a:solidFill>
              <a:effectLst/>
              <a:uFillTx/>
              <a:latin typeface="Mark Pro"/>
              <a:ea typeface="Mark Pro"/>
              <a:cs typeface="Mark Pro"/>
              <a:sym typeface="Mark Pro"/>
            </a:endParaRPr>
          </a:p>
        </p:txBody>
      </p:sp>
      <p:sp>
        <p:nvSpPr>
          <p:cNvPr id="368" name="Incentive structures provide limited support for prioritisation of coordinated services"/>
          <p:cNvSpPr txBox="1">
            <a:spLocks noGrp="1"/>
          </p:cNvSpPr>
          <p:nvPr>
            <p:ph type="title"/>
          </p:nvPr>
        </p:nvSpPr>
        <p:spPr>
          <a:xfrm>
            <a:off x="1972733" y="1132287"/>
            <a:ext cx="9571268" cy="23323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>
                <a:latin typeface="Corbel" panose="020B0503020204020204" pitchFamily="34" charset="0"/>
              </a:rPr>
              <a:t>Incentive structures provide limited support for </a:t>
            </a:r>
            <a:r>
              <a:rPr sz="4800" dirty="0" err="1">
                <a:latin typeface="Corbel" panose="020B0503020204020204" pitchFamily="34" charset="0"/>
              </a:rPr>
              <a:t>prioritisation</a:t>
            </a:r>
            <a:r>
              <a:rPr sz="4800" dirty="0">
                <a:latin typeface="Corbel" panose="020B0503020204020204" pitchFamily="34" charset="0"/>
              </a:rPr>
              <a:t> of coordinated services</a:t>
            </a:r>
          </a:p>
        </p:txBody>
      </p:sp>
      <p:sp>
        <p:nvSpPr>
          <p:cNvPr id="369" name="Financial considerations and budget restrictions prioritised over professionalism; sectors defend their own budgets → “sow-and-reap problem”"/>
          <p:cNvSpPr txBox="1">
            <a:spLocks noGrp="1"/>
          </p:cNvSpPr>
          <p:nvPr>
            <p:ph type="body" sz="quarter" idx="1"/>
          </p:nvPr>
        </p:nvSpPr>
        <p:spPr>
          <a:xfrm>
            <a:off x="647999" y="3832276"/>
            <a:ext cx="3308148" cy="25379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SzTx/>
              <a:buFontTx/>
              <a:buNone/>
            </a:lvl1pPr>
          </a:lstStyle>
          <a:p>
            <a:r>
              <a:rPr dirty="0">
                <a:latin typeface="Corbel" panose="020B0503020204020204" pitchFamily="34" charset="0"/>
              </a:rPr>
              <a:t>Financial considerations and budget restrictions </a:t>
            </a:r>
            <a:r>
              <a:rPr dirty="0" err="1">
                <a:latin typeface="Corbel" panose="020B0503020204020204" pitchFamily="34" charset="0"/>
              </a:rPr>
              <a:t>prioritised</a:t>
            </a:r>
            <a:r>
              <a:rPr dirty="0">
                <a:latin typeface="Corbel" panose="020B0503020204020204" pitchFamily="34" charset="0"/>
              </a:rPr>
              <a:t> over professionalism; sectors defend their own budgets → “sow-and-reap problem”</a:t>
            </a:r>
          </a:p>
        </p:txBody>
      </p:sp>
      <p:sp>
        <p:nvSpPr>
          <p:cNvPr id="37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04141" y="298599"/>
            <a:ext cx="84959" cy="18466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latin typeface="Corbel" panose="020B0503020204020204" pitchFamily="34" charset="0"/>
              </a:rPr>
              <a:t>10</a:t>
            </a:fld>
            <a:endParaRPr>
              <a:latin typeface="Corbel" panose="020B0503020204020204" pitchFamily="34" charset="0"/>
            </a:endParaRPr>
          </a:p>
        </p:txBody>
      </p:sp>
      <p:sp>
        <p:nvSpPr>
          <p:cNvPr id="371" name="Desire for short-term visible results can conflict with long-term strategic plans → measures risk being populist rather than necessary"/>
          <p:cNvSpPr txBox="1"/>
          <p:nvPr/>
        </p:nvSpPr>
        <p:spPr>
          <a:xfrm>
            <a:off x="4413549" y="3832276"/>
            <a:ext cx="3308148" cy="2537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>
              <a:lnSpc>
                <a:spcPct val="120000"/>
              </a:lnSpc>
              <a:spcBef>
                <a:spcPts val="600"/>
              </a:spcBef>
              <a:defRPr sz="1600">
                <a:solidFill>
                  <a:srgbClr val="454547"/>
                </a:solidFill>
                <a:latin typeface="Mark Pro"/>
                <a:ea typeface="Mark Pro"/>
                <a:cs typeface="Mark Pro"/>
                <a:sym typeface="Mark Pro"/>
              </a:defRPr>
            </a:lvl1pPr>
          </a:lstStyle>
          <a:p>
            <a:r>
              <a:rPr>
                <a:latin typeface="Corbel" panose="020B0503020204020204" pitchFamily="34" charset="0"/>
              </a:rPr>
              <a:t>Desire for short-term visible results can conflict with long-term strategic plans → measures risk being populist rather than necessary</a:t>
            </a:r>
          </a:p>
        </p:txBody>
      </p:sp>
      <p:sp>
        <p:nvSpPr>
          <p:cNvPr id="372" name="Five findings in the cross-Nordic welfare"/>
          <p:cNvSpPr txBox="1"/>
          <p:nvPr/>
        </p:nvSpPr>
        <p:spPr>
          <a:xfrm>
            <a:off x="647999" y="298599"/>
            <a:ext cx="2643352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 b="1">
                <a:solidFill>
                  <a:srgbClr val="454547"/>
                </a:solidFill>
                <a:latin typeface="Mark Pro"/>
                <a:ea typeface="Mark Pro"/>
                <a:cs typeface="Mark Pro"/>
                <a:sym typeface="Mark Pro"/>
              </a:defRPr>
            </a:lvl1pPr>
          </a:lstStyle>
          <a:p>
            <a:r>
              <a:rPr dirty="0">
                <a:latin typeface="Corbel" panose="020B0503020204020204" pitchFamily="34" charset="0"/>
              </a:rPr>
              <a:t>Five findings in the cross-Nordic welfare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3F237E4-8297-28CF-C3C4-D3B46C660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4141" y="1041395"/>
            <a:ext cx="1284322" cy="129539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8A90B95-D085-294E-A4D7-56DCD365FDD4}"/>
              </a:ext>
            </a:extLst>
          </p:cNvPr>
          <p:cNvSpPr/>
          <p:nvPr/>
        </p:nvSpPr>
        <p:spPr>
          <a:xfrm>
            <a:off x="-42334" y="1089952"/>
            <a:ext cx="10500783" cy="806580"/>
          </a:xfrm>
          <a:prstGeom prst="rect">
            <a:avLst/>
          </a:prstGeom>
          <a:solidFill>
            <a:srgbClr val="AFDBF6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DK" sz="1400" b="1" i="0" u="none" strike="noStrike" cap="all" spc="0" normalizeH="0" baseline="0">
              <a:ln>
                <a:noFill/>
              </a:ln>
              <a:solidFill>
                <a:srgbClr val="454547"/>
              </a:solidFill>
              <a:effectLst/>
              <a:uFillTx/>
              <a:latin typeface="Mark Pro"/>
              <a:ea typeface="Mark Pro"/>
              <a:cs typeface="Mark Pro"/>
              <a:sym typeface="Mark Pro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EE03C8-C28B-0F3E-9176-475778593D97}"/>
              </a:ext>
            </a:extLst>
          </p:cNvPr>
          <p:cNvSpPr/>
          <p:nvPr/>
        </p:nvSpPr>
        <p:spPr>
          <a:xfrm>
            <a:off x="-42333" y="1843487"/>
            <a:ext cx="11015133" cy="806580"/>
          </a:xfrm>
          <a:prstGeom prst="rect">
            <a:avLst/>
          </a:prstGeom>
          <a:solidFill>
            <a:srgbClr val="AFDBF6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DK" sz="1400" b="1" i="0" u="none" strike="noStrike" cap="all" spc="0" normalizeH="0" baseline="0">
              <a:ln>
                <a:noFill/>
              </a:ln>
              <a:solidFill>
                <a:srgbClr val="454547"/>
              </a:solidFill>
              <a:effectLst/>
              <a:uFillTx/>
              <a:latin typeface="Mark Pro"/>
              <a:ea typeface="Mark Pro"/>
              <a:cs typeface="Mark Pro"/>
              <a:sym typeface="Mark Pro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161192-DAD0-3C14-F32B-9B48695BB2C4}"/>
              </a:ext>
            </a:extLst>
          </p:cNvPr>
          <p:cNvSpPr/>
          <p:nvPr/>
        </p:nvSpPr>
        <p:spPr>
          <a:xfrm>
            <a:off x="-33866" y="2571620"/>
            <a:ext cx="5253566" cy="806580"/>
          </a:xfrm>
          <a:prstGeom prst="rect">
            <a:avLst/>
          </a:prstGeom>
          <a:solidFill>
            <a:srgbClr val="AFDBF6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DK" sz="1400" b="1" i="0" u="none" strike="noStrike" cap="all" spc="0" normalizeH="0" baseline="0">
              <a:ln>
                <a:noFill/>
              </a:ln>
              <a:solidFill>
                <a:srgbClr val="454547"/>
              </a:solidFill>
              <a:effectLst/>
              <a:uFillTx/>
              <a:latin typeface="Mark Pro"/>
              <a:ea typeface="Mark Pro"/>
              <a:cs typeface="Mark Pro"/>
              <a:sym typeface="Mark Pro"/>
            </a:endParaRPr>
          </a:p>
        </p:txBody>
      </p:sp>
      <p:sp>
        <p:nvSpPr>
          <p:cNvPr id="374" name="Lack of responsibility and shared owner-ship can make coordination challenging"/>
          <p:cNvSpPr txBox="1">
            <a:spLocks noGrp="1"/>
          </p:cNvSpPr>
          <p:nvPr>
            <p:ph type="title"/>
          </p:nvPr>
        </p:nvSpPr>
        <p:spPr>
          <a:xfrm>
            <a:off x="1972733" y="1132287"/>
            <a:ext cx="9684030" cy="23323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>
                <a:latin typeface="Corbel" panose="020B0503020204020204" pitchFamily="34" charset="0"/>
              </a:rPr>
              <a:t>Lack of responsibility and shared owner-ship can make coordination challenging</a:t>
            </a:r>
          </a:p>
        </p:txBody>
      </p:sp>
      <p:sp>
        <p:nvSpPr>
          <p:cNvPr id="375" name="Lack of management support and unclear goals → employees feel solely responsible; no one takes responsibility for overall coordination"/>
          <p:cNvSpPr txBox="1">
            <a:spLocks noGrp="1"/>
          </p:cNvSpPr>
          <p:nvPr>
            <p:ph type="body" sz="quarter" idx="1"/>
          </p:nvPr>
        </p:nvSpPr>
        <p:spPr>
          <a:xfrm>
            <a:off x="647999" y="3832276"/>
            <a:ext cx="2539749" cy="25379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SzTx/>
              <a:buFontTx/>
              <a:buNone/>
            </a:lvl1pPr>
          </a:lstStyle>
          <a:p>
            <a:r>
              <a:rPr dirty="0">
                <a:latin typeface="Corbel" panose="020B0503020204020204" pitchFamily="34" charset="0"/>
              </a:rPr>
              <a:t>Lack of management support and unclear goals → employees feel solely responsible; no one takes responsibility for overall coordination</a:t>
            </a:r>
          </a:p>
        </p:txBody>
      </p:sp>
      <p:sp>
        <p:nvSpPr>
          <p:cNvPr id="3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04141" y="298599"/>
            <a:ext cx="84959" cy="18466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latin typeface="Corbel" panose="020B0503020204020204" pitchFamily="34" charset="0"/>
              </a:rPr>
              <a:t>11</a:t>
            </a:fld>
            <a:endParaRPr>
              <a:latin typeface="Corbel" panose="020B0503020204020204" pitchFamily="34" charset="0"/>
            </a:endParaRPr>
          </a:p>
        </p:txBody>
      </p:sp>
      <p:sp>
        <p:nvSpPr>
          <p:cNvPr id="377" name="Lack of overview across services and authorities; unclear who does what and what resources/competences exist; difficult to integrate services to meet complex needs"/>
          <p:cNvSpPr txBox="1"/>
          <p:nvPr/>
        </p:nvSpPr>
        <p:spPr>
          <a:xfrm>
            <a:off x="3429299" y="3832276"/>
            <a:ext cx="2539749" cy="2537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>
              <a:lnSpc>
                <a:spcPct val="120000"/>
              </a:lnSpc>
              <a:spcBef>
                <a:spcPts val="600"/>
              </a:spcBef>
              <a:defRPr sz="1600">
                <a:solidFill>
                  <a:srgbClr val="454547"/>
                </a:solidFill>
                <a:latin typeface="Mark Pro"/>
                <a:ea typeface="Mark Pro"/>
                <a:cs typeface="Mark Pro"/>
                <a:sym typeface="Mark Pro"/>
              </a:defRPr>
            </a:lvl1pPr>
          </a:lstStyle>
          <a:p>
            <a:r>
              <a:rPr dirty="0">
                <a:latin typeface="Corbel" panose="020B0503020204020204" pitchFamily="34" charset="0"/>
              </a:rPr>
              <a:t>Lack of overview across services and authorities; unclear who does what and what resources/competences exist; difficult to integrate services to meet complex needs</a:t>
            </a:r>
          </a:p>
        </p:txBody>
      </p:sp>
      <p:sp>
        <p:nvSpPr>
          <p:cNvPr id="378" name="Siloed organisation at municipal and national levels; “isolated islands”; lack of strategic leadership across silos"/>
          <p:cNvSpPr txBox="1"/>
          <p:nvPr/>
        </p:nvSpPr>
        <p:spPr>
          <a:xfrm>
            <a:off x="6210599" y="3832276"/>
            <a:ext cx="2539749" cy="2537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>
              <a:lnSpc>
                <a:spcPct val="120000"/>
              </a:lnSpc>
              <a:spcBef>
                <a:spcPts val="600"/>
              </a:spcBef>
              <a:defRPr sz="1600">
                <a:solidFill>
                  <a:srgbClr val="454547"/>
                </a:solidFill>
                <a:latin typeface="Mark Pro"/>
                <a:ea typeface="Mark Pro"/>
                <a:cs typeface="Mark Pro"/>
                <a:sym typeface="Mark Pro"/>
              </a:defRPr>
            </a:lvl1pPr>
          </a:lstStyle>
          <a:p>
            <a:r>
              <a:rPr>
                <a:latin typeface="Corbel" panose="020B0503020204020204" pitchFamily="34" charset="0"/>
              </a:rPr>
              <a:t>Siloed organisation at municipal and national levels; “isolated islands”; lack of strategic leadership across silos</a:t>
            </a:r>
          </a:p>
        </p:txBody>
      </p:sp>
      <p:sp>
        <p:nvSpPr>
          <p:cNvPr id="379" name="Differing governance mechanisms, sectoral logics and legislative levels; sectoral pressures lead to uncoordinated solutions; front-line operations bear the burden when cross-sectoral issues aren’t solved nationally"/>
          <p:cNvSpPr txBox="1"/>
          <p:nvPr/>
        </p:nvSpPr>
        <p:spPr>
          <a:xfrm>
            <a:off x="8991899" y="3832276"/>
            <a:ext cx="2539749" cy="2537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>
              <a:lnSpc>
                <a:spcPct val="120000"/>
              </a:lnSpc>
              <a:spcBef>
                <a:spcPts val="600"/>
              </a:spcBef>
              <a:defRPr sz="1600">
                <a:solidFill>
                  <a:srgbClr val="454547"/>
                </a:solidFill>
                <a:latin typeface="Mark Pro"/>
                <a:ea typeface="Mark Pro"/>
                <a:cs typeface="Mark Pro"/>
                <a:sym typeface="Mark Pro"/>
              </a:defRPr>
            </a:lvl1pPr>
          </a:lstStyle>
          <a:p>
            <a:r>
              <a:rPr>
                <a:latin typeface="Corbel" panose="020B0503020204020204" pitchFamily="34" charset="0"/>
              </a:rPr>
              <a:t>Differing governance mechanisms, sectoral logics and legislative levels; sectoral pressures lead to uncoordinated solutions; front-line operations bear the burden when cross-sectoral issues aren’t solved nationally</a:t>
            </a:r>
          </a:p>
        </p:txBody>
      </p:sp>
      <p:sp>
        <p:nvSpPr>
          <p:cNvPr id="380" name="Five findings in the cross-Nordic welfare"/>
          <p:cNvSpPr txBox="1"/>
          <p:nvPr/>
        </p:nvSpPr>
        <p:spPr>
          <a:xfrm>
            <a:off x="647999" y="298599"/>
            <a:ext cx="2643352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 b="1">
                <a:solidFill>
                  <a:srgbClr val="454547"/>
                </a:solidFill>
                <a:latin typeface="Mark Pro"/>
                <a:ea typeface="Mark Pro"/>
                <a:cs typeface="Mark Pro"/>
                <a:sym typeface="Mark Pro"/>
              </a:defRPr>
            </a:lvl1pPr>
          </a:lstStyle>
          <a:p>
            <a:r>
              <a:rPr dirty="0">
                <a:latin typeface="Corbel" panose="020B0503020204020204" pitchFamily="34" charset="0"/>
              </a:rPr>
              <a:t>Five findings in the cross-Nordic welfare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359F81D-84D3-73BE-7960-5E5319D902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5237" y="1053876"/>
            <a:ext cx="1284322" cy="129539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5149674-0CF1-2334-BC96-6175B387B070}"/>
              </a:ext>
            </a:extLst>
          </p:cNvPr>
          <p:cNvSpPr/>
          <p:nvPr/>
        </p:nvSpPr>
        <p:spPr>
          <a:xfrm>
            <a:off x="-42333" y="1089952"/>
            <a:ext cx="10129308" cy="806580"/>
          </a:xfrm>
          <a:prstGeom prst="rect">
            <a:avLst/>
          </a:prstGeom>
          <a:solidFill>
            <a:srgbClr val="AFDBF6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DK" sz="1400" b="1" i="0" u="none" strike="noStrike" cap="all" spc="0" normalizeH="0" baseline="0">
              <a:ln>
                <a:noFill/>
              </a:ln>
              <a:solidFill>
                <a:srgbClr val="454547"/>
              </a:solidFill>
              <a:effectLst/>
              <a:uFillTx/>
              <a:latin typeface="Mark Pro"/>
              <a:ea typeface="Mark Pro"/>
              <a:cs typeface="Mark Pro"/>
              <a:sym typeface="Mark Pro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5CB3F7-EC37-21B5-C047-A758B9C08561}"/>
              </a:ext>
            </a:extLst>
          </p:cNvPr>
          <p:cNvSpPr/>
          <p:nvPr/>
        </p:nvSpPr>
        <p:spPr>
          <a:xfrm>
            <a:off x="-42333" y="1843487"/>
            <a:ext cx="8786283" cy="806580"/>
          </a:xfrm>
          <a:prstGeom prst="rect">
            <a:avLst/>
          </a:prstGeom>
          <a:solidFill>
            <a:srgbClr val="AFDBF6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DK" sz="1400" b="1" i="0" u="none" strike="noStrike" cap="all" spc="0" normalizeH="0" baseline="0">
              <a:ln>
                <a:noFill/>
              </a:ln>
              <a:solidFill>
                <a:srgbClr val="454547"/>
              </a:solidFill>
              <a:effectLst/>
              <a:uFillTx/>
              <a:latin typeface="Mark Pro"/>
              <a:ea typeface="Mark Pro"/>
              <a:cs typeface="Mark Pro"/>
              <a:sym typeface="Mark Pro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9C0ABE-75EF-C0D1-9E88-865BBAD62F8A}"/>
              </a:ext>
            </a:extLst>
          </p:cNvPr>
          <p:cNvSpPr/>
          <p:nvPr/>
        </p:nvSpPr>
        <p:spPr>
          <a:xfrm>
            <a:off x="-33867" y="2609720"/>
            <a:ext cx="7301441" cy="806580"/>
          </a:xfrm>
          <a:prstGeom prst="rect">
            <a:avLst/>
          </a:prstGeom>
          <a:solidFill>
            <a:srgbClr val="AFDBF6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DK" sz="1400" b="1" i="0" u="none" strike="noStrike" cap="all" spc="0" normalizeH="0" baseline="0">
              <a:ln>
                <a:noFill/>
              </a:ln>
              <a:solidFill>
                <a:srgbClr val="454547"/>
              </a:solidFill>
              <a:effectLst/>
              <a:uFillTx/>
              <a:latin typeface="Mark Pro"/>
              <a:ea typeface="Mark Pro"/>
              <a:cs typeface="Mark Pro"/>
              <a:sym typeface="Mark Pro"/>
            </a:endParaRPr>
          </a:p>
        </p:txBody>
      </p:sp>
      <p:sp>
        <p:nvSpPr>
          <p:cNvPr id="382" name="Continuous pressure from new, sector-specific and sometimes contradictory national requirements → “change fatigue” and cross-sector collaboration challenges; difficult to “oblige municipalities with anything other than their good will”"/>
          <p:cNvSpPr txBox="1">
            <a:spLocks noGrp="1"/>
          </p:cNvSpPr>
          <p:nvPr>
            <p:ph type="body" sz="quarter" idx="1"/>
          </p:nvPr>
        </p:nvSpPr>
        <p:spPr>
          <a:xfrm>
            <a:off x="647999" y="3823809"/>
            <a:ext cx="3308148" cy="25379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SzTx/>
              <a:buFontTx/>
              <a:buNone/>
            </a:lvl1pPr>
          </a:lstStyle>
          <a:p>
            <a:r>
              <a:rPr dirty="0">
                <a:latin typeface="Corbel" panose="020B0503020204020204" pitchFamily="34" charset="0"/>
              </a:rPr>
              <a:t>Continuous pressure from new, sector-specific and sometimes contradictory national requirements → “change fatigue” and cross-sector collaboration challenges; difficult to “oblige municipalities with anything other than their good will”</a:t>
            </a:r>
          </a:p>
        </p:txBody>
      </p:sp>
      <p:sp>
        <p:nvSpPr>
          <p:cNvPr id="383" name="A guidance overload can create deman-ding conditions for (de)implementation"/>
          <p:cNvSpPr txBox="1">
            <a:spLocks noGrp="1"/>
          </p:cNvSpPr>
          <p:nvPr>
            <p:ph type="title"/>
          </p:nvPr>
        </p:nvSpPr>
        <p:spPr>
          <a:xfrm>
            <a:off x="1972731" y="1132287"/>
            <a:ext cx="9684031" cy="23323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>
                <a:latin typeface="Corbel" panose="020B0503020204020204" pitchFamily="34" charset="0"/>
              </a:rPr>
              <a:t>A guidance overload can create demanding conditions for (de)implementation</a:t>
            </a:r>
          </a:p>
        </p:txBody>
      </p:sp>
      <p:sp>
        <p:nvSpPr>
          <p:cNvPr id="38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5212" y="298599"/>
            <a:ext cx="153888" cy="18466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latin typeface="Corbel" panose="020B0503020204020204" pitchFamily="34" charset="0"/>
              </a:rPr>
              <a:t>12</a:t>
            </a:fld>
            <a:endParaRPr dirty="0">
              <a:latin typeface="Corbel" panose="020B0503020204020204" pitchFamily="34" charset="0"/>
            </a:endParaRPr>
          </a:p>
        </p:txBody>
      </p:sp>
      <p:sp>
        <p:nvSpPr>
          <p:cNvPr id="385" name="Resource limitations force prioritisation; rarely stated what to de-implement when new guidance is introduced"/>
          <p:cNvSpPr txBox="1"/>
          <p:nvPr/>
        </p:nvSpPr>
        <p:spPr>
          <a:xfrm>
            <a:off x="4413549" y="3823809"/>
            <a:ext cx="3308148" cy="2537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>
              <a:lnSpc>
                <a:spcPct val="120000"/>
              </a:lnSpc>
              <a:spcBef>
                <a:spcPts val="600"/>
              </a:spcBef>
              <a:defRPr sz="1600">
                <a:solidFill>
                  <a:srgbClr val="454547"/>
                </a:solidFill>
                <a:latin typeface="Mark Pro"/>
                <a:ea typeface="Mark Pro"/>
                <a:cs typeface="Mark Pro"/>
                <a:sym typeface="Mark Pro"/>
              </a:defRPr>
            </a:lvl1pPr>
          </a:lstStyle>
          <a:p>
            <a:r>
              <a:rPr>
                <a:latin typeface="Corbel" panose="020B0503020204020204" pitchFamily="34" charset="0"/>
              </a:rPr>
              <a:t>Resource limitations force prioritisation; rarely stated what to de-implement when new guidance is introduced</a:t>
            </a:r>
          </a:p>
        </p:txBody>
      </p:sp>
      <p:sp>
        <p:nvSpPr>
          <p:cNvPr id="386" name="If guidance is too general, it becomes “fluffy”; if too specific it’s hard to apply across sectors; differing professional languages complicate cooperation"/>
          <p:cNvSpPr txBox="1"/>
          <p:nvPr/>
        </p:nvSpPr>
        <p:spPr>
          <a:xfrm>
            <a:off x="8179099" y="3823809"/>
            <a:ext cx="3308148" cy="2537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>
              <a:lnSpc>
                <a:spcPct val="120000"/>
              </a:lnSpc>
              <a:spcBef>
                <a:spcPts val="600"/>
              </a:spcBef>
              <a:defRPr sz="1600">
                <a:solidFill>
                  <a:srgbClr val="454547"/>
                </a:solidFill>
                <a:latin typeface="Mark Pro"/>
                <a:ea typeface="Mark Pro"/>
                <a:cs typeface="Mark Pro"/>
                <a:sym typeface="Mark Pro"/>
              </a:defRPr>
            </a:lvl1pPr>
          </a:lstStyle>
          <a:p>
            <a:r>
              <a:rPr>
                <a:latin typeface="Corbel" panose="020B0503020204020204" pitchFamily="34" charset="0"/>
              </a:rPr>
              <a:t>If guidance is too general, it becomes “fluffy”; if too specific it’s hard to apply across sectors; differing professional languages complicate cooperation</a:t>
            </a:r>
          </a:p>
        </p:txBody>
      </p:sp>
      <p:sp>
        <p:nvSpPr>
          <p:cNvPr id="387" name="Five findings in the cross-Nordic welfare"/>
          <p:cNvSpPr txBox="1"/>
          <p:nvPr/>
        </p:nvSpPr>
        <p:spPr>
          <a:xfrm>
            <a:off x="647999" y="298599"/>
            <a:ext cx="2643352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 b="1">
                <a:solidFill>
                  <a:srgbClr val="454547"/>
                </a:solidFill>
                <a:latin typeface="Mark Pro"/>
                <a:ea typeface="Mark Pro"/>
                <a:cs typeface="Mark Pro"/>
                <a:sym typeface="Mark Pro"/>
              </a:defRPr>
            </a:lvl1pPr>
          </a:lstStyle>
          <a:p>
            <a:r>
              <a:rPr>
                <a:latin typeface="Corbel" panose="020B0503020204020204" pitchFamily="34" charset="0"/>
              </a:rPr>
              <a:t>Five findings in the cross-Nordic welfare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5092431-62B4-8D9F-6AAB-12AE5A174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9100" y="1132287"/>
            <a:ext cx="1284322" cy="129539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ECF733-B8A4-8596-402B-768F0ABD14D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“">
            <a:extLst>
              <a:ext uri="{FF2B5EF4-FFF2-40B4-BE49-F238E27FC236}">
                <a16:creationId xmlns:a16="http://schemas.microsoft.com/office/drawing/2014/main" id="{192A034E-C9DA-5C0F-B65E-2A03B5CC4C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76599" y="716713"/>
            <a:ext cx="6406851" cy="52380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41247">
              <a:defRPr sz="36800">
                <a:solidFill>
                  <a:srgbClr val="FFF0BE"/>
                </a:solidFill>
              </a:defRPr>
            </a:lvl1pPr>
          </a:lstStyle>
          <a:p>
            <a:r>
              <a:rPr>
                <a:solidFill>
                  <a:srgbClr val="454547"/>
                </a:solidFill>
              </a:rPr>
              <a:t>“</a:t>
            </a:r>
          </a:p>
        </p:txBody>
      </p:sp>
      <p:sp>
        <p:nvSpPr>
          <p:cNvPr id="6" name="Despite differences in legislation and organisation, the Nordic countries face a remarkably similar set of challenges">
            <a:extLst>
              <a:ext uri="{FF2B5EF4-FFF2-40B4-BE49-F238E27FC236}">
                <a16:creationId xmlns:a16="http://schemas.microsoft.com/office/drawing/2014/main" id="{E6136EBF-8043-F115-AE7E-AB8492BB363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892001" y="821722"/>
            <a:ext cx="8627210" cy="521455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100">
                <a:solidFill>
                  <a:srgbClr val="FFF0BE"/>
                </a:solidFill>
              </a:defRPr>
            </a:lvl1pPr>
          </a:lstStyle>
          <a:p>
            <a:r>
              <a:rPr sz="4800" dirty="0">
                <a:solidFill>
                  <a:srgbClr val="454547"/>
                </a:solidFill>
                <a:latin typeface="Corbel" panose="020B0503020204020204" pitchFamily="34" charset="0"/>
              </a:rPr>
              <a:t>Despite differences in legislation and </a:t>
            </a:r>
            <a:r>
              <a:rPr sz="4800" dirty="0" err="1">
                <a:solidFill>
                  <a:srgbClr val="454547"/>
                </a:solidFill>
                <a:latin typeface="Corbel" panose="020B0503020204020204" pitchFamily="34" charset="0"/>
              </a:rPr>
              <a:t>organisation</a:t>
            </a:r>
            <a:r>
              <a:rPr sz="4800" dirty="0">
                <a:solidFill>
                  <a:srgbClr val="454547"/>
                </a:solidFill>
                <a:latin typeface="Corbel" panose="020B0503020204020204" pitchFamily="34" charset="0"/>
              </a:rPr>
              <a:t>, the Nordic countries face a remarkably similar set of challenges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4CF16772-22D1-5183-A4AC-DECD40BA409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332006" y="298599"/>
            <a:ext cx="157094" cy="18466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latin typeface="Corbel" panose="020B0503020204020204" pitchFamily="34" charset="0"/>
              </a:rPr>
              <a:t>13</a:t>
            </a:fld>
            <a:endParaRPr>
              <a:latin typeface="Corbel" panose="020B0503020204020204" pitchFamily="34" charset="0"/>
            </a:endParaRPr>
          </a:p>
        </p:txBody>
      </p:sp>
      <p:sp>
        <p:nvSpPr>
          <p:cNvPr id="8" name="Five findings in the cross-Nordic welfare">
            <a:extLst>
              <a:ext uri="{FF2B5EF4-FFF2-40B4-BE49-F238E27FC236}">
                <a16:creationId xmlns:a16="http://schemas.microsoft.com/office/drawing/2014/main" id="{5656881F-A376-D823-F9BE-50DA3A7BB721}"/>
              </a:ext>
            </a:extLst>
          </p:cNvPr>
          <p:cNvSpPr txBox="1"/>
          <p:nvPr/>
        </p:nvSpPr>
        <p:spPr>
          <a:xfrm>
            <a:off x="647999" y="298599"/>
            <a:ext cx="2643352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 b="1">
                <a:solidFill>
                  <a:srgbClr val="FFFFFF"/>
                </a:solidFill>
                <a:latin typeface="Mark Pro"/>
                <a:ea typeface="Mark Pro"/>
                <a:cs typeface="Mark Pro"/>
                <a:sym typeface="Mark Pro"/>
              </a:defRPr>
            </a:lvl1pPr>
          </a:lstStyle>
          <a:p>
            <a:r>
              <a:rPr dirty="0">
                <a:solidFill>
                  <a:srgbClr val="454547"/>
                </a:solidFill>
                <a:latin typeface="Corbel" panose="020B0503020204020204" pitchFamily="34" charset="0"/>
              </a:rPr>
              <a:t>Five findings in the cross-Nordic welfare</a:t>
            </a:r>
          </a:p>
        </p:txBody>
      </p:sp>
    </p:spTree>
    <p:extLst>
      <p:ext uri="{BB962C8B-B14F-4D97-AF65-F5344CB8AC3E}">
        <p14:creationId xmlns:p14="http://schemas.microsoft.com/office/powerpoint/2010/main" val="207344924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7BAC4E-0BAF-3944-972E-644EC0E69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2945" y="837488"/>
            <a:ext cx="9426011" cy="2290273"/>
          </a:xfrm>
        </p:spPr>
        <p:txBody>
          <a:bodyPr anchor="ctr">
            <a:normAutofit lnSpcReduction="10000"/>
          </a:bodyPr>
          <a:lstStyle/>
          <a:p>
            <a:r>
              <a:rPr lang="da-DK" sz="7600" dirty="0" err="1"/>
              <a:t>Approaches</a:t>
            </a:r>
            <a:r>
              <a:rPr lang="da-DK" sz="7600" dirty="0"/>
              <a:t> to </a:t>
            </a:r>
            <a:r>
              <a:rPr lang="da-DK" sz="7600" dirty="0" err="1"/>
              <a:t>holistic</a:t>
            </a:r>
            <a:r>
              <a:rPr lang="da-DK" sz="7600" dirty="0"/>
              <a:t> </a:t>
            </a:r>
            <a:r>
              <a:rPr lang="da-DK" sz="7600" dirty="0" err="1"/>
              <a:t>welfare</a:t>
            </a:r>
            <a:r>
              <a:rPr lang="da-DK" sz="7600" dirty="0"/>
              <a:t> services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EF4293C8-9A11-00F2-70EF-2C77F5F3B09D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413759" y="298599"/>
            <a:ext cx="75341" cy="18466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latin typeface="Corbel" panose="020B0503020204020204" pitchFamily="34" charset="0"/>
              </a:rPr>
              <a:t>14</a:t>
            </a:fld>
            <a:endParaRPr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00683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4C66D2-C109-6D0C-504B-61795452CE5C}"/>
              </a:ext>
            </a:extLst>
          </p:cNvPr>
          <p:cNvSpPr/>
          <p:nvPr/>
        </p:nvSpPr>
        <p:spPr>
          <a:xfrm>
            <a:off x="1" y="877387"/>
            <a:ext cx="4032354" cy="371872"/>
          </a:xfrm>
          <a:prstGeom prst="rect">
            <a:avLst/>
          </a:prstGeom>
          <a:solidFill>
            <a:srgbClr val="454547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DK" sz="1400" b="1" i="0" u="none" strike="noStrike" cap="all" spc="0" normalizeH="0" baseline="0" dirty="0">
              <a:ln>
                <a:noFill/>
              </a:ln>
              <a:solidFill>
                <a:srgbClr val="454547"/>
              </a:solidFill>
              <a:effectLst/>
              <a:uFillTx/>
              <a:latin typeface="Mark Pro"/>
              <a:ea typeface="Mark Pro"/>
              <a:cs typeface="Mark Pro"/>
              <a:sym typeface="Mark Pro"/>
            </a:endParaRPr>
          </a:p>
        </p:txBody>
      </p:sp>
      <p:sp>
        <p:nvSpPr>
          <p:cNvPr id="394" name="Strengthen national and local coordination and cooperation by"/>
          <p:cNvSpPr txBox="1">
            <a:spLocks noGrp="1"/>
          </p:cNvSpPr>
          <p:nvPr>
            <p:ph type="title"/>
          </p:nvPr>
        </p:nvSpPr>
        <p:spPr>
          <a:xfrm>
            <a:off x="647999" y="1593903"/>
            <a:ext cx="5203326" cy="12237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sz="2800" dirty="0">
                <a:latin typeface="Corbel" panose="020B0503020204020204" pitchFamily="34" charset="0"/>
              </a:rPr>
              <a:t>Strengthen national and local coordination and cooperation by</a:t>
            </a:r>
          </a:p>
        </p:txBody>
      </p:sp>
      <p:sp>
        <p:nvSpPr>
          <p:cNvPr id="3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6814" y="298599"/>
            <a:ext cx="152286" cy="18466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latin typeface="Corbel" panose="020B0503020204020204" pitchFamily="34" charset="0"/>
              </a:rPr>
              <a:t>15</a:t>
            </a:fld>
            <a:endParaRPr dirty="0">
              <a:latin typeface="Corbel" panose="020B0503020204020204" pitchFamily="34" charset="0"/>
            </a:endParaRPr>
          </a:p>
        </p:txBody>
      </p:sp>
      <p:sp>
        <p:nvSpPr>
          <p:cNvPr id="396" name="Approaches to holistic welfare services"/>
          <p:cNvSpPr txBox="1"/>
          <p:nvPr/>
        </p:nvSpPr>
        <p:spPr>
          <a:xfrm>
            <a:off x="647999" y="298599"/>
            <a:ext cx="2555187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 b="1">
                <a:solidFill>
                  <a:srgbClr val="454547"/>
                </a:solidFill>
                <a:latin typeface="Mark Pro"/>
                <a:ea typeface="Mark Pro"/>
                <a:cs typeface="Mark Pro"/>
                <a:sym typeface="Mark Pro"/>
              </a:defRPr>
            </a:lvl1pPr>
          </a:lstStyle>
          <a:p>
            <a:r>
              <a:rPr>
                <a:latin typeface="Corbel" panose="020B0503020204020204" pitchFamily="34" charset="0"/>
              </a:rPr>
              <a:t>Approaches to holistic welfare services</a:t>
            </a:r>
          </a:p>
        </p:txBody>
      </p:sp>
      <p:sp>
        <p:nvSpPr>
          <p:cNvPr id="397" name="Approaches at the national level"/>
          <p:cNvSpPr txBox="1"/>
          <p:nvPr/>
        </p:nvSpPr>
        <p:spPr>
          <a:xfrm>
            <a:off x="647999" y="954468"/>
            <a:ext cx="10650539" cy="495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>
              <a:spcBef>
                <a:spcPts val="600"/>
              </a:spcBef>
              <a:defRPr sz="1400" b="1" cap="all">
                <a:solidFill>
                  <a:srgbClr val="454547"/>
                </a:solidFill>
                <a:latin typeface="Mark Pro"/>
                <a:ea typeface="Mark Pro"/>
                <a:cs typeface="Mark Pro"/>
                <a:sym typeface="Mark Pro"/>
              </a:defRPr>
            </a:lvl1pPr>
          </a:lstStyle>
          <a:p>
            <a:r>
              <a:rPr dirty="0">
                <a:solidFill>
                  <a:schemeClr val="bg1"/>
                </a:solidFill>
                <a:latin typeface="Corbel" panose="020B0503020204020204" pitchFamily="34" charset="0"/>
              </a:rPr>
              <a:t>Approaches at the national level</a:t>
            </a:r>
          </a:p>
        </p:txBody>
      </p:sp>
      <p:sp>
        <p:nvSpPr>
          <p:cNvPr id="398" name="Implementing a national strategy with shared goals and roles across sectors…"/>
          <p:cNvSpPr txBox="1">
            <a:spLocks noGrp="1"/>
          </p:cNvSpPr>
          <p:nvPr>
            <p:ph type="body" sz="quarter" idx="1"/>
          </p:nvPr>
        </p:nvSpPr>
        <p:spPr>
          <a:xfrm>
            <a:off x="647999" y="3012361"/>
            <a:ext cx="5203326" cy="301073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SzTx/>
              <a:buFontTx/>
              <a:buNone/>
            </a:pPr>
            <a:r>
              <a:rPr dirty="0">
                <a:latin typeface="Corbel" panose="020B0503020204020204" pitchFamily="34" charset="0"/>
              </a:rPr>
              <a:t>Implementing a national strategy with shared goals and roles across sectors</a:t>
            </a:r>
          </a:p>
          <a:p>
            <a:pPr marL="0" indent="0">
              <a:lnSpc>
                <a:spcPct val="120000"/>
              </a:lnSpc>
              <a:buSzTx/>
              <a:buFontTx/>
              <a:buNone/>
            </a:pPr>
            <a:r>
              <a:rPr dirty="0">
                <a:latin typeface="Corbel" panose="020B0503020204020204" pitchFamily="34" charset="0"/>
              </a:rPr>
              <a:t>Establishing arenas for cross-sectoral and strategic dialogue</a:t>
            </a:r>
          </a:p>
          <a:p>
            <a:pPr marL="0" indent="0">
              <a:lnSpc>
                <a:spcPct val="120000"/>
              </a:lnSpc>
              <a:buSzTx/>
              <a:buFontTx/>
              <a:buNone/>
            </a:pPr>
            <a:r>
              <a:rPr dirty="0">
                <a:latin typeface="Corbel" panose="020B0503020204020204" pitchFamily="34" charset="0"/>
              </a:rPr>
              <a:t>Developing cooperation models between municipalities, regions, and authorities</a:t>
            </a:r>
          </a:p>
        </p:txBody>
      </p:sp>
      <p:sp>
        <p:nvSpPr>
          <p:cNvPr id="399" name="Developing a shared conceptual framework (e.g. dictionary)…"/>
          <p:cNvSpPr txBox="1"/>
          <p:nvPr/>
        </p:nvSpPr>
        <p:spPr>
          <a:xfrm>
            <a:off x="6210599" y="3012361"/>
            <a:ext cx="5203326" cy="3010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defRPr sz="1600">
                <a:solidFill>
                  <a:srgbClr val="454547"/>
                </a:solidFill>
                <a:latin typeface="Mark Pro"/>
                <a:ea typeface="Mark Pro"/>
                <a:cs typeface="Mark Pro"/>
                <a:sym typeface="Mark Pro"/>
              </a:defRPr>
            </a:pPr>
            <a:r>
              <a:rPr dirty="0">
                <a:latin typeface="Corbel" panose="020B0503020204020204" pitchFamily="34" charset="0"/>
              </a:rPr>
              <a:t>Developing a shared conceptual framework (e.g. dictionary)</a:t>
            </a:r>
          </a:p>
          <a:p>
            <a:pPr>
              <a:lnSpc>
                <a:spcPct val="120000"/>
              </a:lnSpc>
              <a:spcBef>
                <a:spcPts val="600"/>
              </a:spcBef>
              <a:defRPr sz="1600">
                <a:solidFill>
                  <a:srgbClr val="454547"/>
                </a:solidFill>
                <a:latin typeface="Mark Pro"/>
                <a:ea typeface="Mark Pro"/>
                <a:cs typeface="Mark Pro"/>
                <a:sym typeface="Mark Pro"/>
              </a:defRPr>
            </a:pPr>
            <a:r>
              <a:rPr dirty="0">
                <a:latin typeface="Corbel" panose="020B0503020204020204" pitchFamily="34" charset="0"/>
              </a:rPr>
              <a:t>Publishing long-term forecasts, indicators, and comprehensive guidelines</a:t>
            </a:r>
          </a:p>
          <a:p>
            <a:pPr>
              <a:lnSpc>
                <a:spcPct val="120000"/>
              </a:lnSpc>
              <a:spcBef>
                <a:spcPts val="600"/>
              </a:spcBef>
              <a:defRPr sz="1600">
                <a:solidFill>
                  <a:srgbClr val="454547"/>
                </a:solidFill>
                <a:latin typeface="Mark Pro"/>
                <a:ea typeface="Mark Pro"/>
                <a:cs typeface="Mark Pro"/>
                <a:sym typeface="Mark Pro"/>
              </a:defRPr>
            </a:pPr>
            <a:r>
              <a:rPr dirty="0">
                <a:latin typeface="Corbel" panose="020B0503020204020204" pitchFamily="34" charset="0"/>
              </a:rPr>
              <a:t>Sharing effective initiatives and cooperation models via digital platforms</a:t>
            </a:r>
          </a:p>
          <a:p>
            <a:pPr>
              <a:lnSpc>
                <a:spcPct val="120000"/>
              </a:lnSpc>
              <a:spcBef>
                <a:spcPts val="600"/>
              </a:spcBef>
              <a:defRPr sz="1600">
                <a:solidFill>
                  <a:srgbClr val="454547"/>
                </a:solidFill>
                <a:latin typeface="Mark Pro"/>
                <a:ea typeface="Mark Pro"/>
                <a:cs typeface="Mark Pro"/>
                <a:sym typeface="Mark Pro"/>
              </a:defRPr>
            </a:pPr>
            <a:r>
              <a:rPr dirty="0">
                <a:latin typeface="Corbel" panose="020B0503020204020204" pitchFamily="34" charset="0"/>
              </a:rPr>
              <a:t>Providing multilingual guidance on the welfare system, individual rights and support access</a:t>
            </a:r>
          </a:p>
        </p:txBody>
      </p:sp>
      <p:sp>
        <p:nvSpPr>
          <p:cNvPr id="400" name="Build a common language and knowledge base by"/>
          <p:cNvSpPr txBox="1"/>
          <p:nvPr/>
        </p:nvSpPr>
        <p:spPr>
          <a:xfrm>
            <a:off x="6210599" y="1593903"/>
            <a:ext cx="5203326" cy="1223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2400">
                <a:solidFill>
                  <a:srgbClr val="454547"/>
                </a:solidFill>
                <a:latin typeface="Mark Pro"/>
                <a:ea typeface="Mark Pro"/>
                <a:cs typeface="Mark Pro"/>
                <a:sym typeface="Mark Pro"/>
              </a:defRPr>
            </a:lvl1pPr>
          </a:lstStyle>
          <a:p>
            <a:r>
              <a:rPr sz="2800" dirty="0">
                <a:latin typeface="Corbel" panose="020B0503020204020204" pitchFamily="34" charset="0"/>
              </a:rPr>
              <a:t>Build a common language and knowledge base by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Coordinate government signals and requirements by"/>
          <p:cNvSpPr txBox="1">
            <a:spLocks noGrp="1"/>
          </p:cNvSpPr>
          <p:nvPr>
            <p:ph type="title"/>
          </p:nvPr>
        </p:nvSpPr>
        <p:spPr>
          <a:xfrm>
            <a:off x="647999" y="1593903"/>
            <a:ext cx="5203326" cy="12237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sz="2800" dirty="0">
                <a:latin typeface="Corbel" panose="020B0503020204020204" pitchFamily="34" charset="0"/>
              </a:rPr>
              <a:t>Coordinate government signals and requirements by</a:t>
            </a:r>
          </a:p>
        </p:txBody>
      </p:sp>
      <p:sp>
        <p:nvSpPr>
          <p:cNvPr id="4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8418" y="298599"/>
            <a:ext cx="150682" cy="18466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latin typeface="Corbel" panose="020B0503020204020204" pitchFamily="34" charset="0"/>
              </a:rPr>
              <a:t>16</a:t>
            </a:fld>
            <a:endParaRPr dirty="0">
              <a:latin typeface="Corbel" panose="020B0503020204020204" pitchFamily="34" charset="0"/>
            </a:endParaRPr>
          </a:p>
        </p:txBody>
      </p:sp>
      <p:sp>
        <p:nvSpPr>
          <p:cNvPr id="404" name="Approaches to holistic welfare services"/>
          <p:cNvSpPr txBox="1"/>
          <p:nvPr/>
        </p:nvSpPr>
        <p:spPr>
          <a:xfrm>
            <a:off x="647999" y="298599"/>
            <a:ext cx="2555187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 b="1">
                <a:solidFill>
                  <a:srgbClr val="454547"/>
                </a:solidFill>
                <a:latin typeface="Mark Pro"/>
                <a:ea typeface="Mark Pro"/>
                <a:cs typeface="Mark Pro"/>
                <a:sym typeface="Mark Pro"/>
              </a:defRPr>
            </a:lvl1pPr>
          </a:lstStyle>
          <a:p>
            <a:r>
              <a:rPr>
                <a:latin typeface="Corbel" panose="020B0503020204020204" pitchFamily="34" charset="0"/>
              </a:rPr>
              <a:t>Approaches to holistic welfare services</a:t>
            </a:r>
          </a:p>
        </p:txBody>
      </p:sp>
      <p:sp>
        <p:nvSpPr>
          <p:cNvPr id="406" name="Coordinating and prioritise state-level requirements and expectations to avoid contradictions…"/>
          <p:cNvSpPr txBox="1">
            <a:spLocks noGrp="1"/>
          </p:cNvSpPr>
          <p:nvPr>
            <p:ph type="body" sz="quarter" idx="1"/>
          </p:nvPr>
        </p:nvSpPr>
        <p:spPr>
          <a:xfrm>
            <a:off x="647999" y="3012361"/>
            <a:ext cx="5203326" cy="301073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SzTx/>
              <a:buFontTx/>
              <a:buNone/>
            </a:pPr>
            <a:r>
              <a:rPr dirty="0">
                <a:latin typeface="Corbel" panose="020B0503020204020204" pitchFamily="34" charset="0"/>
              </a:rPr>
              <a:t>Coordinating and </a:t>
            </a:r>
            <a:r>
              <a:rPr dirty="0" err="1">
                <a:latin typeface="Corbel" panose="020B0503020204020204" pitchFamily="34" charset="0"/>
              </a:rPr>
              <a:t>prioritise</a:t>
            </a:r>
            <a:r>
              <a:rPr dirty="0">
                <a:latin typeface="Corbel" panose="020B0503020204020204" pitchFamily="34" charset="0"/>
              </a:rPr>
              <a:t> state-level requirements and expectations to avoid contradictions</a:t>
            </a:r>
          </a:p>
          <a:p>
            <a:pPr marL="0" indent="0">
              <a:lnSpc>
                <a:spcPct val="120000"/>
              </a:lnSpc>
              <a:buSzTx/>
              <a:buFontTx/>
              <a:buNone/>
            </a:pPr>
            <a:r>
              <a:rPr dirty="0">
                <a:latin typeface="Corbel" panose="020B0503020204020204" pitchFamily="34" charset="0"/>
              </a:rPr>
              <a:t>Developing support for implementation and what to phase out</a:t>
            </a:r>
          </a:p>
          <a:p>
            <a:pPr marL="0" indent="0">
              <a:lnSpc>
                <a:spcPct val="120000"/>
              </a:lnSpc>
              <a:buSzTx/>
              <a:buFontTx/>
              <a:buNone/>
            </a:pPr>
            <a:r>
              <a:rPr dirty="0">
                <a:latin typeface="Corbel" panose="020B0503020204020204" pitchFamily="34" charset="0"/>
              </a:rPr>
              <a:t>Establishing arenas where state and municipalities agree on goals, roles and priorities focused on user needs</a:t>
            </a:r>
          </a:p>
          <a:p>
            <a:pPr marL="0" indent="0">
              <a:lnSpc>
                <a:spcPct val="120000"/>
              </a:lnSpc>
              <a:buSzTx/>
              <a:buFontTx/>
              <a:buNone/>
            </a:pPr>
            <a:r>
              <a:rPr dirty="0">
                <a:latin typeface="Corbel" panose="020B0503020204020204" pitchFamily="34" charset="0"/>
              </a:rPr>
              <a:t>Offering financial incentives and long-term support for interdisciplinary municipal teams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0FE3E4-D3C1-CC54-FDB3-AC827D1BE802}"/>
              </a:ext>
            </a:extLst>
          </p:cNvPr>
          <p:cNvSpPr/>
          <p:nvPr/>
        </p:nvSpPr>
        <p:spPr>
          <a:xfrm>
            <a:off x="1" y="877387"/>
            <a:ext cx="4032354" cy="371872"/>
          </a:xfrm>
          <a:prstGeom prst="rect">
            <a:avLst/>
          </a:prstGeom>
          <a:solidFill>
            <a:srgbClr val="454547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DK" sz="1400" b="1" i="0" u="none" strike="noStrike" cap="all" spc="0" normalizeH="0" baseline="0" dirty="0">
              <a:ln>
                <a:noFill/>
              </a:ln>
              <a:solidFill>
                <a:srgbClr val="454547"/>
              </a:solidFill>
              <a:effectLst/>
              <a:uFillTx/>
              <a:latin typeface="Mark Pro"/>
              <a:ea typeface="Mark Pro"/>
              <a:cs typeface="Mark Pro"/>
              <a:sym typeface="Mark Pro"/>
            </a:endParaRPr>
          </a:p>
        </p:txBody>
      </p:sp>
      <p:sp>
        <p:nvSpPr>
          <p:cNvPr id="4" name="Approaches at the national level">
            <a:extLst>
              <a:ext uri="{FF2B5EF4-FFF2-40B4-BE49-F238E27FC236}">
                <a16:creationId xmlns:a16="http://schemas.microsoft.com/office/drawing/2014/main" id="{2348E0CD-88EB-669E-8C77-0F1E74BD736E}"/>
              </a:ext>
            </a:extLst>
          </p:cNvPr>
          <p:cNvSpPr txBox="1"/>
          <p:nvPr/>
        </p:nvSpPr>
        <p:spPr>
          <a:xfrm>
            <a:off x="647999" y="954468"/>
            <a:ext cx="10650539" cy="495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>
              <a:spcBef>
                <a:spcPts val="600"/>
              </a:spcBef>
              <a:defRPr sz="1400" b="1" cap="all">
                <a:solidFill>
                  <a:srgbClr val="454547"/>
                </a:solidFill>
                <a:latin typeface="Mark Pro"/>
                <a:ea typeface="Mark Pro"/>
                <a:cs typeface="Mark Pro"/>
                <a:sym typeface="Mark Pro"/>
              </a:defRPr>
            </a:lvl1pPr>
          </a:lstStyle>
          <a:p>
            <a:r>
              <a:rPr dirty="0">
                <a:solidFill>
                  <a:schemeClr val="bg1"/>
                </a:solidFill>
                <a:latin typeface="Corbel" panose="020B0503020204020204" pitchFamily="34" charset="0"/>
              </a:rPr>
              <a:t>Approaches at the national level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849381-066D-C7D3-91F9-EECA92E69FBA}"/>
              </a:ext>
            </a:extLst>
          </p:cNvPr>
          <p:cNvSpPr/>
          <p:nvPr/>
        </p:nvSpPr>
        <p:spPr>
          <a:xfrm>
            <a:off x="1" y="877387"/>
            <a:ext cx="3785015" cy="371872"/>
          </a:xfrm>
          <a:prstGeom prst="rect">
            <a:avLst/>
          </a:prstGeom>
          <a:solidFill>
            <a:srgbClr val="454547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DK" sz="1400" b="1" i="0" u="none" strike="noStrike" cap="all" spc="0" normalizeH="0" baseline="0" dirty="0">
              <a:ln>
                <a:noFill/>
              </a:ln>
              <a:solidFill>
                <a:srgbClr val="454547"/>
              </a:solidFill>
              <a:effectLst/>
              <a:uFillTx/>
              <a:latin typeface="Mark Pro"/>
              <a:ea typeface="Mark Pro"/>
              <a:cs typeface="Mark Pro"/>
              <a:sym typeface="Mark Pro"/>
            </a:endParaRPr>
          </a:p>
        </p:txBody>
      </p:sp>
      <p:sp>
        <p:nvSpPr>
          <p:cNvPr id="408" name="Strengthen leadership for change and quality by"/>
          <p:cNvSpPr txBox="1">
            <a:spLocks noGrp="1"/>
          </p:cNvSpPr>
          <p:nvPr>
            <p:ph type="title"/>
          </p:nvPr>
        </p:nvSpPr>
        <p:spPr>
          <a:xfrm>
            <a:off x="647999" y="1593903"/>
            <a:ext cx="4695475" cy="12237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sz="2800" dirty="0">
                <a:latin typeface="Corbel" panose="020B0503020204020204" pitchFamily="34" charset="0"/>
              </a:rPr>
              <a:t>Strengthen leadership for change and quality by</a:t>
            </a:r>
          </a:p>
        </p:txBody>
      </p:sp>
      <p:sp>
        <p:nvSpPr>
          <p:cNvPr id="4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2006" y="298599"/>
            <a:ext cx="157094" cy="18466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latin typeface="Corbel" panose="020B0503020204020204" pitchFamily="34" charset="0"/>
              </a:rPr>
              <a:t>17</a:t>
            </a:fld>
            <a:endParaRPr dirty="0">
              <a:latin typeface="Corbel" panose="020B0503020204020204" pitchFamily="34" charset="0"/>
            </a:endParaRPr>
          </a:p>
        </p:txBody>
      </p:sp>
      <p:sp>
        <p:nvSpPr>
          <p:cNvPr id="410" name="Approaches to holistic welfare services"/>
          <p:cNvSpPr txBox="1"/>
          <p:nvPr/>
        </p:nvSpPr>
        <p:spPr>
          <a:xfrm>
            <a:off x="647999" y="298599"/>
            <a:ext cx="2555187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 b="1">
                <a:solidFill>
                  <a:srgbClr val="454547"/>
                </a:solidFill>
                <a:latin typeface="Mark Pro"/>
                <a:ea typeface="Mark Pro"/>
                <a:cs typeface="Mark Pro"/>
                <a:sym typeface="Mark Pro"/>
              </a:defRPr>
            </a:lvl1pPr>
          </a:lstStyle>
          <a:p>
            <a:r>
              <a:rPr>
                <a:latin typeface="Corbel" panose="020B0503020204020204" pitchFamily="34" charset="0"/>
              </a:rPr>
              <a:t>Approaches to holistic welfare services</a:t>
            </a:r>
          </a:p>
        </p:txBody>
      </p:sp>
      <p:sp>
        <p:nvSpPr>
          <p:cNvPr id="411" name="Approaches at the local level"/>
          <p:cNvSpPr txBox="1"/>
          <p:nvPr/>
        </p:nvSpPr>
        <p:spPr>
          <a:xfrm>
            <a:off x="647999" y="954468"/>
            <a:ext cx="10650539" cy="495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>
              <a:spcBef>
                <a:spcPts val="600"/>
              </a:spcBef>
              <a:defRPr sz="1400" b="1" cap="all">
                <a:solidFill>
                  <a:srgbClr val="454547"/>
                </a:solidFill>
                <a:latin typeface="Mark Pro"/>
                <a:ea typeface="Mark Pro"/>
                <a:cs typeface="Mark Pro"/>
                <a:sym typeface="Mark Pro"/>
              </a:defRPr>
            </a:lvl1pPr>
          </a:lstStyle>
          <a:p>
            <a:r>
              <a:rPr dirty="0">
                <a:solidFill>
                  <a:schemeClr val="bg1"/>
                </a:solidFill>
                <a:latin typeface="Corbel" panose="020B0503020204020204" pitchFamily="34" charset="0"/>
              </a:rPr>
              <a:t>Approaches at the local level</a:t>
            </a:r>
          </a:p>
        </p:txBody>
      </p:sp>
      <p:sp>
        <p:nvSpPr>
          <p:cNvPr id="412" name="Anchoring coordination and competence development in strategic management promoting innovation and flexibility…"/>
          <p:cNvSpPr txBox="1">
            <a:spLocks noGrp="1"/>
          </p:cNvSpPr>
          <p:nvPr>
            <p:ph type="body" sz="quarter" idx="1"/>
          </p:nvPr>
        </p:nvSpPr>
        <p:spPr>
          <a:xfrm>
            <a:off x="647999" y="3012361"/>
            <a:ext cx="4695475" cy="3010739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20000"/>
              </a:lnSpc>
              <a:buSzTx/>
              <a:buFontTx/>
              <a:buNone/>
              <a:defRPr sz="1400"/>
            </a:pPr>
            <a:r>
              <a:rPr>
                <a:latin typeface="Corbel" panose="020B0503020204020204" pitchFamily="34" charset="0"/>
              </a:rPr>
              <a:t>Anchoring coordination and competence development in strategic management promoting innovation and flexibility</a:t>
            </a:r>
          </a:p>
          <a:p>
            <a:pPr marL="0" indent="0">
              <a:lnSpc>
                <a:spcPct val="120000"/>
              </a:lnSpc>
              <a:buSzTx/>
              <a:buFontTx/>
              <a:buNone/>
              <a:defRPr sz="1400"/>
            </a:pPr>
            <a:r>
              <a:rPr>
                <a:latin typeface="Corbel" panose="020B0503020204020204" pitchFamily="34" charset="0"/>
              </a:rPr>
              <a:t>Changing incentive structures and ensure coherence between citizen perspectives, strategic direction and methods for leadership</a:t>
            </a:r>
          </a:p>
          <a:p>
            <a:pPr marL="0" indent="0">
              <a:lnSpc>
                <a:spcPct val="120000"/>
              </a:lnSpc>
              <a:buSzTx/>
              <a:buFontTx/>
              <a:buNone/>
              <a:defRPr sz="1400"/>
            </a:pPr>
            <a:r>
              <a:rPr>
                <a:latin typeface="Corbel" panose="020B0503020204020204" pitchFamily="34" charset="0"/>
              </a:rPr>
              <a:t>Ensuring cross-organisational and cross-disciplinary collaboration through shared goals and strong leadership</a:t>
            </a:r>
          </a:p>
        </p:txBody>
      </p:sp>
      <p:sp>
        <p:nvSpPr>
          <p:cNvPr id="413" name="Building a shared mindset and strategic coherence at all management levels…"/>
          <p:cNvSpPr txBox="1"/>
          <p:nvPr/>
        </p:nvSpPr>
        <p:spPr>
          <a:xfrm>
            <a:off x="5829599" y="3012361"/>
            <a:ext cx="5699866" cy="3691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defRPr sz="1400">
                <a:solidFill>
                  <a:srgbClr val="454547"/>
                </a:solidFill>
                <a:latin typeface="Mark Pro"/>
                <a:ea typeface="Mark Pro"/>
                <a:cs typeface="Mark Pro"/>
                <a:sym typeface="Mark Pro"/>
              </a:defRPr>
            </a:pPr>
            <a:r>
              <a:rPr>
                <a:latin typeface="Corbel" panose="020B0503020204020204" pitchFamily="34" charset="0"/>
              </a:rPr>
              <a:t>Building a shared mindset and strategic coherence at all management levels</a:t>
            </a:r>
          </a:p>
          <a:p>
            <a:pPr>
              <a:lnSpc>
                <a:spcPct val="120000"/>
              </a:lnSpc>
              <a:spcBef>
                <a:spcPts val="600"/>
              </a:spcBef>
              <a:defRPr sz="1400">
                <a:solidFill>
                  <a:srgbClr val="454547"/>
                </a:solidFill>
                <a:latin typeface="Mark Pro"/>
                <a:ea typeface="Mark Pro"/>
                <a:cs typeface="Mark Pro"/>
                <a:sym typeface="Mark Pro"/>
              </a:defRPr>
            </a:pPr>
            <a:r>
              <a:rPr>
                <a:latin typeface="Corbel" panose="020B0503020204020204" pitchFamily="34" charset="0"/>
              </a:rPr>
              <a:t>Integrating coordination into management systems, budgets and strategies</a:t>
            </a:r>
          </a:p>
          <a:p>
            <a:pPr>
              <a:lnSpc>
                <a:spcPct val="120000"/>
              </a:lnSpc>
              <a:spcBef>
                <a:spcPts val="600"/>
              </a:spcBef>
              <a:defRPr sz="1400">
                <a:solidFill>
                  <a:srgbClr val="454547"/>
                </a:solidFill>
                <a:latin typeface="Mark Pro"/>
                <a:ea typeface="Mark Pro"/>
                <a:cs typeface="Mark Pro"/>
                <a:sym typeface="Mark Pro"/>
              </a:defRPr>
            </a:pPr>
            <a:r>
              <a:rPr>
                <a:latin typeface="Corbel" panose="020B0503020204020204" pitchFamily="34" charset="0"/>
              </a:rPr>
              <a:t>Supporting long-term efforts with financing models, reward system, and clear responsibilities</a:t>
            </a:r>
          </a:p>
          <a:p>
            <a:pPr>
              <a:lnSpc>
                <a:spcPct val="120000"/>
              </a:lnSpc>
              <a:spcBef>
                <a:spcPts val="600"/>
              </a:spcBef>
              <a:defRPr sz="1400">
                <a:solidFill>
                  <a:srgbClr val="454547"/>
                </a:solidFill>
                <a:latin typeface="Mark Pro"/>
                <a:ea typeface="Mark Pro"/>
                <a:cs typeface="Mark Pro"/>
                <a:sym typeface="Mark Pro"/>
              </a:defRPr>
            </a:pPr>
            <a:r>
              <a:rPr>
                <a:latin typeface="Corbel" panose="020B0503020204020204" pitchFamily="34" charset="0"/>
              </a:rPr>
              <a:t>Promoting shared understanding and experience exchange across meetings, network, and applicable tools</a:t>
            </a:r>
          </a:p>
          <a:p>
            <a:pPr>
              <a:lnSpc>
                <a:spcPct val="120000"/>
              </a:lnSpc>
              <a:spcBef>
                <a:spcPts val="600"/>
              </a:spcBef>
              <a:defRPr sz="1400">
                <a:solidFill>
                  <a:srgbClr val="454547"/>
                </a:solidFill>
                <a:latin typeface="Mark Pro"/>
                <a:ea typeface="Mark Pro"/>
                <a:cs typeface="Mark Pro"/>
                <a:sym typeface="Mark Pro"/>
              </a:defRPr>
            </a:pPr>
            <a:r>
              <a:rPr>
                <a:latin typeface="Corbel" panose="020B0503020204020204" pitchFamily="34" charset="0"/>
              </a:rPr>
              <a:t>Fostering a culture of trust, openness and respect for professional skills</a:t>
            </a:r>
          </a:p>
          <a:p>
            <a:pPr>
              <a:lnSpc>
                <a:spcPct val="120000"/>
              </a:lnSpc>
              <a:spcBef>
                <a:spcPts val="600"/>
              </a:spcBef>
              <a:defRPr sz="1400">
                <a:solidFill>
                  <a:srgbClr val="454547"/>
                </a:solidFill>
                <a:latin typeface="Mark Pro"/>
                <a:ea typeface="Mark Pro"/>
                <a:cs typeface="Mark Pro"/>
                <a:sym typeface="Mark Pro"/>
              </a:defRPr>
            </a:pPr>
            <a:r>
              <a:rPr>
                <a:latin typeface="Corbel" panose="020B0503020204020204" pitchFamily="34" charset="0"/>
              </a:rPr>
              <a:t>Strengthening collaboration with joint plans, follow-ups, and tools for coordination and dialogue</a:t>
            </a:r>
          </a:p>
        </p:txBody>
      </p:sp>
      <p:sp>
        <p:nvSpPr>
          <p:cNvPr id="414" name="Prioritise cross-organisational collaboration, common goals, and support by"/>
          <p:cNvSpPr txBox="1"/>
          <p:nvPr/>
        </p:nvSpPr>
        <p:spPr>
          <a:xfrm>
            <a:off x="5829599" y="1593903"/>
            <a:ext cx="5699866" cy="1223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2400">
                <a:solidFill>
                  <a:srgbClr val="454547"/>
                </a:solidFill>
                <a:latin typeface="Mark Pro"/>
                <a:ea typeface="Mark Pro"/>
                <a:cs typeface="Mark Pro"/>
                <a:sym typeface="Mark Pro"/>
              </a:defRPr>
            </a:lvl1pPr>
          </a:lstStyle>
          <a:p>
            <a:r>
              <a:rPr sz="2800">
                <a:latin typeface="Corbel" panose="020B0503020204020204" pitchFamily="34" charset="0"/>
              </a:rPr>
              <a:t>Prioritise cross-organisational collaboration, common goals, and support by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Ensure strategic competence development and professional support by"/>
          <p:cNvSpPr txBox="1">
            <a:spLocks noGrp="1"/>
          </p:cNvSpPr>
          <p:nvPr>
            <p:ph type="title"/>
          </p:nvPr>
        </p:nvSpPr>
        <p:spPr>
          <a:xfrm>
            <a:off x="647999" y="1593903"/>
            <a:ext cx="5203326" cy="12237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sz="2800" dirty="0">
                <a:latin typeface="Corbel" panose="020B0503020204020204" pitchFamily="34" charset="0"/>
              </a:rPr>
              <a:t>Ensure strategic competence development and professional support by</a:t>
            </a:r>
          </a:p>
        </p:txBody>
      </p:sp>
      <p:sp>
        <p:nvSpPr>
          <p:cNvPr id="4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38418" y="298599"/>
            <a:ext cx="150682" cy="18466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latin typeface="Corbel" panose="020B0503020204020204" pitchFamily="34" charset="0"/>
              </a:rPr>
              <a:t>18</a:t>
            </a:fld>
            <a:endParaRPr dirty="0">
              <a:latin typeface="Corbel" panose="020B0503020204020204" pitchFamily="34" charset="0"/>
            </a:endParaRPr>
          </a:p>
        </p:txBody>
      </p:sp>
      <p:sp>
        <p:nvSpPr>
          <p:cNvPr id="418" name="Approaches to holistic welfare services"/>
          <p:cNvSpPr txBox="1"/>
          <p:nvPr/>
        </p:nvSpPr>
        <p:spPr>
          <a:xfrm>
            <a:off x="647999" y="298599"/>
            <a:ext cx="2555187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 b="1">
                <a:solidFill>
                  <a:srgbClr val="454547"/>
                </a:solidFill>
                <a:latin typeface="Mark Pro"/>
                <a:ea typeface="Mark Pro"/>
                <a:cs typeface="Mark Pro"/>
                <a:sym typeface="Mark Pro"/>
              </a:defRPr>
            </a:lvl1pPr>
          </a:lstStyle>
          <a:p>
            <a:r>
              <a:rPr>
                <a:latin typeface="Corbel" panose="020B0503020204020204" pitchFamily="34" charset="0"/>
              </a:rPr>
              <a:t>Approaches to holistic welfare services</a:t>
            </a:r>
          </a:p>
        </p:txBody>
      </p:sp>
      <p:sp>
        <p:nvSpPr>
          <p:cNvPr id="420" name="Developing long-term competence plan for both employees and managers…"/>
          <p:cNvSpPr txBox="1">
            <a:spLocks noGrp="1"/>
          </p:cNvSpPr>
          <p:nvPr>
            <p:ph type="body" sz="half" idx="1"/>
          </p:nvPr>
        </p:nvSpPr>
        <p:spPr>
          <a:xfrm>
            <a:off x="647999" y="3012361"/>
            <a:ext cx="5203326" cy="3495869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20000"/>
              </a:lnSpc>
              <a:buSzTx/>
              <a:buFontTx/>
              <a:buNone/>
              <a:defRPr sz="1400"/>
            </a:pPr>
            <a:r>
              <a:rPr>
                <a:latin typeface="Corbel" panose="020B0503020204020204" pitchFamily="34" charset="0"/>
              </a:rPr>
              <a:t>Developing long-term competence plan for both employees and managers</a:t>
            </a:r>
          </a:p>
          <a:p>
            <a:pPr marL="0" indent="0">
              <a:lnSpc>
                <a:spcPct val="120000"/>
              </a:lnSpc>
              <a:buSzTx/>
              <a:buFontTx/>
              <a:buNone/>
              <a:defRPr sz="1400"/>
            </a:pPr>
            <a:r>
              <a:rPr>
                <a:latin typeface="Corbel" panose="020B0503020204020204" pitchFamily="34" charset="0"/>
              </a:rPr>
              <a:t>Prioritising broad competences,  continuing education, and specialised support</a:t>
            </a:r>
          </a:p>
          <a:p>
            <a:pPr marL="0" indent="0">
              <a:lnSpc>
                <a:spcPct val="120000"/>
              </a:lnSpc>
              <a:buSzTx/>
              <a:buFontTx/>
              <a:buNone/>
              <a:defRPr sz="1400"/>
            </a:pPr>
            <a:r>
              <a:rPr>
                <a:latin typeface="Corbel" panose="020B0503020204020204" pitchFamily="34" charset="0"/>
              </a:rPr>
              <a:t>Supporting professional development through interdisciplinary supervision, sparring, and collegial communities</a:t>
            </a:r>
          </a:p>
          <a:p>
            <a:pPr marL="0" indent="0">
              <a:lnSpc>
                <a:spcPct val="120000"/>
              </a:lnSpc>
              <a:buSzTx/>
              <a:buFontTx/>
              <a:buNone/>
              <a:defRPr sz="1400"/>
            </a:pPr>
            <a:r>
              <a:rPr>
                <a:latin typeface="Corbel" panose="020B0503020204020204" pitchFamily="34" charset="0"/>
              </a:rPr>
              <a:t>Establishing regional networks and arenas for reflection, learning and sharing across disciplines and levels</a:t>
            </a:r>
          </a:p>
          <a:p>
            <a:pPr marL="0" indent="0">
              <a:lnSpc>
                <a:spcPct val="120000"/>
              </a:lnSpc>
              <a:buSzTx/>
              <a:buFontTx/>
              <a:buNone/>
              <a:defRPr sz="1400"/>
            </a:pPr>
            <a:r>
              <a:rPr>
                <a:latin typeface="Corbel" panose="020B0503020204020204" pitchFamily="34" charset="0"/>
              </a:rPr>
              <a:t>Promoting interdisciplinary cooperation to ensure better solutions for citizens and families</a:t>
            </a:r>
          </a:p>
        </p:txBody>
      </p:sp>
      <p:sp>
        <p:nvSpPr>
          <p:cNvPr id="421" name="Integrating the user perspective into management systems, strategies and practices…"/>
          <p:cNvSpPr txBox="1"/>
          <p:nvPr/>
        </p:nvSpPr>
        <p:spPr>
          <a:xfrm>
            <a:off x="6210599" y="3012361"/>
            <a:ext cx="5203326" cy="3495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defRPr sz="1400">
                <a:solidFill>
                  <a:srgbClr val="454547"/>
                </a:solidFill>
                <a:latin typeface="Mark Pro"/>
                <a:ea typeface="Mark Pro"/>
                <a:cs typeface="Mark Pro"/>
                <a:sym typeface="Mark Pro"/>
              </a:defRPr>
            </a:pPr>
            <a:r>
              <a:rPr>
                <a:latin typeface="Corbel" panose="020B0503020204020204" pitchFamily="34" charset="0"/>
              </a:rPr>
              <a:t>Integrating the user perspective into management systems, strategies and practices</a:t>
            </a:r>
          </a:p>
          <a:p>
            <a:pPr>
              <a:lnSpc>
                <a:spcPct val="120000"/>
              </a:lnSpc>
              <a:spcBef>
                <a:spcPts val="600"/>
              </a:spcBef>
              <a:defRPr sz="1400">
                <a:solidFill>
                  <a:srgbClr val="454547"/>
                </a:solidFill>
                <a:latin typeface="Mark Pro"/>
                <a:ea typeface="Mark Pro"/>
                <a:cs typeface="Mark Pro"/>
                <a:sym typeface="Mark Pro"/>
              </a:defRPr>
            </a:pPr>
            <a:r>
              <a:rPr>
                <a:latin typeface="Corbel" panose="020B0503020204020204" pitchFamily="34" charset="0"/>
              </a:rPr>
              <a:t>Using participatory methods that give citizens real influence</a:t>
            </a:r>
          </a:p>
          <a:p>
            <a:pPr>
              <a:lnSpc>
                <a:spcPct val="120000"/>
              </a:lnSpc>
              <a:spcBef>
                <a:spcPts val="600"/>
              </a:spcBef>
              <a:defRPr sz="1400">
                <a:solidFill>
                  <a:srgbClr val="454547"/>
                </a:solidFill>
                <a:latin typeface="Mark Pro"/>
                <a:ea typeface="Mark Pro"/>
                <a:cs typeface="Mark Pro"/>
                <a:sym typeface="Mark Pro"/>
              </a:defRPr>
            </a:pPr>
            <a:r>
              <a:rPr>
                <a:latin typeface="Corbel" panose="020B0503020204020204" pitchFamily="34" charset="0"/>
              </a:rPr>
              <a:t>Creating arenas for citizen voices in both system design and individual cases</a:t>
            </a:r>
          </a:p>
          <a:p>
            <a:pPr>
              <a:lnSpc>
                <a:spcPct val="120000"/>
              </a:lnSpc>
              <a:spcBef>
                <a:spcPts val="600"/>
              </a:spcBef>
              <a:defRPr sz="1400">
                <a:solidFill>
                  <a:srgbClr val="454547"/>
                </a:solidFill>
                <a:latin typeface="Mark Pro"/>
                <a:ea typeface="Mark Pro"/>
                <a:cs typeface="Mark Pro"/>
                <a:sym typeface="Mark Pro"/>
              </a:defRPr>
            </a:pPr>
            <a:r>
              <a:rPr>
                <a:latin typeface="Corbel" panose="020B0503020204020204" pitchFamily="34" charset="0"/>
              </a:rPr>
              <a:t>Providing services based on citizens’ overall needs, goals, and life situation</a:t>
            </a:r>
          </a:p>
          <a:p>
            <a:pPr>
              <a:lnSpc>
                <a:spcPct val="120000"/>
              </a:lnSpc>
              <a:spcBef>
                <a:spcPts val="600"/>
              </a:spcBef>
              <a:defRPr sz="1400">
                <a:solidFill>
                  <a:srgbClr val="454547"/>
                </a:solidFill>
                <a:latin typeface="Mark Pro"/>
                <a:ea typeface="Mark Pro"/>
                <a:cs typeface="Mark Pro"/>
                <a:sym typeface="Mark Pro"/>
              </a:defRPr>
            </a:pPr>
            <a:r>
              <a:rPr>
                <a:latin typeface="Corbel" panose="020B0503020204020204" pitchFamily="34" charset="0"/>
              </a:rPr>
              <a:t>Engaging citizens through trust, co-ownership, accessibility, and coherent plans</a:t>
            </a:r>
          </a:p>
          <a:p>
            <a:pPr>
              <a:lnSpc>
                <a:spcPct val="120000"/>
              </a:lnSpc>
              <a:spcBef>
                <a:spcPts val="600"/>
              </a:spcBef>
              <a:defRPr sz="1400">
                <a:solidFill>
                  <a:srgbClr val="454547"/>
                </a:solidFill>
                <a:latin typeface="Mark Pro"/>
                <a:ea typeface="Mark Pro"/>
                <a:cs typeface="Mark Pro"/>
                <a:sym typeface="Mark Pro"/>
              </a:defRPr>
            </a:pPr>
            <a:r>
              <a:rPr>
                <a:latin typeface="Corbel" panose="020B0503020204020204" pitchFamily="34" charset="0"/>
              </a:rPr>
              <a:t>Reducing contact points creating coherence across departments</a:t>
            </a:r>
          </a:p>
        </p:txBody>
      </p:sp>
      <p:sp>
        <p:nvSpPr>
          <p:cNvPr id="422" name="Place the user perspective at the centre by"/>
          <p:cNvSpPr txBox="1"/>
          <p:nvPr/>
        </p:nvSpPr>
        <p:spPr>
          <a:xfrm>
            <a:off x="6210599" y="1593903"/>
            <a:ext cx="5203326" cy="1223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2400">
                <a:solidFill>
                  <a:srgbClr val="454547"/>
                </a:solidFill>
                <a:latin typeface="Mark Pro"/>
                <a:ea typeface="Mark Pro"/>
                <a:cs typeface="Mark Pro"/>
                <a:sym typeface="Mark Pro"/>
              </a:defRPr>
            </a:lvl1pPr>
          </a:lstStyle>
          <a:p>
            <a:r>
              <a:rPr sz="2800">
                <a:latin typeface="Corbel" panose="020B0503020204020204" pitchFamily="34" charset="0"/>
              </a:rPr>
              <a:t>Place the user perspective at the centre by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07D157-6701-4A86-E99E-C66744220EF5}"/>
              </a:ext>
            </a:extLst>
          </p:cNvPr>
          <p:cNvSpPr/>
          <p:nvPr/>
        </p:nvSpPr>
        <p:spPr>
          <a:xfrm>
            <a:off x="1" y="877387"/>
            <a:ext cx="3785015" cy="371872"/>
          </a:xfrm>
          <a:prstGeom prst="rect">
            <a:avLst/>
          </a:prstGeom>
          <a:solidFill>
            <a:srgbClr val="454547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DK" sz="1400" b="1" i="0" u="none" strike="noStrike" cap="all" spc="0" normalizeH="0" baseline="0" dirty="0">
              <a:ln>
                <a:noFill/>
              </a:ln>
              <a:solidFill>
                <a:srgbClr val="454547"/>
              </a:solidFill>
              <a:effectLst/>
              <a:uFillTx/>
              <a:latin typeface="Mark Pro"/>
              <a:ea typeface="Mark Pro"/>
              <a:cs typeface="Mark Pro"/>
              <a:sym typeface="Mark Pro"/>
            </a:endParaRPr>
          </a:p>
        </p:txBody>
      </p:sp>
      <p:sp>
        <p:nvSpPr>
          <p:cNvPr id="4" name="Approaches at the local level">
            <a:extLst>
              <a:ext uri="{FF2B5EF4-FFF2-40B4-BE49-F238E27FC236}">
                <a16:creationId xmlns:a16="http://schemas.microsoft.com/office/drawing/2014/main" id="{6AD90195-E083-6BD1-0934-275AE86E8E8F}"/>
              </a:ext>
            </a:extLst>
          </p:cNvPr>
          <p:cNvSpPr txBox="1"/>
          <p:nvPr/>
        </p:nvSpPr>
        <p:spPr>
          <a:xfrm>
            <a:off x="647999" y="954468"/>
            <a:ext cx="10650539" cy="495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>
              <a:spcBef>
                <a:spcPts val="600"/>
              </a:spcBef>
              <a:defRPr sz="1400" b="1" cap="all">
                <a:solidFill>
                  <a:srgbClr val="454547"/>
                </a:solidFill>
                <a:latin typeface="Mark Pro"/>
                <a:ea typeface="Mark Pro"/>
                <a:cs typeface="Mark Pro"/>
                <a:sym typeface="Mark Pro"/>
              </a:defRPr>
            </a:lvl1pPr>
          </a:lstStyle>
          <a:p>
            <a:r>
              <a:rPr dirty="0">
                <a:solidFill>
                  <a:schemeClr val="bg1"/>
                </a:solidFill>
                <a:latin typeface="Corbel" panose="020B0503020204020204" pitchFamily="34" charset="0"/>
              </a:rPr>
              <a:t>Approaches at the local level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9EFC86-7CD3-D607-BC4C-670F7617C9E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EDFABDC3-40CF-5B5E-41DD-A362605AEB8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323923" y="298599"/>
            <a:ext cx="165177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latin typeface="Corbel" panose="020B0503020204020204" pitchFamily="34" charset="0"/>
              </a:rPr>
              <a:t>19</a:t>
            </a:fld>
            <a:endParaRPr>
              <a:latin typeface="Corbel" panose="020B0503020204020204" pitchFamily="34" charset="0"/>
            </a:endParaRPr>
          </a:p>
        </p:txBody>
      </p:sp>
      <p:sp>
        <p:nvSpPr>
          <p:cNvPr id="6" name="Approaches to holistic welfare services">
            <a:extLst>
              <a:ext uri="{FF2B5EF4-FFF2-40B4-BE49-F238E27FC236}">
                <a16:creationId xmlns:a16="http://schemas.microsoft.com/office/drawing/2014/main" id="{0C91DBE1-CA20-23FB-5A7F-25A1CADEDC9C}"/>
              </a:ext>
            </a:extLst>
          </p:cNvPr>
          <p:cNvSpPr txBox="1"/>
          <p:nvPr/>
        </p:nvSpPr>
        <p:spPr>
          <a:xfrm>
            <a:off x="647999" y="298599"/>
            <a:ext cx="2555187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 b="1">
                <a:solidFill>
                  <a:srgbClr val="FFFFFF"/>
                </a:solidFill>
                <a:latin typeface="Mark Pro"/>
                <a:ea typeface="Mark Pro"/>
                <a:cs typeface="Mark Pro"/>
                <a:sym typeface="Mark Pro"/>
              </a:defRPr>
            </a:lvl1pPr>
          </a:lstStyle>
          <a:p>
            <a:r>
              <a:rPr dirty="0">
                <a:solidFill>
                  <a:srgbClr val="454547"/>
                </a:solidFill>
                <a:latin typeface="Corbel" panose="020B0503020204020204" pitchFamily="34" charset="0"/>
              </a:rPr>
              <a:t>Approaches to holistic welfare services</a:t>
            </a:r>
          </a:p>
        </p:txBody>
      </p:sp>
      <p:sp>
        <p:nvSpPr>
          <p:cNvPr id="7" name="Key takeaways">
            <a:extLst>
              <a:ext uri="{FF2B5EF4-FFF2-40B4-BE49-F238E27FC236}">
                <a16:creationId xmlns:a16="http://schemas.microsoft.com/office/drawing/2014/main" id="{53B91481-62F2-14FE-5E3F-E08CD8745DAB}"/>
              </a:ext>
            </a:extLst>
          </p:cNvPr>
          <p:cNvSpPr txBox="1">
            <a:spLocks/>
          </p:cNvSpPr>
          <p:nvPr/>
        </p:nvSpPr>
        <p:spPr>
          <a:xfrm>
            <a:off x="647999" y="1132287"/>
            <a:ext cx="10896002" cy="1118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454547"/>
                </a:solidFill>
                <a:uFillTx/>
                <a:latin typeface="Mark Pro"/>
                <a:ea typeface="Mark Pro"/>
                <a:cs typeface="Mark Pro"/>
                <a:sym typeface="Mark Pro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454547"/>
                </a:solidFill>
                <a:uFillTx/>
                <a:latin typeface="Mark Pro"/>
                <a:ea typeface="Mark Pro"/>
                <a:cs typeface="Mark Pro"/>
                <a:sym typeface="Mark Pro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454547"/>
                </a:solidFill>
                <a:uFillTx/>
                <a:latin typeface="Mark Pro"/>
                <a:ea typeface="Mark Pro"/>
                <a:cs typeface="Mark Pro"/>
                <a:sym typeface="Mark Pro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454547"/>
                </a:solidFill>
                <a:uFillTx/>
                <a:latin typeface="Mark Pro"/>
                <a:ea typeface="Mark Pro"/>
                <a:cs typeface="Mark Pro"/>
                <a:sym typeface="Mark Pro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454547"/>
                </a:solidFill>
                <a:uFillTx/>
                <a:latin typeface="Mark Pro"/>
                <a:ea typeface="Mark Pro"/>
                <a:cs typeface="Mark Pro"/>
                <a:sym typeface="Mark Pro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454547"/>
                </a:solidFill>
                <a:uFillTx/>
                <a:latin typeface="Mark Pro"/>
                <a:ea typeface="Mark Pro"/>
                <a:cs typeface="Mark Pro"/>
                <a:sym typeface="Mark Pro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454547"/>
                </a:solidFill>
                <a:uFillTx/>
                <a:latin typeface="Mark Pro"/>
                <a:ea typeface="Mark Pro"/>
                <a:cs typeface="Mark Pro"/>
                <a:sym typeface="Mark Pro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454547"/>
                </a:solidFill>
                <a:uFillTx/>
                <a:latin typeface="Mark Pro"/>
                <a:ea typeface="Mark Pro"/>
                <a:cs typeface="Mark Pro"/>
                <a:sym typeface="Mark Pro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454547"/>
                </a:solidFill>
                <a:uFillTx/>
                <a:latin typeface="Mark Pro"/>
                <a:ea typeface="Mark Pro"/>
                <a:cs typeface="Mark Pro"/>
                <a:sym typeface="Mark Pro"/>
              </a:defRPr>
            </a:lvl9pPr>
          </a:lstStyle>
          <a:p>
            <a:pPr hangingPunct="1"/>
            <a:r>
              <a:rPr lang="en-GB" sz="4800">
                <a:latin typeface="Corbel" panose="020B0503020204020204" pitchFamily="34" charset="0"/>
              </a:rPr>
              <a:t>Key takeaways</a:t>
            </a:r>
            <a:endParaRPr lang="en-GB" sz="4800" dirty="0">
              <a:latin typeface="Corbel" panose="020B0503020204020204" pitchFamily="34" charset="0"/>
            </a:endParaRPr>
          </a:p>
        </p:txBody>
      </p:sp>
      <p:sp>
        <p:nvSpPr>
          <p:cNvPr id="8" name="The Nordic countries face a very similar set of challenges despite different systems…">
            <a:extLst>
              <a:ext uri="{FF2B5EF4-FFF2-40B4-BE49-F238E27FC236}">
                <a16:creationId xmlns:a16="http://schemas.microsoft.com/office/drawing/2014/main" id="{BAD33A65-3DF3-27D2-BDCB-D7C598CA2E0E}"/>
              </a:ext>
            </a:extLst>
          </p:cNvPr>
          <p:cNvSpPr txBox="1">
            <a:spLocks/>
          </p:cNvSpPr>
          <p:nvPr/>
        </p:nvSpPr>
        <p:spPr>
          <a:xfrm>
            <a:off x="647999" y="2446866"/>
            <a:ext cx="8800005" cy="3766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solidFill>
                  <a:srgbClr val="454547"/>
                </a:solidFill>
                <a:uFillTx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Mark Pro"/>
              </a:defRPr>
            </a:lvl1pPr>
            <a:lvl2pPr marL="283499" marR="0" indent="-13499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6000" b="0" i="0" u="none" strike="noStrike" cap="none" spc="0" baseline="0">
                <a:solidFill>
                  <a:srgbClr val="454547"/>
                </a:solidFill>
                <a:uFillTx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Mark Pro"/>
              </a:defRPr>
            </a:lvl2pPr>
            <a:lvl3pPr marL="553499" marR="0" indent="-13499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6000" b="0" i="0" u="none" strike="noStrike" cap="none" spc="0" baseline="0">
                <a:solidFill>
                  <a:srgbClr val="454547"/>
                </a:solidFill>
                <a:uFillTx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Mark Pro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​"/>
              <a:tabLst/>
              <a:defRPr sz="6000" b="0" i="0" u="none" strike="noStrike" cap="none" spc="0" baseline="0">
                <a:solidFill>
                  <a:srgbClr val="454547"/>
                </a:solidFill>
                <a:uFillTx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Mark Pro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​"/>
              <a:tabLst/>
              <a:defRPr sz="6000" b="0" i="0" u="none" strike="noStrike" cap="none" spc="0" baseline="0">
                <a:solidFill>
                  <a:srgbClr val="454547"/>
                </a:solidFill>
                <a:uFillTx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Mark Pro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360000" marR="0" indent="-3600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1">
              <a:spcBef>
                <a:spcPts val="1800"/>
              </a:spcBef>
              <a:defRPr sz="3200"/>
            </a:pPr>
            <a:r>
              <a:rPr lang="en-GB" sz="3200"/>
              <a:t>The Nordic countries face a very similar set of challenges despite different systems</a:t>
            </a:r>
          </a:p>
          <a:p>
            <a:pPr hangingPunct="1">
              <a:spcBef>
                <a:spcPts val="1800"/>
              </a:spcBef>
              <a:defRPr sz="3200"/>
            </a:pPr>
            <a:r>
              <a:rPr lang="en-GB" sz="3200"/>
              <a:t>There is a need for common Nordic perspectives and innovative approaches, and a platform to address complex issues across borders</a:t>
            </a:r>
            <a:endParaRPr lang="en-GB" sz="3200" dirty="0"/>
          </a:p>
        </p:txBody>
      </p:sp>
      <p:pic>
        <p:nvPicPr>
          <p:cNvPr id="9" name="Picture 8" descr="A cat and a vase in a keyhole&#10;&#10;AI-generated content may be incorrect.">
            <a:extLst>
              <a:ext uri="{FF2B5EF4-FFF2-40B4-BE49-F238E27FC236}">
                <a16:creationId xmlns:a16="http://schemas.microsoft.com/office/drawing/2014/main" id="{E673B09C-D871-C142-2167-AE25083AC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3728">
            <a:off x="8381173" y="2069583"/>
            <a:ext cx="4721510" cy="472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8191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The context for the mapping…"/>
          <p:cNvSpPr txBox="1">
            <a:spLocks noGrp="1"/>
          </p:cNvSpPr>
          <p:nvPr>
            <p:ph type="body" sz="half" idx="1"/>
          </p:nvPr>
        </p:nvSpPr>
        <p:spPr>
          <a:xfrm>
            <a:off x="647999" y="1716982"/>
            <a:ext cx="7043745" cy="422631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800"/>
              </a:spcBef>
            </a:pPr>
            <a:r>
              <a:rPr dirty="0">
                <a:latin typeface="Corbel" panose="020B0503020204020204" pitchFamily="34" charset="0"/>
              </a:rPr>
              <a:t>The context for the mapping</a:t>
            </a:r>
          </a:p>
          <a:p>
            <a:pPr>
              <a:spcBef>
                <a:spcPts val="1800"/>
              </a:spcBef>
            </a:pPr>
            <a:r>
              <a:rPr dirty="0">
                <a:latin typeface="Corbel" panose="020B0503020204020204" pitchFamily="34" charset="0"/>
              </a:rPr>
              <a:t>Five findings in the cross-Nordic welfare</a:t>
            </a:r>
          </a:p>
          <a:p>
            <a:pPr>
              <a:spcBef>
                <a:spcPts val="1800"/>
              </a:spcBef>
            </a:pPr>
            <a:r>
              <a:rPr dirty="0">
                <a:latin typeface="Corbel" panose="020B0503020204020204" pitchFamily="34" charset="0"/>
              </a:rPr>
              <a:t>Approaches to holistic welfare services</a:t>
            </a:r>
          </a:p>
          <a:p>
            <a:pPr>
              <a:spcBef>
                <a:spcPts val="1800"/>
              </a:spcBef>
            </a:pPr>
            <a:r>
              <a:rPr dirty="0">
                <a:latin typeface="Corbel" panose="020B0503020204020204" pitchFamily="34" charset="0"/>
              </a:rPr>
              <a:t>About the Nordic </a:t>
            </a:r>
            <a:r>
              <a:rPr lang="da-DK" dirty="0">
                <a:latin typeface="Corbel" panose="020B0503020204020204" pitchFamily="34" charset="0"/>
              </a:rPr>
              <a:t>n</a:t>
            </a:r>
            <a:r>
              <a:rPr dirty="0" err="1">
                <a:latin typeface="Corbel" panose="020B0503020204020204" pitchFamily="34" charset="0"/>
              </a:rPr>
              <a:t>etwork</a:t>
            </a:r>
            <a:r>
              <a:rPr dirty="0">
                <a:latin typeface="Corbel" panose="020B0503020204020204" pitchFamily="34" charset="0"/>
              </a:rPr>
              <a:t> on </a:t>
            </a:r>
            <a:r>
              <a:rPr lang="da-DK" dirty="0">
                <a:latin typeface="Corbel" panose="020B0503020204020204" pitchFamily="34" charset="0"/>
              </a:rPr>
              <a:t>c</a:t>
            </a:r>
            <a:r>
              <a:rPr dirty="0" err="1">
                <a:latin typeface="Corbel" panose="020B0503020204020204" pitchFamily="34" charset="0"/>
              </a:rPr>
              <a:t>omplex</a:t>
            </a:r>
            <a:r>
              <a:rPr dirty="0">
                <a:latin typeface="Corbel" panose="020B0503020204020204" pitchFamily="34" charset="0"/>
              </a:rPr>
              <a:t> </a:t>
            </a:r>
            <a:r>
              <a:rPr lang="da-DK" dirty="0"/>
              <a:t>w</a:t>
            </a:r>
            <a:r>
              <a:rPr dirty="0" err="1">
                <a:latin typeface="Corbel" panose="020B0503020204020204" pitchFamily="34" charset="0"/>
              </a:rPr>
              <a:t>elfare</a:t>
            </a:r>
            <a:r>
              <a:rPr dirty="0">
                <a:latin typeface="Corbel" panose="020B0503020204020204" pitchFamily="34" charset="0"/>
              </a:rPr>
              <a:t> </a:t>
            </a:r>
            <a:r>
              <a:rPr lang="da-DK" dirty="0"/>
              <a:t>s</a:t>
            </a:r>
            <a:r>
              <a:rPr dirty="0" err="1">
                <a:latin typeface="Corbel" panose="020B0503020204020204" pitchFamily="34" charset="0"/>
              </a:rPr>
              <a:t>ervices</a:t>
            </a:r>
            <a:endParaRPr dirty="0">
              <a:latin typeface="Corbel" panose="020B0503020204020204" pitchFamily="34" charset="0"/>
            </a:endParaRPr>
          </a:p>
        </p:txBody>
      </p:sp>
      <p:sp>
        <p:nvSpPr>
          <p:cNvPr id="3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12156" y="298599"/>
            <a:ext cx="76944" cy="18466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latin typeface="Corbel" panose="020B0503020204020204" pitchFamily="34" charset="0"/>
              </a:rPr>
              <a:t>2</a:t>
            </a:fld>
            <a:endParaRPr dirty="0">
              <a:latin typeface="Corbel" panose="020B0503020204020204" pitchFamily="34" charset="0"/>
            </a:endParaRPr>
          </a:p>
        </p:txBody>
      </p:sp>
      <p:sp>
        <p:nvSpPr>
          <p:cNvPr id="333" name="Agenda"/>
          <p:cNvSpPr txBox="1">
            <a:spLocks noGrp="1"/>
          </p:cNvSpPr>
          <p:nvPr>
            <p:ph type="title"/>
          </p:nvPr>
        </p:nvSpPr>
        <p:spPr>
          <a:xfrm>
            <a:off x="931862" y="1049188"/>
            <a:ext cx="10650538" cy="495450"/>
          </a:xfrm>
          <a:prstGeom prst="rect">
            <a:avLst/>
          </a:prstGeom>
        </p:spPr>
        <p:txBody>
          <a:bodyPr/>
          <a:lstStyle/>
          <a:p>
            <a:r>
              <a:rPr dirty="0">
                <a:latin typeface="Corbel" panose="020B0503020204020204" pitchFamily="34" charset="0"/>
              </a:rPr>
              <a:t>Agenda</a:t>
            </a:r>
          </a:p>
        </p:txBody>
      </p:sp>
      <p:pic>
        <p:nvPicPr>
          <p:cNvPr id="3" name="Picture 2" descr="A drawing of people in a gear&#10;&#10;AI-generated content may be incorrect.">
            <a:extLst>
              <a:ext uri="{FF2B5EF4-FFF2-40B4-BE49-F238E27FC236}">
                <a16:creationId xmlns:a16="http://schemas.microsoft.com/office/drawing/2014/main" id="{67425B1A-BD82-09CA-6D9E-AA42A0A54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6503">
            <a:off x="7224058" y="2140757"/>
            <a:ext cx="4828454" cy="482845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D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BB4B558F-C917-30A1-A010-B8122A85E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0349" r="2027" b="22645"/>
          <a:stretch>
            <a:fillRect/>
          </a:stretch>
        </p:blipFill>
        <p:spPr>
          <a:xfrm>
            <a:off x="0" y="1494590"/>
            <a:ext cx="12192000" cy="536341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7BAC4E-0BAF-3944-972E-644EC0E69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2945" y="837488"/>
            <a:ext cx="9426011" cy="3614871"/>
          </a:xfrm>
        </p:spPr>
        <p:txBody>
          <a:bodyPr anchor="ctr">
            <a:normAutofit/>
          </a:bodyPr>
          <a:lstStyle/>
          <a:p>
            <a:r>
              <a:rPr lang="da-DK" sz="7600" dirty="0" err="1"/>
              <a:t>About</a:t>
            </a:r>
            <a:r>
              <a:rPr lang="da-DK" sz="7600" dirty="0"/>
              <a:t> the Nordic </a:t>
            </a:r>
            <a:r>
              <a:rPr lang="da-DK" sz="7600" dirty="0" err="1"/>
              <a:t>network</a:t>
            </a:r>
            <a:r>
              <a:rPr lang="da-DK" sz="7600" dirty="0"/>
              <a:t> on </a:t>
            </a:r>
            <a:r>
              <a:rPr lang="da-DK" sz="7600" dirty="0" err="1"/>
              <a:t>complex</a:t>
            </a:r>
            <a:r>
              <a:rPr lang="da-DK" sz="7600" dirty="0"/>
              <a:t> </a:t>
            </a:r>
            <a:r>
              <a:rPr lang="da-DK" sz="7600" dirty="0" err="1"/>
              <a:t>welfare</a:t>
            </a:r>
            <a:r>
              <a:rPr lang="da-DK" sz="7600" dirty="0"/>
              <a:t> services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6383AE6B-6CEE-C088-3CE5-A79891A137F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413759" y="298599"/>
            <a:ext cx="75341" cy="18466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latin typeface="Corbel" panose="020B0503020204020204" pitchFamily="34" charset="0"/>
              </a:rPr>
              <a:t>20</a:t>
            </a:fld>
            <a:endParaRPr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979846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pasted-movie.png" descr="pasted-movi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9636" y="0"/>
            <a:ext cx="59055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36" name="An arena for government actors in the Nordic countries for reflection, discussion and knowledge sharing on structuring and coordinating efforts faced with wicked problems…"/>
          <p:cNvSpPr txBox="1">
            <a:spLocks noGrp="1"/>
          </p:cNvSpPr>
          <p:nvPr>
            <p:ph type="body" sz="quarter" idx="1"/>
          </p:nvPr>
        </p:nvSpPr>
        <p:spPr>
          <a:xfrm>
            <a:off x="648000" y="1304693"/>
            <a:ext cx="5161786" cy="507720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SzTx/>
              <a:buFontTx/>
              <a:buNone/>
              <a:defRPr sz="1400"/>
            </a:pPr>
            <a:r>
              <a:rPr sz="2000" dirty="0">
                <a:latin typeface="Corbel" panose="020B0503020204020204" pitchFamily="34" charset="0"/>
              </a:rPr>
              <a:t>An arena for government actors in the Nordic countries for reflection, discussion and knowledge sharing on structuring and coordinating efforts faced with wicked problems</a:t>
            </a:r>
          </a:p>
          <a:p>
            <a:pPr marL="0" indent="0">
              <a:lnSpc>
                <a:spcPct val="120000"/>
              </a:lnSpc>
              <a:buSzTx/>
              <a:buFontTx/>
              <a:buNone/>
              <a:defRPr sz="1400"/>
            </a:pPr>
            <a:r>
              <a:rPr sz="2000" dirty="0">
                <a:latin typeface="Corbel" panose="020B0503020204020204" pitchFamily="34" charset="0"/>
              </a:rPr>
              <a:t>Target group: users of welfare services with complex needs – regardless of age and diagnosis</a:t>
            </a:r>
          </a:p>
          <a:p>
            <a:pPr marL="0" indent="0">
              <a:lnSpc>
                <a:spcPct val="120000"/>
              </a:lnSpc>
              <a:buSzTx/>
              <a:buFontTx/>
              <a:buNone/>
              <a:defRPr sz="1400"/>
            </a:pPr>
            <a:r>
              <a:rPr sz="2000" dirty="0">
                <a:latin typeface="Corbel" panose="020B0503020204020204" pitchFamily="34" charset="0"/>
              </a:rPr>
              <a:t>Discussions based on a user perspective; main challenge concerns </a:t>
            </a:r>
            <a:r>
              <a:rPr sz="2000" dirty="0" err="1">
                <a:latin typeface="Corbel" panose="020B0503020204020204" pitchFamily="34" charset="0"/>
              </a:rPr>
              <a:t>organisation</a:t>
            </a:r>
            <a:r>
              <a:rPr sz="2000" dirty="0">
                <a:latin typeface="Corbel" panose="020B0503020204020204" pitchFamily="34" charset="0"/>
              </a:rPr>
              <a:t>, responsibility, coordination and cooperation across state, regions, municipalities and other public actors</a:t>
            </a:r>
            <a:endParaRPr lang="da-DK" sz="2000" dirty="0">
              <a:latin typeface="Corbel" panose="020B0503020204020204" pitchFamily="34" charset="0"/>
            </a:endParaRPr>
          </a:p>
          <a:p>
            <a:pPr marL="0" indent="0">
              <a:lnSpc>
                <a:spcPct val="120000"/>
              </a:lnSpc>
              <a:buSzTx/>
              <a:buFontTx/>
              <a:buNone/>
              <a:defRPr sz="1400"/>
            </a:pPr>
            <a:r>
              <a:rPr lang="en-GB" sz="2000" dirty="0">
                <a:latin typeface="Corbel" panose="020B0503020204020204" pitchFamily="34" charset="0"/>
              </a:rPr>
              <a:t>Supported by the Nordic Council of Ministers (2023–2025)</a:t>
            </a:r>
            <a:endParaRPr sz="2000" dirty="0">
              <a:latin typeface="Corbel" panose="020B0503020204020204" pitchFamily="34" charset="0"/>
            </a:endParaRPr>
          </a:p>
        </p:txBody>
      </p:sp>
      <p:sp>
        <p:nvSpPr>
          <p:cNvPr id="4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28800" y="298599"/>
            <a:ext cx="160300" cy="18466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latin typeface="Corbel" panose="020B0503020204020204" pitchFamily="34" charset="0"/>
              </a:rPr>
              <a:t>21</a:t>
            </a:fld>
            <a:endParaRPr dirty="0">
              <a:latin typeface="Corbel" panose="020B0503020204020204" pitchFamily="34" charset="0"/>
            </a:endParaRPr>
          </a:p>
        </p:txBody>
      </p:sp>
      <p:sp>
        <p:nvSpPr>
          <p:cNvPr id="438" name="About the Nordic Network on Complex Welfare Services"/>
          <p:cNvSpPr txBox="1"/>
          <p:nvPr/>
        </p:nvSpPr>
        <p:spPr>
          <a:xfrm>
            <a:off x="647999" y="298599"/>
            <a:ext cx="3710952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 b="1">
                <a:solidFill>
                  <a:srgbClr val="454547"/>
                </a:solidFill>
                <a:latin typeface="Mark Pro"/>
                <a:ea typeface="Mark Pro"/>
                <a:cs typeface="Mark Pro"/>
                <a:sym typeface="Mark Pro"/>
              </a:defRPr>
            </a:lvl1pPr>
          </a:lstStyle>
          <a:p>
            <a:r>
              <a:rPr lang="en-GB" dirty="0">
                <a:latin typeface="Corbel" panose="020B0503020204020204" pitchFamily="34" charset="0"/>
              </a:rPr>
              <a:t>About the Nordic network on complex welfare services</a:t>
            </a:r>
          </a:p>
        </p:txBody>
      </p:sp>
      <p:sp>
        <p:nvSpPr>
          <p:cNvPr id="439" name="Nordic Council of Ministers"/>
          <p:cNvSpPr txBox="1"/>
          <p:nvPr/>
        </p:nvSpPr>
        <p:spPr>
          <a:xfrm>
            <a:off x="10056716" y="298599"/>
            <a:ext cx="1774524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1200" b="1">
                <a:solidFill>
                  <a:srgbClr val="FFFFFF"/>
                </a:solidFill>
                <a:latin typeface="Mark Pro"/>
                <a:ea typeface="Mark Pro"/>
                <a:cs typeface="Mark Pro"/>
                <a:sym typeface="Mark Pro"/>
              </a:defRPr>
            </a:lvl1pPr>
          </a:lstStyle>
          <a:p>
            <a:r>
              <a:rPr dirty="0">
                <a:solidFill>
                  <a:schemeClr val="bg1"/>
                </a:solidFill>
                <a:latin typeface="Corbel" panose="020B0503020204020204" pitchFamily="34" charset="0"/>
              </a:rPr>
              <a:t>Nordic Council of Ministers</a:t>
            </a:r>
          </a:p>
        </p:txBody>
      </p:sp>
      <p:sp>
        <p:nvSpPr>
          <p:cNvPr id="440" name="Photo Anja Bergersen"/>
          <p:cNvSpPr txBox="1"/>
          <p:nvPr/>
        </p:nvSpPr>
        <p:spPr>
          <a:xfrm>
            <a:off x="6895253" y="6381899"/>
            <a:ext cx="4935987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 sz="1200" b="1">
                <a:solidFill>
                  <a:srgbClr val="FFFFFF"/>
                </a:solidFill>
                <a:latin typeface="Mark Pro"/>
                <a:ea typeface="Mark Pro"/>
                <a:cs typeface="Mark Pro"/>
                <a:sym typeface="Mark Pro"/>
              </a:defRPr>
            </a:pPr>
            <a:r>
              <a:rPr dirty="0">
                <a:latin typeface="Corbel" panose="020B0503020204020204" pitchFamily="34" charset="0"/>
              </a:rPr>
              <a:t>Photo </a:t>
            </a:r>
            <a:r>
              <a:rPr b="0" dirty="0">
                <a:latin typeface="Corbel" panose="020B0503020204020204" pitchFamily="34" charset="0"/>
              </a:rPr>
              <a:t>Anja Bergersen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pasted-movie.png" descr="pasted-movi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52" y="3025123"/>
            <a:ext cx="8052000" cy="2814354"/>
          </a:xfrm>
          <a:prstGeom prst="rect">
            <a:avLst/>
          </a:prstGeom>
          <a:ln w="12700">
            <a:miter lim="400000"/>
          </a:ln>
        </p:spPr>
      </p:pic>
      <p:sp>
        <p:nvSpPr>
          <p:cNvPr id="442" name="Members of the Nordic Network on Complex Welfare Services"/>
          <p:cNvSpPr txBox="1">
            <a:spLocks noGrp="1"/>
          </p:cNvSpPr>
          <p:nvPr>
            <p:ph type="title"/>
          </p:nvPr>
        </p:nvSpPr>
        <p:spPr>
          <a:xfrm>
            <a:off x="647999" y="1132287"/>
            <a:ext cx="10896002" cy="159888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>
                <a:latin typeface="Corbel" panose="020B0503020204020204" pitchFamily="34" charset="0"/>
              </a:rPr>
              <a:t>Members of the Nordic </a:t>
            </a:r>
            <a:r>
              <a:rPr lang="da-DK" sz="4800" dirty="0">
                <a:latin typeface="Corbel" panose="020B0503020204020204" pitchFamily="34" charset="0"/>
              </a:rPr>
              <a:t>n</a:t>
            </a:r>
            <a:r>
              <a:rPr sz="4800" dirty="0" err="1">
                <a:latin typeface="Corbel" panose="020B0503020204020204" pitchFamily="34" charset="0"/>
              </a:rPr>
              <a:t>etwork</a:t>
            </a:r>
            <a:r>
              <a:rPr sz="4800" dirty="0">
                <a:latin typeface="Corbel" panose="020B0503020204020204" pitchFamily="34" charset="0"/>
              </a:rPr>
              <a:t> on </a:t>
            </a:r>
            <a:r>
              <a:rPr lang="da-DK" sz="4800" dirty="0">
                <a:latin typeface="Corbel" panose="020B0503020204020204" pitchFamily="34" charset="0"/>
              </a:rPr>
              <a:t>c</a:t>
            </a:r>
            <a:r>
              <a:rPr sz="4800" dirty="0" err="1">
                <a:latin typeface="Corbel" panose="020B0503020204020204" pitchFamily="34" charset="0"/>
              </a:rPr>
              <a:t>omplex</a:t>
            </a:r>
            <a:r>
              <a:rPr sz="4800" dirty="0">
                <a:latin typeface="Corbel" panose="020B0503020204020204" pitchFamily="34" charset="0"/>
              </a:rPr>
              <a:t> </a:t>
            </a:r>
            <a:r>
              <a:rPr lang="da-DK" sz="4800" dirty="0">
                <a:latin typeface="Corbel" panose="020B0503020204020204" pitchFamily="34" charset="0"/>
              </a:rPr>
              <a:t>w</a:t>
            </a:r>
            <a:r>
              <a:rPr sz="4800" dirty="0" err="1">
                <a:latin typeface="Corbel" panose="020B0503020204020204" pitchFamily="34" charset="0"/>
              </a:rPr>
              <a:t>elfare</a:t>
            </a:r>
            <a:r>
              <a:rPr sz="4800" dirty="0">
                <a:latin typeface="Corbel" panose="020B0503020204020204" pitchFamily="34" charset="0"/>
              </a:rPr>
              <a:t> </a:t>
            </a:r>
            <a:r>
              <a:rPr lang="da-DK" sz="4800" dirty="0">
                <a:latin typeface="Corbel" panose="020B0503020204020204" pitchFamily="34" charset="0"/>
              </a:rPr>
              <a:t>s</a:t>
            </a:r>
            <a:r>
              <a:rPr sz="4800" dirty="0" err="1">
                <a:latin typeface="Corbel" panose="020B0503020204020204" pitchFamily="34" charset="0"/>
              </a:rPr>
              <a:t>ervices</a:t>
            </a:r>
            <a:endParaRPr sz="4800" dirty="0">
              <a:latin typeface="Corbel" panose="020B0503020204020204" pitchFamily="34" charset="0"/>
            </a:endParaRPr>
          </a:p>
        </p:txBody>
      </p:sp>
      <p:sp>
        <p:nvSpPr>
          <p:cNvPr id="4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23923" y="298599"/>
            <a:ext cx="165177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latin typeface="Corbel" panose="020B0503020204020204" pitchFamily="34" charset="0"/>
              </a:rPr>
              <a:t>22</a:t>
            </a:fld>
            <a:endParaRPr dirty="0">
              <a:latin typeface="Corbel" panose="020B0503020204020204" pitchFamily="34" charset="0"/>
            </a:endParaRPr>
          </a:p>
        </p:txBody>
      </p:sp>
      <p:sp>
        <p:nvSpPr>
          <p:cNvPr id="445" name="About the Nordic Network on Complex Welfare Services"/>
          <p:cNvSpPr txBox="1"/>
          <p:nvPr/>
        </p:nvSpPr>
        <p:spPr>
          <a:xfrm>
            <a:off x="647999" y="298599"/>
            <a:ext cx="3637214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 b="1">
                <a:solidFill>
                  <a:srgbClr val="454547"/>
                </a:solidFill>
                <a:latin typeface="Mark Pro"/>
                <a:ea typeface="Mark Pro"/>
                <a:cs typeface="Mark Pro"/>
                <a:sym typeface="Mark Pro"/>
              </a:defRPr>
            </a:lvl1pPr>
          </a:lstStyle>
          <a:p>
            <a:r>
              <a:rPr dirty="0">
                <a:latin typeface="Corbel" panose="020B0503020204020204" pitchFamily="34" charset="0"/>
              </a:rPr>
              <a:t>About the Nordic </a:t>
            </a:r>
            <a:r>
              <a:rPr lang="da-DK" dirty="0">
                <a:latin typeface="Corbel" panose="020B0503020204020204" pitchFamily="34" charset="0"/>
              </a:rPr>
              <a:t>n</a:t>
            </a:r>
            <a:r>
              <a:rPr dirty="0" err="1">
                <a:latin typeface="Corbel" panose="020B0503020204020204" pitchFamily="34" charset="0"/>
              </a:rPr>
              <a:t>etwork</a:t>
            </a:r>
            <a:r>
              <a:rPr dirty="0">
                <a:latin typeface="Corbel" panose="020B0503020204020204" pitchFamily="34" charset="0"/>
              </a:rPr>
              <a:t> on </a:t>
            </a:r>
            <a:r>
              <a:rPr lang="da-DK" dirty="0">
                <a:latin typeface="Corbel" panose="020B0503020204020204" pitchFamily="34" charset="0"/>
              </a:rPr>
              <a:t>c</a:t>
            </a:r>
            <a:r>
              <a:rPr dirty="0" err="1">
                <a:latin typeface="Corbel" panose="020B0503020204020204" pitchFamily="34" charset="0"/>
              </a:rPr>
              <a:t>omplex</a:t>
            </a:r>
            <a:r>
              <a:rPr dirty="0">
                <a:latin typeface="Corbel" panose="020B0503020204020204" pitchFamily="34" charset="0"/>
              </a:rPr>
              <a:t> </a:t>
            </a:r>
            <a:r>
              <a:rPr lang="da-DK" dirty="0">
                <a:latin typeface="Corbel" panose="020B0503020204020204" pitchFamily="34" charset="0"/>
              </a:rPr>
              <a:t>w</a:t>
            </a:r>
            <a:r>
              <a:rPr dirty="0" err="1">
                <a:latin typeface="Corbel" panose="020B0503020204020204" pitchFamily="34" charset="0"/>
              </a:rPr>
              <a:t>elfare</a:t>
            </a:r>
            <a:r>
              <a:rPr dirty="0">
                <a:latin typeface="Corbel" panose="020B0503020204020204" pitchFamily="34" charset="0"/>
              </a:rPr>
              <a:t> </a:t>
            </a:r>
            <a:r>
              <a:rPr lang="da-DK" dirty="0">
                <a:latin typeface="Corbel" panose="020B0503020204020204" pitchFamily="34" charset="0"/>
              </a:rPr>
              <a:t>s</a:t>
            </a:r>
            <a:r>
              <a:rPr dirty="0" err="1">
                <a:latin typeface="Corbel" panose="020B0503020204020204" pitchFamily="34" charset="0"/>
              </a:rPr>
              <a:t>ervices</a:t>
            </a:r>
            <a:endParaRPr dirty="0">
              <a:latin typeface="Corbel" panose="020B0503020204020204" pitchFamily="34" charset="0"/>
            </a:endParaRPr>
          </a:p>
        </p:txBody>
      </p:sp>
      <p:sp>
        <p:nvSpPr>
          <p:cNvPr id="447" name="Greenland The National Board of Social Services"/>
          <p:cNvSpPr txBox="1"/>
          <p:nvPr/>
        </p:nvSpPr>
        <p:spPr>
          <a:xfrm>
            <a:off x="1343016" y="4182448"/>
            <a:ext cx="2624282" cy="123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defRPr sz="1400" b="1">
                <a:solidFill>
                  <a:srgbClr val="454547"/>
                </a:solidFill>
                <a:latin typeface="Mark Pro"/>
                <a:ea typeface="Mark Pro"/>
                <a:cs typeface="Mark Pro"/>
                <a:sym typeface="Mark Pro"/>
              </a:defRPr>
            </a:pPr>
            <a:r>
              <a:rPr sz="1600" dirty="0">
                <a:latin typeface="Corbel" panose="020B0503020204020204" pitchFamily="34" charset="0"/>
              </a:rPr>
              <a:t>Greenland</a:t>
            </a:r>
            <a:br>
              <a:rPr sz="1600" dirty="0">
                <a:latin typeface="Corbel" panose="020B0503020204020204" pitchFamily="34" charset="0"/>
              </a:rPr>
            </a:br>
            <a:r>
              <a:rPr sz="1600" b="0" dirty="0">
                <a:latin typeface="Corbel" panose="020B0503020204020204" pitchFamily="34" charset="0"/>
              </a:rPr>
              <a:t>The National Board of Social Services</a:t>
            </a:r>
          </a:p>
        </p:txBody>
      </p:sp>
      <p:sp>
        <p:nvSpPr>
          <p:cNvPr id="448" name="Åland The Social and Environmental Department of Ålands Provincial Government"/>
          <p:cNvSpPr txBox="1"/>
          <p:nvPr/>
        </p:nvSpPr>
        <p:spPr>
          <a:xfrm>
            <a:off x="1343016" y="5388948"/>
            <a:ext cx="2767009" cy="123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defRPr sz="1400" b="1">
                <a:solidFill>
                  <a:srgbClr val="454547"/>
                </a:solidFill>
                <a:latin typeface="Mark Pro"/>
                <a:ea typeface="Mark Pro"/>
                <a:cs typeface="Mark Pro"/>
                <a:sym typeface="Mark Pro"/>
              </a:defRPr>
            </a:pPr>
            <a:r>
              <a:rPr sz="1600">
                <a:latin typeface="Corbel" panose="020B0503020204020204" pitchFamily="34" charset="0"/>
              </a:rPr>
              <a:t>Åland</a:t>
            </a:r>
            <a:br>
              <a:rPr sz="1600">
                <a:latin typeface="Corbel" panose="020B0503020204020204" pitchFamily="34" charset="0"/>
              </a:rPr>
            </a:br>
            <a:r>
              <a:rPr sz="1600" b="0">
                <a:latin typeface="Corbel" panose="020B0503020204020204" pitchFamily="34" charset="0"/>
              </a:rPr>
              <a:t>The Social and Environmental Department of Ålands Provincial Government</a:t>
            </a:r>
          </a:p>
        </p:txBody>
      </p:sp>
      <p:sp>
        <p:nvSpPr>
          <p:cNvPr id="449" name="Norway The Directorate for Children, Youth and Family Affairs…"/>
          <p:cNvSpPr txBox="1"/>
          <p:nvPr/>
        </p:nvSpPr>
        <p:spPr>
          <a:xfrm>
            <a:off x="5100667" y="4182448"/>
            <a:ext cx="2624282" cy="2064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defRPr sz="1400" b="1">
                <a:solidFill>
                  <a:srgbClr val="454547"/>
                </a:solidFill>
                <a:latin typeface="Mark Pro"/>
                <a:ea typeface="Mark Pro"/>
                <a:cs typeface="Mark Pro"/>
                <a:sym typeface="Mark Pro"/>
              </a:defRPr>
            </a:pPr>
            <a:r>
              <a:rPr sz="1600" dirty="0">
                <a:latin typeface="Corbel" panose="020B0503020204020204" pitchFamily="34" charset="0"/>
              </a:rPr>
              <a:t>Norway</a:t>
            </a:r>
            <a:br>
              <a:rPr sz="1600" dirty="0">
                <a:latin typeface="Corbel" panose="020B0503020204020204" pitchFamily="34" charset="0"/>
              </a:rPr>
            </a:br>
            <a:r>
              <a:rPr sz="1600" b="0" dirty="0">
                <a:latin typeface="Corbel" panose="020B0503020204020204" pitchFamily="34" charset="0"/>
              </a:rPr>
              <a:t>The Directorate for Children, Youth and Family Affairs</a:t>
            </a:r>
          </a:p>
          <a:p>
            <a:pPr>
              <a:lnSpc>
                <a:spcPct val="120000"/>
              </a:lnSpc>
              <a:spcBef>
                <a:spcPts val="600"/>
              </a:spcBef>
              <a:defRPr sz="1400" b="1">
                <a:solidFill>
                  <a:srgbClr val="454547"/>
                </a:solidFill>
                <a:latin typeface="Mark Pro"/>
                <a:ea typeface="Mark Pro"/>
                <a:cs typeface="Mark Pro"/>
                <a:sym typeface="Mark Pro"/>
              </a:defRPr>
            </a:pPr>
            <a:r>
              <a:rPr sz="1600" b="0" dirty="0">
                <a:latin typeface="Corbel" panose="020B0503020204020204" pitchFamily="34" charset="0"/>
              </a:rPr>
              <a:t>The Directorate of </a:t>
            </a:r>
            <a:r>
              <a:rPr sz="1600" b="0" dirty="0" err="1">
                <a:latin typeface="Corbel" panose="020B0503020204020204" pitchFamily="34" charset="0"/>
              </a:rPr>
              <a:t>Labour</a:t>
            </a:r>
            <a:r>
              <a:rPr sz="1600" b="0" dirty="0">
                <a:latin typeface="Corbel" panose="020B0503020204020204" pitchFamily="34" charset="0"/>
              </a:rPr>
              <a:t> and Welfare</a:t>
            </a:r>
          </a:p>
          <a:p>
            <a:pPr>
              <a:lnSpc>
                <a:spcPct val="120000"/>
              </a:lnSpc>
              <a:spcBef>
                <a:spcPts val="600"/>
              </a:spcBef>
              <a:defRPr sz="1400" b="1">
                <a:solidFill>
                  <a:srgbClr val="454547"/>
                </a:solidFill>
                <a:latin typeface="Mark Pro"/>
                <a:ea typeface="Mark Pro"/>
                <a:cs typeface="Mark Pro"/>
                <a:sym typeface="Mark Pro"/>
              </a:defRPr>
            </a:pPr>
            <a:r>
              <a:rPr sz="1600" b="0" dirty="0">
                <a:latin typeface="Corbel" panose="020B0503020204020204" pitchFamily="34" charset="0"/>
              </a:rPr>
              <a:t>The Directorate of Health</a:t>
            </a:r>
          </a:p>
        </p:txBody>
      </p:sp>
      <p:sp>
        <p:nvSpPr>
          <p:cNvPr id="450" name="Iceland The Department of Social Affairs and Housing"/>
          <p:cNvSpPr txBox="1"/>
          <p:nvPr/>
        </p:nvSpPr>
        <p:spPr>
          <a:xfrm>
            <a:off x="5100667" y="2988648"/>
            <a:ext cx="2624282" cy="123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defRPr sz="1400" b="1">
                <a:solidFill>
                  <a:srgbClr val="454547"/>
                </a:solidFill>
                <a:latin typeface="Mark Pro"/>
                <a:ea typeface="Mark Pro"/>
                <a:cs typeface="Mark Pro"/>
                <a:sym typeface="Mark Pro"/>
              </a:defRPr>
            </a:pPr>
            <a:r>
              <a:rPr sz="1600" dirty="0">
                <a:latin typeface="Corbel" panose="020B0503020204020204" pitchFamily="34" charset="0"/>
              </a:rPr>
              <a:t>Iceland</a:t>
            </a:r>
            <a:br>
              <a:rPr sz="1600" dirty="0">
                <a:latin typeface="Corbel" panose="020B0503020204020204" pitchFamily="34" charset="0"/>
              </a:rPr>
            </a:br>
            <a:r>
              <a:rPr sz="1600" b="0" dirty="0">
                <a:latin typeface="Corbel" panose="020B0503020204020204" pitchFamily="34" charset="0"/>
              </a:rPr>
              <a:t>The Department of Social Affairs and Housing</a:t>
            </a:r>
          </a:p>
        </p:txBody>
      </p:sp>
      <p:sp>
        <p:nvSpPr>
          <p:cNvPr id="451" name="Denmark The Danish Authority of Social Services and Housing"/>
          <p:cNvSpPr txBox="1"/>
          <p:nvPr/>
        </p:nvSpPr>
        <p:spPr>
          <a:xfrm>
            <a:off x="8847167" y="4182448"/>
            <a:ext cx="2624282" cy="123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defRPr sz="1400" b="1">
                <a:solidFill>
                  <a:srgbClr val="454547"/>
                </a:solidFill>
                <a:latin typeface="Mark Pro"/>
                <a:ea typeface="Mark Pro"/>
                <a:cs typeface="Mark Pro"/>
                <a:sym typeface="Mark Pro"/>
              </a:defRPr>
            </a:pPr>
            <a:r>
              <a:rPr sz="1600">
                <a:latin typeface="Corbel" panose="020B0503020204020204" pitchFamily="34" charset="0"/>
              </a:rPr>
              <a:t>Denmark</a:t>
            </a:r>
            <a:br>
              <a:rPr sz="1600">
                <a:latin typeface="Corbel" panose="020B0503020204020204" pitchFamily="34" charset="0"/>
              </a:rPr>
            </a:br>
            <a:r>
              <a:rPr sz="1600" b="0">
                <a:latin typeface="Corbel" panose="020B0503020204020204" pitchFamily="34" charset="0"/>
              </a:rPr>
              <a:t>The Danish Authority of Social Services and Housing</a:t>
            </a:r>
          </a:p>
        </p:txBody>
      </p:sp>
      <p:sp>
        <p:nvSpPr>
          <p:cNvPr id="452" name="Sweden The National Board of Health and Welfare"/>
          <p:cNvSpPr txBox="1"/>
          <p:nvPr/>
        </p:nvSpPr>
        <p:spPr>
          <a:xfrm>
            <a:off x="8847167" y="2988648"/>
            <a:ext cx="2624282" cy="123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defRPr sz="1400" b="1">
                <a:solidFill>
                  <a:srgbClr val="454547"/>
                </a:solidFill>
                <a:latin typeface="Mark Pro"/>
                <a:ea typeface="Mark Pro"/>
                <a:cs typeface="Mark Pro"/>
                <a:sym typeface="Mark Pro"/>
              </a:defRPr>
            </a:pPr>
            <a:r>
              <a:rPr sz="1600">
                <a:latin typeface="Corbel" panose="020B0503020204020204" pitchFamily="34" charset="0"/>
              </a:rPr>
              <a:t>Sweden</a:t>
            </a:r>
            <a:br>
              <a:rPr sz="1600">
                <a:latin typeface="Corbel" panose="020B0503020204020204" pitchFamily="34" charset="0"/>
              </a:rPr>
            </a:br>
            <a:r>
              <a:rPr sz="1600" b="0">
                <a:latin typeface="Corbel" panose="020B0503020204020204" pitchFamily="34" charset="0"/>
              </a:rPr>
              <a:t>The National Board of Health and Welfare</a:t>
            </a:r>
          </a:p>
        </p:txBody>
      </p:sp>
      <p:sp>
        <p:nvSpPr>
          <p:cNvPr id="2" name="Greenland The National Board of Social Services">
            <a:extLst>
              <a:ext uri="{FF2B5EF4-FFF2-40B4-BE49-F238E27FC236}">
                <a16:creationId xmlns:a16="http://schemas.microsoft.com/office/drawing/2014/main" id="{C02E8E55-DAF6-1C44-138E-66E1CAF47D0B}"/>
              </a:ext>
            </a:extLst>
          </p:cNvPr>
          <p:cNvSpPr txBox="1"/>
          <p:nvPr/>
        </p:nvSpPr>
        <p:spPr>
          <a:xfrm>
            <a:off x="1343016" y="2988648"/>
            <a:ext cx="2624282" cy="123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defRPr sz="1400" b="1">
                <a:solidFill>
                  <a:srgbClr val="454547"/>
                </a:solidFill>
                <a:latin typeface="Mark Pro"/>
                <a:ea typeface="Mark Pro"/>
                <a:cs typeface="Mark Pro"/>
                <a:sym typeface="Mark Pro"/>
              </a:defRPr>
            </a:pPr>
            <a:r>
              <a:rPr lang="da-DK" sz="1600" dirty="0" err="1">
                <a:latin typeface="Corbel" panose="020B0503020204020204" pitchFamily="34" charset="0"/>
              </a:rPr>
              <a:t>Faroe</a:t>
            </a:r>
            <a:r>
              <a:rPr lang="da-DK" sz="1600" dirty="0">
                <a:latin typeface="Corbel" panose="020B0503020204020204" pitchFamily="34" charset="0"/>
              </a:rPr>
              <a:t> Islands</a:t>
            </a:r>
            <a:br>
              <a:rPr sz="1600" dirty="0">
                <a:latin typeface="Corbel" panose="020B0503020204020204" pitchFamily="34" charset="0"/>
              </a:rPr>
            </a:br>
            <a:r>
              <a:rPr lang="da-DK" sz="1600" b="0" dirty="0">
                <a:latin typeface="Corbel" panose="020B0503020204020204" pitchFamily="34" charset="0"/>
              </a:rPr>
              <a:t>The Department of Social Services</a:t>
            </a:r>
            <a:endParaRPr sz="1600" b="0" dirty="0">
              <a:latin typeface="Corbel" panose="020B0503020204020204" pitchFamily="34" charset="0"/>
            </a:endParaRP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7BAC4E-0BAF-3944-972E-644EC0E69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2945" y="837488"/>
            <a:ext cx="9426011" cy="3614871"/>
          </a:xfrm>
        </p:spPr>
        <p:txBody>
          <a:bodyPr anchor="t">
            <a:normAutofit/>
          </a:bodyPr>
          <a:lstStyle/>
          <a:p>
            <a:r>
              <a:rPr lang="da-DK" sz="7600" dirty="0" err="1"/>
              <a:t>Thank</a:t>
            </a:r>
            <a:r>
              <a:rPr lang="da-DK" sz="7600" dirty="0"/>
              <a:t> </a:t>
            </a:r>
            <a:r>
              <a:rPr lang="da-DK" sz="7600" dirty="0" err="1"/>
              <a:t>you</a:t>
            </a:r>
            <a:r>
              <a:rPr lang="da-DK" sz="7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7764096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7BAC4E-0BAF-3944-972E-644EC0E69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2946" y="837488"/>
            <a:ext cx="7708306" cy="4870854"/>
          </a:xfrm>
        </p:spPr>
        <p:txBody>
          <a:bodyPr anchor="ctr">
            <a:normAutofit/>
          </a:bodyPr>
          <a:lstStyle/>
          <a:p>
            <a:r>
              <a:rPr lang="da-DK" sz="7600" dirty="0"/>
              <a:t>The </a:t>
            </a:r>
            <a:r>
              <a:rPr lang="da-DK" sz="7600" dirty="0" err="1"/>
              <a:t>context</a:t>
            </a:r>
            <a:r>
              <a:rPr lang="da-DK" sz="7600" dirty="0"/>
              <a:t> for </a:t>
            </a:r>
            <a:br>
              <a:rPr lang="da-DK" sz="7600" dirty="0"/>
            </a:br>
            <a:r>
              <a:rPr lang="da-DK" sz="7600" dirty="0"/>
              <a:t>the </a:t>
            </a:r>
            <a:r>
              <a:rPr lang="da-DK" sz="7600" dirty="0" err="1"/>
              <a:t>mapping</a:t>
            </a:r>
            <a:endParaRPr lang="da-DK" sz="7600" dirty="0"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C41B41E8-1E70-F5A8-2402-EEAAB56C4C0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413759" y="298599"/>
            <a:ext cx="75341" cy="18466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latin typeface="Corbel" panose="020B0503020204020204" pitchFamily="34" charset="0"/>
              </a:rPr>
              <a:t>3</a:t>
            </a:fld>
            <a:endParaRPr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26661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Contributes to Vision 2030 and the strategic review of Nordic social cooperation…"/>
          <p:cNvSpPr txBox="1">
            <a:spLocks noGrp="1"/>
          </p:cNvSpPr>
          <p:nvPr>
            <p:ph type="body" sz="half" idx="1"/>
          </p:nvPr>
        </p:nvSpPr>
        <p:spPr>
          <a:xfrm>
            <a:off x="647999" y="1393902"/>
            <a:ext cx="7735537" cy="481969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20000"/>
              </a:lnSpc>
              <a:defRPr sz="1800"/>
            </a:pPr>
            <a:r>
              <a:rPr sz="2200" dirty="0">
                <a:latin typeface="Corbel" panose="020B0503020204020204" pitchFamily="34" charset="0"/>
              </a:rPr>
              <a:t>Contributes to Vision 2030 and the strategic review of Nordic social cooperation</a:t>
            </a:r>
          </a:p>
          <a:p>
            <a:pPr>
              <a:lnSpc>
                <a:spcPct val="120000"/>
              </a:lnSpc>
              <a:defRPr sz="1800"/>
            </a:pPr>
            <a:r>
              <a:rPr sz="2200" dirty="0">
                <a:latin typeface="Corbel" panose="020B0503020204020204" pitchFamily="34" charset="0"/>
              </a:rPr>
              <a:t>Vision 2030: most sustainable and integrated region; a green, competitive and socially sustainable Nordic region</a:t>
            </a:r>
          </a:p>
          <a:p>
            <a:pPr>
              <a:lnSpc>
                <a:spcPct val="120000"/>
              </a:lnSpc>
              <a:defRPr sz="1800"/>
            </a:pPr>
            <a:r>
              <a:rPr sz="2200" dirty="0">
                <a:latin typeface="Corbel" panose="020B0503020204020204" pitchFamily="34" charset="0"/>
              </a:rPr>
              <a:t>Strategic review of social services (Árni Páll Árnason): when no one has holistic responsibility, people risk not receiving needed help → need to build bridges across sectors</a:t>
            </a:r>
          </a:p>
          <a:p>
            <a:pPr>
              <a:lnSpc>
                <a:spcPct val="120000"/>
              </a:lnSpc>
              <a:defRPr sz="1800"/>
            </a:pPr>
            <a:r>
              <a:rPr sz="2200" dirty="0">
                <a:latin typeface="Corbel" panose="020B0503020204020204" pitchFamily="34" charset="0"/>
              </a:rPr>
              <a:t>Builds on VIVE (2021) comparative analysis of </a:t>
            </a:r>
            <a:r>
              <a:rPr sz="2200" dirty="0" err="1">
                <a:latin typeface="Corbel" panose="020B0503020204020204" pitchFamily="34" charset="0"/>
              </a:rPr>
              <a:t>organisation</a:t>
            </a:r>
            <a:r>
              <a:rPr sz="2200" dirty="0">
                <a:latin typeface="Corbel" panose="020B0503020204020204" pitchFamily="34" charset="0"/>
              </a:rPr>
              <a:t> of the social field (authority, operational and financing responsibilities; </a:t>
            </a:r>
            <a:r>
              <a:rPr sz="2200" dirty="0" err="1">
                <a:latin typeface="Corbel" panose="020B0503020204020204" pitchFamily="34" charset="0"/>
              </a:rPr>
              <a:t>specialisation</a:t>
            </a:r>
            <a:r>
              <a:rPr sz="2200" dirty="0">
                <a:latin typeface="Corbel" panose="020B0503020204020204" pitchFamily="34" charset="0"/>
              </a:rPr>
              <a:t> and professional management)</a:t>
            </a:r>
          </a:p>
        </p:txBody>
      </p:sp>
      <p:sp>
        <p:nvSpPr>
          <p:cNvPr id="338" name="Text Placeholder 4"/>
          <p:cNvSpPr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13759" y="298599"/>
            <a:ext cx="75341" cy="18466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latin typeface="Corbel" panose="020B0503020204020204" pitchFamily="34" charset="0"/>
              </a:rPr>
              <a:t>4</a:t>
            </a:fld>
            <a:endParaRPr dirty="0">
              <a:latin typeface="Corbel" panose="020B0503020204020204" pitchFamily="34" charset="0"/>
            </a:endParaRPr>
          </a:p>
        </p:txBody>
      </p:sp>
      <p:sp>
        <p:nvSpPr>
          <p:cNvPr id="340" name="The context for the mapping"/>
          <p:cNvSpPr txBox="1"/>
          <p:nvPr/>
        </p:nvSpPr>
        <p:spPr>
          <a:xfrm>
            <a:off x="647999" y="298599"/>
            <a:ext cx="1894749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 b="1">
                <a:solidFill>
                  <a:srgbClr val="454547"/>
                </a:solidFill>
                <a:latin typeface="Mark Pro"/>
                <a:ea typeface="Mark Pro"/>
                <a:cs typeface="Mark Pro"/>
                <a:sym typeface="Mark Pro"/>
              </a:defRPr>
            </a:lvl1pPr>
          </a:lstStyle>
          <a:p>
            <a:r>
              <a:rPr dirty="0">
                <a:latin typeface="Corbel" panose="020B0503020204020204" pitchFamily="34" charset="0"/>
              </a:rPr>
              <a:t>The context for the mapping</a:t>
            </a:r>
          </a:p>
        </p:txBody>
      </p:sp>
      <p:pic>
        <p:nvPicPr>
          <p:cNvPr id="5" name="Picture 4" descr="A heart with a line art of people in it&#10;&#10;AI-generated content may be incorrect.">
            <a:extLst>
              <a:ext uri="{FF2B5EF4-FFF2-40B4-BE49-F238E27FC236}">
                <a16:creationId xmlns:a16="http://schemas.microsoft.com/office/drawing/2014/main" id="{00C39535-F3AE-8300-1E35-41591F9DD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5581">
            <a:off x="7967796" y="386172"/>
            <a:ext cx="4316246" cy="431624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4CBAF2-84D5-2532-DE2B-FA8ED1BB053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ADEEE8A8-6091-A6DA-5161-89862476809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413759" y="298599"/>
            <a:ext cx="75341" cy="18466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latin typeface="Corbel" panose="020B0503020204020204" pitchFamily="34" charset="0"/>
              </a:rPr>
              <a:t>5</a:t>
            </a:fld>
            <a:endParaRPr dirty="0">
              <a:latin typeface="Corbel" panose="020B0503020204020204" pitchFamily="34" charset="0"/>
            </a:endParaRPr>
          </a:p>
        </p:txBody>
      </p:sp>
      <p:sp>
        <p:nvSpPr>
          <p:cNvPr id="6" name="Five findings in the cross-Nordic welfare">
            <a:extLst>
              <a:ext uri="{FF2B5EF4-FFF2-40B4-BE49-F238E27FC236}">
                <a16:creationId xmlns:a16="http://schemas.microsoft.com/office/drawing/2014/main" id="{A8EFEA0F-6F55-37E4-C050-FBE8F40A5650}"/>
              </a:ext>
            </a:extLst>
          </p:cNvPr>
          <p:cNvSpPr txBox="1"/>
          <p:nvPr/>
        </p:nvSpPr>
        <p:spPr>
          <a:xfrm>
            <a:off x="647999" y="298599"/>
            <a:ext cx="1894749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 b="1">
                <a:solidFill>
                  <a:srgbClr val="454547"/>
                </a:solidFill>
                <a:latin typeface="Mark Pro"/>
                <a:ea typeface="Mark Pro"/>
                <a:cs typeface="Mark Pro"/>
                <a:sym typeface="Mark Pro"/>
              </a:defRPr>
            </a:lvl1pPr>
          </a:lstStyle>
          <a:p>
            <a:r>
              <a:rPr lang="en-GB" dirty="0">
                <a:latin typeface="Corbel" panose="020B0503020204020204" pitchFamily="34" charset="0"/>
              </a:rPr>
              <a:t>The context for the mapping</a:t>
            </a:r>
          </a:p>
        </p:txBody>
      </p:sp>
      <p:sp>
        <p:nvSpPr>
          <p:cNvPr id="7" name="“">
            <a:extLst>
              <a:ext uri="{FF2B5EF4-FFF2-40B4-BE49-F238E27FC236}">
                <a16:creationId xmlns:a16="http://schemas.microsoft.com/office/drawing/2014/main" id="{23D8879C-CD16-0BC6-47B4-8FDFBB5EF228}"/>
              </a:ext>
            </a:extLst>
          </p:cNvPr>
          <p:cNvSpPr txBox="1">
            <a:spLocks/>
          </p:cNvSpPr>
          <p:nvPr/>
        </p:nvSpPr>
        <p:spPr>
          <a:xfrm>
            <a:off x="876599" y="1473694"/>
            <a:ext cx="6406851" cy="4901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 fontScale="90000" lnSpcReduction="10000"/>
          </a:bodyPr>
          <a:lstStyle>
            <a:lvl1pPr marL="0" marR="0" indent="0" algn="l" defTabSz="84124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800" b="0" i="0" u="none" strike="noStrike" cap="none" spc="0" baseline="0">
                <a:solidFill>
                  <a:srgbClr val="454547"/>
                </a:solidFill>
                <a:uFillTx/>
                <a:latin typeface="Corbel" panose="020B0503020204020204" pitchFamily="34" charset="0"/>
                <a:ea typeface="Corbel" panose="020B0503020204020204" pitchFamily="34" charset="0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454547"/>
                </a:solidFill>
                <a:uFillTx/>
                <a:latin typeface="Mark Pro"/>
                <a:ea typeface="Mark Pro"/>
                <a:cs typeface="Mark Pro"/>
                <a:sym typeface="Mark Pro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454547"/>
                </a:solidFill>
                <a:uFillTx/>
                <a:latin typeface="Mark Pro"/>
                <a:ea typeface="Mark Pro"/>
                <a:cs typeface="Mark Pro"/>
                <a:sym typeface="Mark Pro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454547"/>
                </a:solidFill>
                <a:uFillTx/>
                <a:latin typeface="Mark Pro"/>
                <a:ea typeface="Mark Pro"/>
                <a:cs typeface="Mark Pro"/>
                <a:sym typeface="Mark Pro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454547"/>
                </a:solidFill>
                <a:uFillTx/>
                <a:latin typeface="Mark Pro"/>
                <a:ea typeface="Mark Pro"/>
                <a:cs typeface="Mark Pro"/>
                <a:sym typeface="Mark Pro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454547"/>
                </a:solidFill>
                <a:uFillTx/>
                <a:latin typeface="Mark Pro"/>
                <a:ea typeface="Mark Pro"/>
                <a:cs typeface="Mark Pro"/>
                <a:sym typeface="Mark Pro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454547"/>
                </a:solidFill>
                <a:uFillTx/>
                <a:latin typeface="Mark Pro"/>
                <a:ea typeface="Mark Pro"/>
                <a:cs typeface="Mark Pro"/>
                <a:sym typeface="Mark Pro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454547"/>
                </a:solidFill>
                <a:uFillTx/>
                <a:latin typeface="Mark Pro"/>
                <a:ea typeface="Mark Pro"/>
                <a:cs typeface="Mark Pro"/>
                <a:sym typeface="Mark Pro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454547"/>
                </a:solidFill>
                <a:uFillTx/>
                <a:latin typeface="Mark Pro"/>
                <a:ea typeface="Mark Pro"/>
                <a:cs typeface="Mark Pro"/>
                <a:sym typeface="Mark Pro"/>
              </a:defRPr>
            </a:lvl9pPr>
          </a:lstStyle>
          <a:p>
            <a:pPr hangingPunct="1"/>
            <a:r>
              <a:rPr lang="en-DK" dirty="0"/>
              <a:t>“</a:t>
            </a:r>
          </a:p>
        </p:txBody>
      </p:sp>
      <p:sp>
        <p:nvSpPr>
          <p:cNvPr id="8" name="The most difficult social challenges cannot be solved within a single sector.">
            <a:extLst>
              <a:ext uri="{FF2B5EF4-FFF2-40B4-BE49-F238E27FC236}">
                <a16:creationId xmlns:a16="http://schemas.microsoft.com/office/drawing/2014/main" id="{B9DE20CB-CC0F-65E0-142A-C5B8F7011436}"/>
              </a:ext>
            </a:extLst>
          </p:cNvPr>
          <p:cNvSpPr txBox="1">
            <a:spLocks/>
          </p:cNvSpPr>
          <p:nvPr/>
        </p:nvSpPr>
        <p:spPr>
          <a:xfrm>
            <a:off x="2892000" y="821722"/>
            <a:ext cx="8976150" cy="5214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rm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454547"/>
                </a:solidFill>
                <a:uFillTx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Mark Pro"/>
              </a:defRPr>
            </a:lvl1pPr>
            <a:lvl2pPr marL="283499" marR="0" indent="-13499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6000" b="0" i="0" u="none" strike="noStrike" cap="none" spc="0" baseline="0">
                <a:solidFill>
                  <a:srgbClr val="454547"/>
                </a:solidFill>
                <a:uFillTx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Mark Pro"/>
              </a:defRPr>
            </a:lvl2pPr>
            <a:lvl3pPr marL="553499" marR="0" indent="-13499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6000" b="0" i="0" u="none" strike="noStrike" cap="none" spc="0" baseline="0">
                <a:solidFill>
                  <a:srgbClr val="454547"/>
                </a:solidFill>
                <a:uFillTx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Mark Pro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​"/>
              <a:tabLst/>
              <a:defRPr sz="6000" b="0" i="0" u="none" strike="noStrike" cap="none" spc="0" baseline="0">
                <a:solidFill>
                  <a:srgbClr val="454547"/>
                </a:solidFill>
                <a:uFillTx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Mark Pro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​"/>
              <a:tabLst/>
              <a:defRPr sz="6000" b="0" i="0" u="none" strike="noStrike" cap="none" spc="0" baseline="0">
                <a:solidFill>
                  <a:srgbClr val="454547"/>
                </a:solidFill>
                <a:uFillTx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Mark Pro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360000" marR="0" indent="-3600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1"/>
            <a:r>
              <a:rPr lang="en-GB" sz="5200"/>
              <a:t>The most difficult social challenges cannot be solved within a single sector.</a:t>
            </a:r>
            <a:endParaRPr lang="en-GB" sz="5200" dirty="0"/>
          </a:p>
        </p:txBody>
      </p:sp>
      <p:sp>
        <p:nvSpPr>
          <p:cNvPr id="9" name="– Árni Páll Árnason">
            <a:extLst>
              <a:ext uri="{FF2B5EF4-FFF2-40B4-BE49-F238E27FC236}">
                <a16:creationId xmlns:a16="http://schemas.microsoft.com/office/drawing/2014/main" id="{0247DF18-832F-4B9F-420E-F3FDFB4AF06A}"/>
              </a:ext>
            </a:extLst>
          </p:cNvPr>
          <p:cNvSpPr txBox="1"/>
          <p:nvPr/>
        </p:nvSpPr>
        <p:spPr>
          <a:xfrm>
            <a:off x="2904700" y="4991100"/>
            <a:ext cx="1796967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rgbClr val="FFFFFF"/>
                </a:solidFill>
                <a:latin typeface="Mark Pro"/>
                <a:ea typeface="Mark Pro"/>
                <a:cs typeface="Mark Pro"/>
                <a:sym typeface="Mark Pro"/>
              </a:defRPr>
            </a:lvl1pPr>
          </a:lstStyle>
          <a:p>
            <a:r>
              <a:rPr dirty="0">
                <a:solidFill>
                  <a:srgbClr val="454547"/>
                </a:solidFill>
                <a:latin typeface="Corbel" panose="020B0503020204020204" pitchFamily="34" charset="0"/>
              </a:rPr>
              <a:t>– Árni Páll Árnason</a:t>
            </a:r>
          </a:p>
        </p:txBody>
      </p:sp>
    </p:spTree>
    <p:extLst>
      <p:ext uri="{BB962C8B-B14F-4D97-AF65-F5344CB8AC3E}">
        <p14:creationId xmlns:p14="http://schemas.microsoft.com/office/powerpoint/2010/main" val="39502115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7BAC4E-0BAF-3944-972E-644EC0E69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2946" y="837488"/>
            <a:ext cx="7708306" cy="4067798"/>
          </a:xfrm>
        </p:spPr>
        <p:txBody>
          <a:bodyPr anchor="ctr">
            <a:normAutofit/>
          </a:bodyPr>
          <a:lstStyle/>
          <a:p>
            <a:r>
              <a:rPr lang="da-DK" sz="7600" dirty="0" err="1"/>
              <a:t>Five</a:t>
            </a:r>
            <a:r>
              <a:rPr lang="da-DK" sz="7600" dirty="0"/>
              <a:t> </a:t>
            </a:r>
            <a:r>
              <a:rPr lang="da-DK" sz="7600" dirty="0" err="1"/>
              <a:t>findings</a:t>
            </a:r>
            <a:r>
              <a:rPr lang="da-DK" sz="7600" dirty="0"/>
              <a:t> in </a:t>
            </a:r>
            <a:br>
              <a:rPr lang="da-DK" sz="7600" dirty="0"/>
            </a:br>
            <a:r>
              <a:rPr lang="da-DK" sz="7600" dirty="0"/>
              <a:t>the cross-Nordic </a:t>
            </a:r>
            <a:r>
              <a:rPr lang="da-DK" sz="7600" dirty="0" err="1"/>
              <a:t>welfare</a:t>
            </a:r>
            <a:endParaRPr lang="da-DK" sz="7600" dirty="0"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E6FD6787-CEE4-FD51-62F1-1C1E8A89EF1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413759" y="298599"/>
            <a:ext cx="75341" cy="18466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latin typeface="Corbel" panose="020B0503020204020204" pitchFamily="34" charset="0"/>
              </a:rPr>
              <a:t>6</a:t>
            </a:fld>
            <a:endParaRPr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7145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D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The overall welfare needs of the individual citizen tend to receive insufficient attention…"/>
          <p:cNvSpPr txBox="1">
            <a:spLocks noGrp="1"/>
          </p:cNvSpPr>
          <p:nvPr>
            <p:ph type="body" sz="half" idx="1"/>
          </p:nvPr>
        </p:nvSpPr>
        <p:spPr>
          <a:xfrm>
            <a:off x="647998" y="3126884"/>
            <a:ext cx="1913467" cy="201899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SzTx/>
              <a:buFontTx/>
              <a:buNone/>
              <a:defRPr sz="1800"/>
            </a:pPr>
            <a:r>
              <a:rPr sz="2200" dirty="0">
                <a:latin typeface="Corbel" panose="020B0503020204020204" pitchFamily="34" charset="0"/>
              </a:rPr>
              <a:t>The overall welfare needs of the individual citizen tend to receive </a:t>
            </a:r>
            <a:r>
              <a:rPr sz="2200" dirty="0" err="1">
                <a:latin typeface="Corbel" panose="020B0503020204020204" pitchFamily="34" charset="0"/>
              </a:rPr>
              <a:t>insuffi</a:t>
            </a:r>
            <a:r>
              <a:rPr lang="da-DK" sz="2200" dirty="0">
                <a:latin typeface="Corbel" panose="020B0503020204020204" pitchFamily="34" charset="0"/>
              </a:rPr>
              <a:t>-</a:t>
            </a:r>
            <a:r>
              <a:rPr sz="2200" dirty="0" err="1">
                <a:latin typeface="Corbel" panose="020B0503020204020204" pitchFamily="34" charset="0"/>
              </a:rPr>
              <a:t>cient</a:t>
            </a:r>
            <a:r>
              <a:rPr sz="2200" dirty="0">
                <a:latin typeface="Corbel" panose="020B0503020204020204" pitchFamily="34" charset="0"/>
              </a:rPr>
              <a:t> attention</a:t>
            </a:r>
          </a:p>
        </p:txBody>
      </p:sp>
      <p:sp>
        <p:nvSpPr>
          <p:cNvPr id="350" name="Text Placeholder 4"/>
          <p:cNvSpPr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13759" y="298599"/>
            <a:ext cx="75341" cy="18466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latin typeface="Corbel" panose="020B0503020204020204" pitchFamily="34" charset="0"/>
              </a:rPr>
              <a:t>7</a:t>
            </a:fld>
            <a:endParaRPr dirty="0">
              <a:latin typeface="Corbel" panose="020B0503020204020204" pitchFamily="34" charset="0"/>
            </a:endParaRPr>
          </a:p>
        </p:txBody>
      </p:sp>
      <p:sp>
        <p:nvSpPr>
          <p:cNvPr id="352" name="Five findings in the cross-Nordic welfare"/>
          <p:cNvSpPr txBox="1"/>
          <p:nvPr/>
        </p:nvSpPr>
        <p:spPr>
          <a:xfrm>
            <a:off x="647999" y="298599"/>
            <a:ext cx="2643352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 b="1">
                <a:solidFill>
                  <a:srgbClr val="454547"/>
                </a:solidFill>
                <a:latin typeface="Mark Pro"/>
                <a:ea typeface="Mark Pro"/>
                <a:cs typeface="Mark Pro"/>
                <a:sym typeface="Mark Pro"/>
              </a:defRPr>
            </a:lvl1pPr>
          </a:lstStyle>
          <a:p>
            <a:r>
              <a:rPr dirty="0">
                <a:latin typeface="Corbel" panose="020B0503020204020204" pitchFamily="34" charset="0"/>
              </a:rPr>
              <a:t>Five findings in the cross-Nordic welfare</a:t>
            </a:r>
          </a:p>
        </p:txBody>
      </p:sp>
      <p:sp>
        <p:nvSpPr>
          <p:cNvPr id="2" name="The overall welfare needs of the individual citizen tend to receive insufficient attention…">
            <a:extLst>
              <a:ext uri="{FF2B5EF4-FFF2-40B4-BE49-F238E27FC236}">
                <a16:creationId xmlns:a16="http://schemas.microsoft.com/office/drawing/2014/main" id="{53B7B16C-817E-E486-0907-164983D3F9A2}"/>
              </a:ext>
            </a:extLst>
          </p:cNvPr>
          <p:cNvSpPr txBox="1">
            <a:spLocks/>
          </p:cNvSpPr>
          <p:nvPr/>
        </p:nvSpPr>
        <p:spPr>
          <a:xfrm>
            <a:off x="2874817" y="3126884"/>
            <a:ext cx="1913467" cy="2018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marL="269999" marR="0" indent="-269999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454547"/>
                </a:solidFill>
                <a:uFillTx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Mark Pro"/>
              </a:defRPr>
            </a:lvl1pPr>
            <a:lvl2pPr marL="539999" marR="0" indent="-269999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454547"/>
                </a:solidFill>
                <a:uFillTx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Mark Pro"/>
              </a:defRPr>
            </a:lvl2pPr>
            <a:lvl3pPr marL="809999" marR="0" indent="-269999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454547"/>
                </a:solidFill>
                <a:uFillTx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Mark Pro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1600" b="0" i="0" u="none" strike="noStrike" cap="none" spc="0" baseline="0">
                <a:solidFill>
                  <a:srgbClr val="454547"/>
                </a:solidFill>
                <a:uFillTx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Mark Pro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1600" b="0" i="0" u="none" strike="noStrike" cap="none" spc="0" baseline="0">
                <a:solidFill>
                  <a:srgbClr val="454547"/>
                </a:solidFill>
                <a:uFillTx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Mark Pro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360000" marR="0" indent="-3600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 hangingPunct="1">
              <a:lnSpc>
                <a:spcPct val="120000"/>
              </a:lnSpc>
              <a:buSzTx/>
              <a:buFontTx/>
              <a:buNone/>
              <a:defRPr sz="1800"/>
            </a:pPr>
            <a:r>
              <a:rPr lang="en-GB" sz="2200" dirty="0"/>
              <a:t>Competence strategies are often under-developed</a:t>
            </a:r>
          </a:p>
        </p:txBody>
      </p:sp>
      <p:sp>
        <p:nvSpPr>
          <p:cNvPr id="3" name="The overall welfare needs of the individual citizen tend to receive insufficient attention…">
            <a:extLst>
              <a:ext uri="{FF2B5EF4-FFF2-40B4-BE49-F238E27FC236}">
                <a16:creationId xmlns:a16="http://schemas.microsoft.com/office/drawing/2014/main" id="{4687FE0B-1A51-2953-F028-1E213659AD45}"/>
              </a:ext>
            </a:extLst>
          </p:cNvPr>
          <p:cNvSpPr txBox="1">
            <a:spLocks/>
          </p:cNvSpPr>
          <p:nvPr/>
        </p:nvSpPr>
        <p:spPr>
          <a:xfrm>
            <a:off x="5101636" y="3126884"/>
            <a:ext cx="1913467" cy="2018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 marL="269999" marR="0" indent="-269999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454547"/>
                </a:solidFill>
                <a:uFillTx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Mark Pro"/>
              </a:defRPr>
            </a:lvl1pPr>
            <a:lvl2pPr marL="539999" marR="0" indent="-269999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454547"/>
                </a:solidFill>
                <a:uFillTx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Mark Pro"/>
              </a:defRPr>
            </a:lvl2pPr>
            <a:lvl3pPr marL="809999" marR="0" indent="-269999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454547"/>
                </a:solidFill>
                <a:uFillTx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Mark Pro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1600" b="0" i="0" u="none" strike="noStrike" cap="none" spc="0" baseline="0">
                <a:solidFill>
                  <a:srgbClr val="454547"/>
                </a:solidFill>
                <a:uFillTx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Mark Pro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1600" b="0" i="0" u="none" strike="noStrike" cap="none" spc="0" baseline="0">
                <a:solidFill>
                  <a:srgbClr val="454547"/>
                </a:solidFill>
                <a:uFillTx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Mark Pro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360000" marR="0" indent="-3600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 hangingPunct="1">
              <a:lnSpc>
                <a:spcPct val="120000"/>
              </a:lnSpc>
              <a:buSzTx/>
              <a:buFontTx/>
              <a:buNone/>
              <a:defRPr sz="1800"/>
            </a:pPr>
            <a:r>
              <a:rPr lang="en-GB" sz="2200" dirty="0"/>
              <a:t>Incentive </a:t>
            </a:r>
            <a:r>
              <a:rPr lang="en-GB" sz="2200" dirty="0" err="1"/>
              <a:t>struc-tures</a:t>
            </a:r>
            <a:r>
              <a:rPr lang="en-GB" sz="2200" dirty="0"/>
              <a:t> provide limited support for prioritisation of coordinated services</a:t>
            </a:r>
          </a:p>
        </p:txBody>
      </p:sp>
      <p:sp>
        <p:nvSpPr>
          <p:cNvPr id="4" name="The overall welfare needs of the individual citizen tend to receive insufficient attention…">
            <a:extLst>
              <a:ext uri="{FF2B5EF4-FFF2-40B4-BE49-F238E27FC236}">
                <a16:creationId xmlns:a16="http://schemas.microsoft.com/office/drawing/2014/main" id="{D804FB83-6B13-07C4-5F49-6EA0BE3B84D0}"/>
              </a:ext>
            </a:extLst>
          </p:cNvPr>
          <p:cNvSpPr txBox="1">
            <a:spLocks/>
          </p:cNvSpPr>
          <p:nvPr/>
        </p:nvSpPr>
        <p:spPr>
          <a:xfrm>
            <a:off x="7328455" y="3126884"/>
            <a:ext cx="1913467" cy="2018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 marL="269999" marR="0" indent="-269999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454547"/>
                </a:solidFill>
                <a:uFillTx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Mark Pro"/>
              </a:defRPr>
            </a:lvl1pPr>
            <a:lvl2pPr marL="539999" marR="0" indent="-269999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454547"/>
                </a:solidFill>
                <a:uFillTx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Mark Pro"/>
              </a:defRPr>
            </a:lvl2pPr>
            <a:lvl3pPr marL="809999" marR="0" indent="-269999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454547"/>
                </a:solidFill>
                <a:uFillTx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Mark Pro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1600" b="0" i="0" u="none" strike="noStrike" cap="none" spc="0" baseline="0">
                <a:solidFill>
                  <a:srgbClr val="454547"/>
                </a:solidFill>
                <a:uFillTx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Mark Pro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1600" b="0" i="0" u="none" strike="noStrike" cap="none" spc="0" baseline="0">
                <a:solidFill>
                  <a:srgbClr val="454547"/>
                </a:solidFill>
                <a:uFillTx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Mark Pro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360000" marR="0" indent="-3600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 hangingPunct="1">
              <a:lnSpc>
                <a:spcPct val="120000"/>
              </a:lnSpc>
              <a:buSzTx/>
              <a:buFontTx/>
              <a:buNone/>
              <a:defRPr sz="1800"/>
            </a:pPr>
            <a:r>
              <a:rPr lang="en-GB" sz="2200" dirty="0"/>
              <a:t>Lack of </a:t>
            </a:r>
            <a:r>
              <a:rPr lang="en-GB" sz="2200" dirty="0" err="1"/>
              <a:t>respon-sibility</a:t>
            </a:r>
            <a:r>
              <a:rPr lang="en-GB" sz="2200" dirty="0"/>
              <a:t> and shared owner-ship can make coordination challenging</a:t>
            </a:r>
          </a:p>
        </p:txBody>
      </p:sp>
      <p:sp>
        <p:nvSpPr>
          <p:cNvPr id="5" name="The overall welfare needs of the individual citizen tend to receive insufficient attention…">
            <a:extLst>
              <a:ext uri="{FF2B5EF4-FFF2-40B4-BE49-F238E27FC236}">
                <a16:creationId xmlns:a16="http://schemas.microsoft.com/office/drawing/2014/main" id="{E7D8685F-8B15-8FAD-3AC6-FA63132410C7}"/>
              </a:ext>
            </a:extLst>
          </p:cNvPr>
          <p:cNvSpPr txBox="1">
            <a:spLocks/>
          </p:cNvSpPr>
          <p:nvPr/>
        </p:nvSpPr>
        <p:spPr>
          <a:xfrm>
            <a:off x="9555275" y="3126884"/>
            <a:ext cx="1913467" cy="2018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 marL="269999" marR="0" indent="-269999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454547"/>
                </a:solidFill>
                <a:uFillTx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Mark Pro"/>
              </a:defRPr>
            </a:lvl1pPr>
            <a:lvl2pPr marL="539999" marR="0" indent="-269999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454547"/>
                </a:solidFill>
                <a:uFillTx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Mark Pro"/>
              </a:defRPr>
            </a:lvl2pPr>
            <a:lvl3pPr marL="809999" marR="0" indent="-269999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454547"/>
                </a:solidFill>
                <a:uFillTx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Mark Pro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1600" b="0" i="0" u="none" strike="noStrike" cap="none" spc="0" baseline="0">
                <a:solidFill>
                  <a:srgbClr val="454547"/>
                </a:solidFill>
                <a:uFillTx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Mark Pro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1600" b="0" i="0" u="none" strike="noStrike" cap="none" spc="0" baseline="0">
                <a:solidFill>
                  <a:srgbClr val="454547"/>
                </a:solidFill>
                <a:uFillTx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Mark Pro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360000" marR="0" indent="-3600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​"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 hangingPunct="1">
              <a:lnSpc>
                <a:spcPct val="120000"/>
              </a:lnSpc>
              <a:buSzTx/>
              <a:buFontTx/>
              <a:buNone/>
              <a:defRPr sz="1800"/>
            </a:pPr>
            <a:r>
              <a:rPr lang="en-GB" sz="2200" dirty="0"/>
              <a:t>A guidance overload can create </a:t>
            </a:r>
            <a:r>
              <a:rPr lang="en-GB" sz="2200" dirty="0" err="1"/>
              <a:t>deman</a:t>
            </a:r>
            <a:r>
              <a:rPr lang="en-GB" sz="2200" dirty="0"/>
              <a:t>-ding conditions for (de)</a:t>
            </a:r>
            <a:r>
              <a:rPr lang="en-GB" sz="2200" dirty="0" err="1"/>
              <a:t>imple</a:t>
            </a:r>
            <a:r>
              <a:rPr lang="en-GB" sz="2200" dirty="0"/>
              <a:t>-mentation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A2313EE-0B4F-600B-E354-610D61A70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8308" y="1430572"/>
            <a:ext cx="1581078" cy="159470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94528DD9-F0E6-6EE7-AFD3-F4FD98B7DC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63976" y="1430572"/>
            <a:ext cx="1581078" cy="159470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95EB1D4B-B7CD-9C42-3B42-26A33055D2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65618" y="1430572"/>
            <a:ext cx="1581078" cy="159470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6FDB6E7-9D72-6F0E-835E-B2264A77BD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82284" y="1430572"/>
            <a:ext cx="1581078" cy="1594708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39A5886B-291E-7C6D-F93B-4CAA79CB498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69420" y="1430572"/>
            <a:ext cx="1581078" cy="159470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B2514AD-8B19-2ECB-E30E-3DDE10F1F793}"/>
              </a:ext>
            </a:extLst>
          </p:cNvPr>
          <p:cNvSpPr/>
          <p:nvPr/>
        </p:nvSpPr>
        <p:spPr>
          <a:xfrm>
            <a:off x="-42333" y="1089952"/>
            <a:ext cx="10261600" cy="806580"/>
          </a:xfrm>
          <a:prstGeom prst="rect">
            <a:avLst/>
          </a:prstGeom>
          <a:solidFill>
            <a:srgbClr val="AFDBF6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DK" sz="1400" b="1" i="0" u="none" strike="noStrike" cap="all" spc="0" normalizeH="0" baseline="0">
              <a:ln>
                <a:noFill/>
              </a:ln>
              <a:solidFill>
                <a:srgbClr val="454547"/>
              </a:solidFill>
              <a:effectLst/>
              <a:uFillTx/>
              <a:latin typeface="Mark Pro"/>
              <a:ea typeface="Mark Pro"/>
              <a:cs typeface="Mark Pro"/>
              <a:sym typeface="Mark Pro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CB5D8B-1635-B6C3-354B-9FD17C9DAA5A}"/>
              </a:ext>
            </a:extLst>
          </p:cNvPr>
          <p:cNvSpPr/>
          <p:nvPr/>
        </p:nvSpPr>
        <p:spPr>
          <a:xfrm>
            <a:off x="-42333" y="1843487"/>
            <a:ext cx="11529580" cy="806580"/>
          </a:xfrm>
          <a:prstGeom prst="rect">
            <a:avLst/>
          </a:prstGeom>
          <a:solidFill>
            <a:srgbClr val="AFDBF6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DK" sz="1400" b="1" i="0" u="none" strike="noStrike" cap="all" spc="0" normalizeH="0" baseline="0">
              <a:ln>
                <a:noFill/>
              </a:ln>
              <a:solidFill>
                <a:srgbClr val="454547"/>
              </a:solidFill>
              <a:effectLst/>
              <a:uFillTx/>
              <a:latin typeface="Mark Pro"/>
              <a:ea typeface="Mark Pro"/>
              <a:cs typeface="Mark Pro"/>
              <a:sym typeface="Mark Pro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31E5E7-D3BE-4493-9925-D58EC86258B2}"/>
              </a:ext>
            </a:extLst>
          </p:cNvPr>
          <p:cNvSpPr/>
          <p:nvPr/>
        </p:nvSpPr>
        <p:spPr>
          <a:xfrm>
            <a:off x="-33866" y="2571620"/>
            <a:ext cx="4605866" cy="806580"/>
          </a:xfrm>
          <a:prstGeom prst="rect">
            <a:avLst/>
          </a:prstGeom>
          <a:solidFill>
            <a:srgbClr val="AFDBF6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DK" sz="1400" b="1" i="0" u="none" strike="noStrike" cap="all" spc="0" normalizeH="0" baseline="0">
              <a:ln>
                <a:noFill/>
              </a:ln>
              <a:solidFill>
                <a:srgbClr val="454547"/>
              </a:solidFill>
              <a:effectLst/>
              <a:uFillTx/>
              <a:latin typeface="Mark Pro"/>
              <a:ea typeface="Mark Pro"/>
              <a:cs typeface="Mark Pro"/>
              <a:sym typeface="Mark Pro"/>
            </a:endParaRPr>
          </a:p>
        </p:txBody>
      </p:sp>
      <p:sp>
        <p:nvSpPr>
          <p:cNvPr id="354" name="The overall welfare needs of the individual tend to receive insufficient attention"/>
          <p:cNvSpPr txBox="1">
            <a:spLocks noGrp="1"/>
          </p:cNvSpPr>
          <p:nvPr>
            <p:ph type="title"/>
          </p:nvPr>
        </p:nvSpPr>
        <p:spPr>
          <a:xfrm>
            <a:off x="1972733" y="1132287"/>
            <a:ext cx="9571268" cy="23323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>
                <a:latin typeface="Corbel" panose="020B0503020204020204" pitchFamily="34" charset="0"/>
              </a:rPr>
              <a:t>The overall welfare needs of the individual tend to receive insufficient attention</a:t>
            </a:r>
          </a:p>
        </p:txBody>
      </p:sp>
      <p:sp>
        <p:nvSpPr>
          <p:cNvPr id="355" name="Lack of coordination/collaboration → fragmented processes; repeating their story; uncertainty about responsibilities; standardised services not adapted to individual situations"/>
          <p:cNvSpPr txBox="1">
            <a:spLocks noGrp="1"/>
          </p:cNvSpPr>
          <p:nvPr>
            <p:ph type="body" sz="quarter" idx="1"/>
          </p:nvPr>
        </p:nvSpPr>
        <p:spPr>
          <a:xfrm>
            <a:off x="647999" y="3832276"/>
            <a:ext cx="3308148" cy="25379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SzTx/>
              <a:buFontTx/>
              <a:buNone/>
            </a:lvl1pPr>
          </a:lstStyle>
          <a:p>
            <a:r>
              <a:rPr dirty="0">
                <a:latin typeface="Corbel" panose="020B0503020204020204" pitchFamily="34" charset="0"/>
              </a:rPr>
              <a:t>Lack of coordination/collaboration → fragmented processes; repeating their story; uncertainty about responsibilities; </a:t>
            </a:r>
            <a:r>
              <a:rPr dirty="0" err="1">
                <a:latin typeface="Corbel" panose="020B0503020204020204" pitchFamily="34" charset="0"/>
              </a:rPr>
              <a:t>standardised</a:t>
            </a:r>
            <a:r>
              <a:rPr dirty="0">
                <a:latin typeface="Corbel" panose="020B0503020204020204" pitchFamily="34" charset="0"/>
              </a:rPr>
              <a:t> services not adapted to individual situations</a:t>
            </a:r>
          </a:p>
        </p:txBody>
      </p:sp>
      <p:sp>
        <p:nvSpPr>
          <p:cNvPr id="3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04141" y="298599"/>
            <a:ext cx="84959" cy="18466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latin typeface="Corbel" panose="020B0503020204020204" pitchFamily="34" charset="0"/>
              </a:rPr>
              <a:t>8</a:t>
            </a:fld>
            <a:endParaRPr dirty="0">
              <a:latin typeface="Corbel" panose="020B0503020204020204" pitchFamily="34" charset="0"/>
            </a:endParaRPr>
          </a:p>
        </p:txBody>
      </p:sp>
      <p:sp>
        <p:nvSpPr>
          <p:cNvPr id="357" name="Services often rigid and diagnosis-centred; actors lack a common plan and work independently → inefficient use of resources; contradictory or incomplete solutions"/>
          <p:cNvSpPr txBox="1"/>
          <p:nvPr/>
        </p:nvSpPr>
        <p:spPr>
          <a:xfrm>
            <a:off x="4413549" y="3832276"/>
            <a:ext cx="3308148" cy="2537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>
              <a:lnSpc>
                <a:spcPct val="120000"/>
              </a:lnSpc>
              <a:spcBef>
                <a:spcPts val="600"/>
              </a:spcBef>
              <a:defRPr sz="1600">
                <a:solidFill>
                  <a:srgbClr val="454547"/>
                </a:solidFill>
                <a:latin typeface="Mark Pro"/>
                <a:ea typeface="Mark Pro"/>
                <a:cs typeface="Mark Pro"/>
                <a:sym typeface="Mark Pro"/>
              </a:defRPr>
            </a:lvl1pPr>
          </a:lstStyle>
          <a:p>
            <a:r>
              <a:rPr>
                <a:latin typeface="Corbel" panose="020B0503020204020204" pitchFamily="34" charset="0"/>
              </a:rPr>
              <a:t>Services often rigid and diagnosis-centred; actors lack a common plan and work independently → inefficient use of resources; contradictory or incomplete solutions</a:t>
            </a:r>
          </a:p>
        </p:txBody>
      </p:sp>
      <p:sp>
        <p:nvSpPr>
          <p:cNvPr id="358" name="How one talks about user groups affects all system levels (e.g., avoiding narratives that frame persons as a “burden on society”)"/>
          <p:cNvSpPr txBox="1"/>
          <p:nvPr/>
        </p:nvSpPr>
        <p:spPr>
          <a:xfrm>
            <a:off x="8179099" y="3832276"/>
            <a:ext cx="3308148" cy="2537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>
              <a:lnSpc>
                <a:spcPct val="120000"/>
              </a:lnSpc>
              <a:spcBef>
                <a:spcPts val="600"/>
              </a:spcBef>
              <a:defRPr sz="1600">
                <a:solidFill>
                  <a:srgbClr val="454547"/>
                </a:solidFill>
                <a:latin typeface="Mark Pro"/>
                <a:ea typeface="Mark Pro"/>
                <a:cs typeface="Mark Pro"/>
                <a:sym typeface="Mark Pro"/>
              </a:defRPr>
            </a:lvl1pPr>
          </a:lstStyle>
          <a:p>
            <a:r>
              <a:rPr>
                <a:latin typeface="Corbel" panose="020B0503020204020204" pitchFamily="34" charset="0"/>
              </a:rPr>
              <a:t>How one talks about user groups affects all system levels (e.g., avoiding narratives that frame persons as a “burden on society”)</a:t>
            </a:r>
          </a:p>
        </p:txBody>
      </p:sp>
      <p:sp>
        <p:nvSpPr>
          <p:cNvPr id="359" name="Five findings in the cross-Nordic welfare"/>
          <p:cNvSpPr txBox="1"/>
          <p:nvPr/>
        </p:nvSpPr>
        <p:spPr>
          <a:xfrm>
            <a:off x="647999" y="298599"/>
            <a:ext cx="2643352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 b="1">
                <a:solidFill>
                  <a:srgbClr val="454547"/>
                </a:solidFill>
                <a:latin typeface="Mark Pro"/>
                <a:ea typeface="Mark Pro"/>
                <a:cs typeface="Mark Pro"/>
                <a:sym typeface="Mark Pro"/>
              </a:defRPr>
            </a:lvl1pPr>
          </a:lstStyle>
          <a:p>
            <a:r>
              <a:rPr>
                <a:latin typeface="Corbel" panose="020B0503020204020204" pitchFamily="34" charset="0"/>
              </a:rPr>
              <a:t>Five findings in the cross-Nordic welfare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597A453-78EA-1F78-CD6C-2186E7C60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6765" y="1081485"/>
            <a:ext cx="1284322" cy="129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0671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0E930E-5844-A758-25D1-B9A6EF14DBF4}"/>
              </a:ext>
            </a:extLst>
          </p:cNvPr>
          <p:cNvSpPr/>
          <p:nvPr/>
        </p:nvSpPr>
        <p:spPr>
          <a:xfrm>
            <a:off x="-42334" y="1089952"/>
            <a:ext cx="10443633" cy="806580"/>
          </a:xfrm>
          <a:prstGeom prst="rect">
            <a:avLst/>
          </a:prstGeom>
          <a:solidFill>
            <a:srgbClr val="AFDBF6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DK" sz="1400" b="1" i="0" u="none" strike="noStrike" cap="all" spc="0" normalizeH="0" baseline="0">
              <a:ln>
                <a:noFill/>
              </a:ln>
              <a:solidFill>
                <a:srgbClr val="454547"/>
              </a:solidFill>
              <a:effectLst/>
              <a:uFillTx/>
              <a:latin typeface="Mark Pro"/>
              <a:ea typeface="Mark Pro"/>
              <a:cs typeface="Mark Pro"/>
              <a:sym typeface="Mark Pro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D21DFB-8E11-763E-81D5-524904F6E0A9}"/>
              </a:ext>
            </a:extLst>
          </p:cNvPr>
          <p:cNvSpPr/>
          <p:nvPr/>
        </p:nvSpPr>
        <p:spPr>
          <a:xfrm>
            <a:off x="-42333" y="1843487"/>
            <a:ext cx="6376458" cy="806580"/>
          </a:xfrm>
          <a:prstGeom prst="rect">
            <a:avLst/>
          </a:prstGeom>
          <a:solidFill>
            <a:srgbClr val="AFDBF6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DK" sz="1400" b="1" i="0" u="none" strike="noStrike" cap="all" spc="0" normalizeH="0" baseline="0">
              <a:ln>
                <a:noFill/>
              </a:ln>
              <a:solidFill>
                <a:srgbClr val="454547"/>
              </a:solidFill>
              <a:effectLst/>
              <a:uFillTx/>
              <a:latin typeface="Mark Pro"/>
              <a:ea typeface="Mark Pro"/>
              <a:cs typeface="Mark Pro"/>
              <a:sym typeface="Mark Pro"/>
            </a:endParaRPr>
          </a:p>
        </p:txBody>
      </p:sp>
      <p:sp>
        <p:nvSpPr>
          <p:cNvPr id="361" name="Competence strategies are often underdeveloped"/>
          <p:cNvSpPr txBox="1">
            <a:spLocks noGrp="1"/>
          </p:cNvSpPr>
          <p:nvPr>
            <p:ph type="title"/>
          </p:nvPr>
        </p:nvSpPr>
        <p:spPr>
          <a:xfrm>
            <a:off x="1972733" y="1132287"/>
            <a:ext cx="9571268" cy="23323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>
                <a:latin typeface="Corbel" panose="020B0503020204020204" pitchFamily="34" charset="0"/>
              </a:rPr>
              <a:t>Competence strategies are often underdeveloped</a:t>
            </a:r>
          </a:p>
        </p:txBody>
      </p:sp>
      <p:sp>
        <p:nvSpPr>
          <p:cNvPr id="362" name="Difficulty recruiting necessary skills (employees and managers); need both generalist and specialist competences"/>
          <p:cNvSpPr txBox="1">
            <a:spLocks noGrp="1"/>
          </p:cNvSpPr>
          <p:nvPr>
            <p:ph type="body" sz="quarter" idx="1"/>
          </p:nvPr>
        </p:nvSpPr>
        <p:spPr>
          <a:xfrm>
            <a:off x="647999" y="3832276"/>
            <a:ext cx="3308148" cy="25379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SzTx/>
              <a:buFontTx/>
              <a:buNone/>
            </a:lvl1pPr>
          </a:lstStyle>
          <a:p>
            <a:r>
              <a:rPr dirty="0">
                <a:latin typeface="Corbel" panose="020B0503020204020204" pitchFamily="34" charset="0"/>
              </a:rPr>
              <a:t>Difficulty recruiting necessary skills (employees and managers); need both generalist and specialist competences</a:t>
            </a:r>
          </a:p>
        </p:txBody>
      </p:sp>
      <p:sp>
        <p:nvSpPr>
          <p:cNvPr id="36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13759" y="298599"/>
            <a:ext cx="75341" cy="18466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latin typeface="Corbel" panose="020B0503020204020204" pitchFamily="34" charset="0"/>
              </a:rPr>
              <a:t>9</a:t>
            </a:fld>
            <a:endParaRPr>
              <a:latin typeface="Corbel" panose="020B0503020204020204" pitchFamily="34" charset="0"/>
            </a:endParaRPr>
          </a:p>
        </p:txBody>
      </p:sp>
      <p:sp>
        <p:nvSpPr>
          <p:cNvPr id="364" name="Increasing specialisation increases the need for collaboration; providers may avoid collaboration due to time/resources → managing complexity requires special management skills"/>
          <p:cNvSpPr txBox="1"/>
          <p:nvPr/>
        </p:nvSpPr>
        <p:spPr>
          <a:xfrm>
            <a:off x="4413549" y="3832276"/>
            <a:ext cx="3308148" cy="2537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>
              <a:lnSpc>
                <a:spcPct val="120000"/>
              </a:lnSpc>
              <a:spcBef>
                <a:spcPts val="600"/>
              </a:spcBef>
              <a:defRPr sz="1600">
                <a:solidFill>
                  <a:srgbClr val="454547"/>
                </a:solidFill>
                <a:latin typeface="Mark Pro"/>
                <a:ea typeface="Mark Pro"/>
                <a:cs typeface="Mark Pro"/>
                <a:sym typeface="Mark Pro"/>
              </a:defRPr>
            </a:lvl1pPr>
          </a:lstStyle>
          <a:p>
            <a:r>
              <a:rPr>
                <a:latin typeface="Corbel" panose="020B0503020204020204" pitchFamily="34" charset="0"/>
              </a:rPr>
              <a:t>Increasing specialisation increases the need for collaboration; providers may avoid collaboration due to time/resources → managing complexity requires special management skills</a:t>
            </a:r>
          </a:p>
        </p:txBody>
      </p:sp>
      <p:sp>
        <p:nvSpPr>
          <p:cNvPr id="365" name="There is a lack of comprehensive competence strategies, as well as insufficient structures and capacity to support initiatives aimed at developing and implementing such strategies"/>
          <p:cNvSpPr txBox="1"/>
          <p:nvPr/>
        </p:nvSpPr>
        <p:spPr>
          <a:xfrm>
            <a:off x="8179099" y="3832276"/>
            <a:ext cx="3308148" cy="2537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>
              <a:lnSpc>
                <a:spcPct val="120000"/>
              </a:lnSpc>
              <a:spcBef>
                <a:spcPts val="600"/>
              </a:spcBef>
              <a:defRPr sz="1600">
                <a:solidFill>
                  <a:srgbClr val="454547"/>
                </a:solidFill>
                <a:latin typeface="Mark Pro"/>
                <a:ea typeface="Mark Pro"/>
                <a:cs typeface="Mark Pro"/>
                <a:sym typeface="Mark Pro"/>
              </a:defRPr>
            </a:lvl1pPr>
          </a:lstStyle>
          <a:p>
            <a:r>
              <a:rPr>
                <a:latin typeface="Corbel" panose="020B0503020204020204" pitchFamily="34" charset="0"/>
              </a:rPr>
              <a:t>There is a lack of comprehensive competence strategies, as well as insufficient structures and capacity to support initiatives aimed at developing and implementing such strategies</a:t>
            </a:r>
          </a:p>
        </p:txBody>
      </p:sp>
      <p:sp>
        <p:nvSpPr>
          <p:cNvPr id="366" name="Five findings in the cross-Nordic welfare"/>
          <p:cNvSpPr txBox="1"/>
          <p:nvPr/>
        </p:nvSpPr>
        <p:spPr>
          <a:xfrm>
            <a:off x="647999" y="298599"/>
            <a:ext cx="2643352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 b="1">
                <a:solidFill>
                  <a:srgbClr val="454547"/>
                </a:solidFill>
                <a:latin typeface="Mark Pro"/>
                <a:ea typeface="Mark Pro"/>
                <a:cs typeface="Mark Pro"/>
                <a:sym typeface="Mark Pro"/>
              </a:defRPr>
            </a:lvl1pPr>
          </a:lstStyle>
          <a:p>
            <a:r>
              <a:rPr dirty="0">
                <a:latin typeface="Corbel" panose="020B0503020204020204" pitchFamily="34" charset="0"/>
              </a:rPr>
              <a:t>Five findings in the cross-Nordic welfare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E1528E1-89F6-75FB-7F1D-154423A23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3759" y="1073018"/>
            <a:ext cx="1284322" cy="129539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Novo Nordisk 16:9">
  <a:themeElements>
    <a:clrScheme name="Novo Nordisk 16:9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1965"/>
      </a:accent1>
      <a:accent2>
        <a:srgbClr val="005AD2"/>
      </a:accent2>
      <a:accent3>
        <a:srgbClr val="2A918B"/>
      </a:accent3>
      <a:accent4>
        <a:srgbClr val="EEA7BF"/>
      </a:accent4>
      <a:accent5>
        <a:srgbClr val="3B97DE"/>
      </a:accent5>
      <a:accent6>
        <a:srgbClr val="939AA7"/>
      </a:accent6>
      <a:hlink>
        <a:srgbClr val="0000FF"/>
      </a:hlink>
      <a:folHlink>
        <a:srgbClr val="FF00FF"/>
      </a:folHlink>
    </a:clrScheme>
    <a:fontScheme name="Novo Nordisk 16:9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Novo Nordisk 16: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36000" tIns="36000" rIns="36000" bIns="36000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60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cap="all" spc="0" normalizeH="0" baseline="0">
            <a:ln>
              <a:noFill/>
            </a:ln>
            <a:solidFill>
              <a:srgbClr val="454547"/>
            </a:solidFill>
            <a:effectLst/>
            <a:uFillTx/>
            <a:latin typeface="Mark Pro"/>
            <a:ea typeface="Mark Pro"/>
            <a:cs typeface="Mark Pro"/>
            <a:sym typeface="Mark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ovo Nordisk 16:9">
  <a:themeElements>
    <a:clrScheme name="Novo Nordisk 16:9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1965"/>
      </a:accent1>
      <a:accent2>
        <a:srgbClr val="005AD2"/>
      </a:accent2>
      <a:accent3>
        <a:srgbClr val="2A918B"/>
      </a:accent3>
      <a:accent4>
        <a:srgbClr val="EEA7BF"/>
      </a:accent4>
      <a:accent5>
        <a:srgbClr val="3B97DE"/>
      </a:accent5>
      <a:accent6>
        <a:srgbClr val="939AA7"/>
      </a:accent6>
      <a:hlink>
        <a:srgbClr val="0000FF"/>
      </a:hlink>
      <a:folHlink>
        <a:srgbClr val="FF00FF"/>
      </a:folHlink>
    </a:clrScheme>
    <a:fontScheme name="Novo Nordisk 16:9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Novo Nordisk 16: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36000" tIns="36000" rIns="36000" bIns="36000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60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cap="all" spc="0" normalizeH="0" baseline="0">
            <a:ln>
              <a:noFill/>
            </a:ln>
            <a:solidFill>
              <a:srgbClr val="454547"/>
            </a:solidFill>
            <a:effectLst/>
            <a:uFillTx/>
            <a:latin typeface="Mark Pro"/>
            <a:ea typeface="Mark Pro"/>
            <a:cs typeface="Mark Pro"/>
            <a:sym typeface="Mark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A27C8BC4FF814B80B4CE83598355D9" ma:contentTypeVersion="15" ma:contentTypeDescription="Create a new document." ma:contentTypeScope="" ma:versionID="fb256582c1711dae6709f2c87bf27baf">
  <xsd:schema xmlns:xsd="http://www.w3.org/2001/XMLSchema" xmlns:xs="http://www.w3.org/2001/XMLSchema" xmlns:p="http://schemas.microsoft.com/office/2006/metadata/properties" xmlns:ns2="67a593e1-5ef2-4229-8314-3b3fbeeda55a" xmlns:ns3="cbb7c6bd-507d-4033-9261-afac356a73ee" targetNamespace="http://schemas.microsoft.com/office/2006/metadata/properties" ma:root="true" ma:fieldsID="9be4e937a1ab9eb870f8b9b18b2c79a3" ns2:_="" ns3:_="">
    <xsd:import namespace="67a593e1-5ef2-4229-8314-3b3fbeeda55a"/>
    <xsd:import namespace="cbb7c6bd-507d-4033-9261-afac356a73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anu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a593e1-5ef2-4229-8314-3b3fbeeda5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anus" ma:index="10" nillable="true" ma:displayName="Manus" ma:description="Dessa frågor kan användas i testet" ma:format="Dropdown" ma:internalName="Manus">
      <xsd:simpleType>
        <xsd:restriction base="dms:Note">
          <xsd:maxLength value="255"/>
        </xsd:restriction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511ca070-c001-464c-8047-b402787012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b7c6bd-507d-4033-9261-afac356a73ee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b6dca2a-a5f4-4f2b-81f1-874fa9fdea48}" ma:internalName="TaxCatchAll" ma:showField="CatchAllData" ma:web="cbb7c6bd-507d-4033-9261-afac356a73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7a593e1-5ef2-4229-8314-3b3fbeeda55a">
      <Terms xmlns="http://schemas.microsoft.com/office/infopath/2007/PartnerControls"/>
    </lcf76f155ced4ddcb4097134ff3c332f>
    <TaxCatchAll xmlns="cbb7c6bd-507d-4033-9261-afac356a73ee" xsi:nil="true"/>
    <Manus xmlns="67a593e1-5ef2-4229-8314-3b3fbeeda55a" xsi:nil="true"/>
  </documentManagement>
</p:properties>
</file>

<file path=customXml/itemProps1.xml><?xml version="1.0" encoding="utf-8"?>
<ds:datastoreItem xmlns:ds="http://schemas.openxmlformats.org/officeDocument/2006/customXml" ds:itemID="{4B1E6AA7-B137-4746-B501-0FC24AF194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D4DF66-35CA-460D-873C-121FB22D68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a593e1-5ef2-4229-8314-3b3fbeeda55a"/>
    <ds:schemaRef ds:uri="cbb7c6bd-507d-4033-9261-afac356a73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9FE022-C80C-471A-9547-DA02C4B7A420}">
  <ds:schemaRefs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bb7c6bd-507d-4033-9261-afac356a73ee"/>
    <ds:schemaRef ds:uri="67a593e1-5ef2-4229-8314-3b3fbeeda55a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1400</Words>
  <Application>Microsoft Macintosh PowerPoint</Application>
  <PresentationFormat>Widescreen</PresentationFormat>
  <Paragraphs>145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Corbel</vt:lpstr>
      <vt:lpstr>Helvetica</vt:lpstr>
      <vt:lpstr>Mark Pro</vt:lpstr>
      <vt:lpstr>Novo Nordisk 16:9</vt:lpstr>
      <vt:lpstr>Complex welfare services in Nordic countries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overall welfare needs of the individual tend to receive insufficient attention</vt:lpstr>
      <vt:lpstr>Competence strategies are often underdeveloped</vt:lpstr>
      <vt:lpstr>Incentive structures provide limited support for prioritisation of coordinated services</vt:lpstr>
      <vt:lpstr>Lack of responsibility and shared owner-ship can make coordination challenging</vt:lpstr>
      <vt:lpstr>A guidance overload can create demanding conditions for (de)implementation</vt:lpstr>
      <vt:lpstr>“</vt:lpstr>
      <vt:lpstr>PowerPoint Presentation</vt:lpstr>
      <vt:lpstr>Strengthen national and local coordination and cooperation by</vt:lpstr>
      <vt:lpstr>Coordinate government signals and requirements by</vt:lpstr>
      <vt:lpstr>Strengthen leadership for change and quality by</vt:lpstr>
      <vt:lpstr>Ensure strategic competence development and professional support by</vt:lpstr>
      <vt:lpstr>PowerPoint Presentation</vt:lpstr>
      <vt:lpstr>PowerPoint Presentation</vt:lpstr>
      <vt:lpstr>PowerPoint Presentation</vt:lpstr>
      <vt:lpstr>Members of the Nordic network on complex welfare services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Marie Døssing</cp:lastModifiedBy>
  <cp:revision>2</cp:revision>
  <dcterms:modified xsi:type="dcterms:W3CDTF">2025-10-31T10:17:39Z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0x01010069A27C8BC4FF814B80B4CE83598355D9</vt:lpwstr>
  </property>
  <property fmtid="{D5CDD505-2E9C-101B-9397-08002B2CF9AE}" pid="3" name="MediaServiceImageTags">
    <vt:lpwstr/>
  </property>
</Properties>
</file>