
<file path=[Content_Types].xml><?xml version="1.0" encoding="utf-8"?>
<Types xmlns="http://schemas.openxmlformats.org/package/2006/content-types">
  <Default Extension="bin" ContentType="image/png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7.xml" ContentType="application/vnd.openxmlformats-officedocument.presentationml.tags+xml"/>
  <Override PartName="/docProps/custom.xml" ContentType="application/vnd.openxmlformats-officedocument.custom-properties+xml"/>
  <Override PartName="/ppt/tags/tag5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BEBEC"/>
    <a:srgbClr val="ADCFF1"/>
    <a:srgbClr val="006EB6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1" autoAdjust="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18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BA559-C1C5-4943-B542-8794232D57DA}" type="datetimeFigureOut">
              <a:rPr lang="da-DK"/>
              <a:t>23-03-2023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AC64D-F328-458C-83FB-46E4CB2334DA}" type="slidenum">
              <a:rPr lang="da-DK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9405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23/03/2023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bin"/><Relationship Id="rId3" Type="http://schemas.openxmlformats.org/officeDocument/2006/relationships/image" Target="../media/image5.bin"/><Relationship Id="rId7" Type="http://schemas.openxmlformats.org/officeDocument/2006/relationships/image" Target="../media/image9.bin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bin"/><Relationship Id="rId5" Type="http://schemas.openxmlformats.org/officeDocument/2006/relationships/image" Target="../media/image7.bin"/><Relationship Id="rId10" Type="http://schemas.openxmlformats.org/officeDocument/2006/relationships/image" Target="../media/image12.bin"/><Relationship Id="rId4" Type="http://schemas.openxmlformats.org/officeDocument/2006/relationships/image" Target="../media/image6.bin"/><Relationship Id="rId9" Type="http://schemas.openxmlformats.org/officeDocument/2006/relationships/image" Target="../media/image1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EBE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834" y="675392"/>
            <a:ext cx="5467917" cy="4766558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7800">
                <a:solidFill>
                  <a:srgbClr val="006EB6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anchor="b" anchorCtr="0"/>
          <a:lstStyle>
            <a:lvl1pPr marL="0" indent="0" algn="r">
              <a:buNone/>
              <a:defRPr sz="13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name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</p:spPr>
        <p:txBody>
          <a:bodyPr/>
          <a:lstStyle>
            <a:lvl1pPr>
              <a:defRPr sz="1350">
                <a:solidFill>
                  <a:srgbClr val="006EB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3" y="6935411"/>
            <a:ext cx="5400675" cy="22250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96338" y="6520734"/>
            <a:ext cx="2663824" cy="22250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7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" y="5936400"/>
            <a:ext cx="2566800" cy="69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95662" y="1304690"/>
            <a:ext cx="8097838" cy="47058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None/>
              <a:tabLst/>
              <a:defRPr sz="4000" b="1" i="1" baseline="0">
                <a:solidFill>
                  <a:srgbClr val="ADCFF1"/>
                </a:solidFill>
              </a:defRPr>
            </a:lvl1pPr>
            <a:lvl2pPr marL="0" indent="0">
              <a:spcBef>
                <a:spcPts val="1800"/>
              </a:spcBef>
              <a:buFont typeface="Open Sans" panose="020B0606030504020204" pitchFamily="34" charset="0"/>
              <a:buChar char="​"/>
              <a:defRPr>
                <a:solidFill>
                  <a:srgbClr val="ADCFF1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​"/>
              <a:tabLst/>
              <a:defRPr/>
            </a:pPr>
            <a:r>
              <a:rPr lang="en-GB" dirty="0"/>
              <a:t>Insert quotation text in several lines. Insert name or source: Click ENTER for new line, click TAB, insert name/source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1318260" y="414526"/>
            <a:ext cx="1871662" cy="1364481"/>
          </a:xfrm>
          <a:custGeom>
            <a:avLst/>
            <a:gdLst>
              <a:gd name="T0" fmla="*/ 492 w 2288"/>
              <a:gd name="T1" fmla="*/ 0 h 1668"/>
              <a:gd name="T2" fmla="*/ 1077 w 2288"/>
              <a:gd name="T3" fmla="*/ 0 h 1668"/>
              <a:gd name="T4" fmla="*/ 483 w 2288"/>
              <a:gd name="T5" fmla="*/ 1668 h 1668"/>
              <a:gd name="T6" fmla="*/ 0 w 2288"/>
              <a:gd name="T7" fmla="*/ 1668 h 1668"/>
              <a:gd name="T8" fmla="*/ 492 w 2288"/>
              <a:gd name="T9" fmla="*/ 0 h 1668"/>
              <a:gd name="T10" fmla="*/ 492 w 2288"/>
              <a:gd name="T11" fmla="*/ 0 h 1668"/>
              <a:gd name="T12" fmla="*/ 1699 w 2288"/>
              <a:gd name="T13" fmla="*/ 0 h 1668"/>
              <a:gd name="T14" fmla="*/ 2288 w 2288"/>
              <a:gd name="T15" fmla="*/ 0 h 1668"/>
              <a:gd name="T16" fmla="*/ 1597 w 2288"/>
              <a:gd name="T17" fmla="*/ 1668 h 1668"/>
              <a:gd name="T18" fmla="*/ 1110 w 2288"/>
              <a:gd name="T19" fmla="*/ 1668 h 1668"/>
              <a:gd name="T20" fmla="*/ 1699 w 2288"/>
              <a:gd name="T21" fmla="*/ 0 h 1668"/>
              <a:gd name="T22" fmla="*/ 1699 w 2288"/>
              <a:gd name="T23" fmla="*/ 0 h 1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8" h="1668">
                <a:moveTo>
                  <a:pt x="492" y="0"/>
                </a:moveTo>
                <a:lnTo>
                  <a:pt x="1077" y="0"/>
                </a:lnTo>
                <a:lnTo>
                  <a:pt x="483" y="1668"/>
                </a:lnTo>
                <a:lnTo>
                  <a:pt x="0" y="1668"/>
                </a:lnTo>
                <a:lnTo>
                  <a:pt x="492" y="0"/>
                </a:lnTo>
                <a:lnTo>
                  <a:pt x="492" y="0"/>
                </a:lnTo>
                <a:close/>
                <a:moveTo>
                  <a:pt x="1699" y="0"/>
                </a:moveTo>
                <a:lnTo>
                  <a:pt x="2288" y="0"/>
                </a:lnTo>
                <a:lnTo>
                  <a:pt x="1597" y="1668"/>
                </a:lnTo>
                <a:lnTo>
                  <a:pt x="1110" y="1668"/>
                </a:lnTo>
                <a:lnTo>
                  <a:pt x="1699" y="0"/>
                </a:lnTo>
                <a:lnTo>
                  <a:pt x="1699" y="0"/>
                </a:lnTo>
                <a:close/>
              </a:path>
            </a:pathLst>
          </a:custGeom>
          <a:solidFill>
            <a:srgbClr val="AECE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ADCF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4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LD_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20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95662" y="1304690"/>
            <a:ext cx="8097838" cy="4705813"/>
          </a:xfrm>
        </p:spPr>
        <p:txBody>
          <a:bodyPr/>
          <a:lstStyle>
            <a:lvl1pPr marL="0" indent="0">
              <a:lnSpc>
                <a:spcPct val="105000"/>
              </a:lnSpc>
              <a:buFont typeface="Open Sans" panose="020B0606030504020204" pitchFamily="34" charset="0"/>
              <a:buChar char="​"/>
              <a:defRPr sz="4000" b="1" i="1"/>
            </a:lvl1pPr>
            <a:lvl2pPr marL="0" indent="0">
              <a:spcBef>
                <a:spcPts val="18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GB" dirty="0"/>
              <a:t>Insert quotation text in several lines. Insert name or source: Click ENTER for new line, click TAB, insert name/source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1318260" y="414526"/>
            <a:ext cx="1871662" cy="1364481"/>
          </a:xfrm>
          <a:custGeom>
            <a:avLst/>
            <a:gdLst>
              <a:gd name="T0" fmla="*/ 492 w 2288"/>
              <a:gd name="T1" fmla="*/ 0 h 1668"/>
              <a:gd name="T2" fmla="*/ 1077 w 2288"/>
              <a:gd name="T3" fmla="*/ 0 h 1668"/>
              <a:gd name="T4" fmla="*/ 483 w 2288"/>
              <a:gd name="T5" fmla="*/ 1668 h 1668"/>
              <a:gd name="T6" fmla="*/ 0 w 2288"/>
              <a:gd name="T7" fmla="*/ 1668 h 1668"/>
              <a:gd name="T8" fmla="*/ 492 w 2288"/>
              <a:gd name="T9" fmla="*/ 0 h 1668"/>
              <a:gd name="T10" fmla="*/ 492 w 2288"/>
              <a:gd name="T11" fmla="*/ 0 h 1668"/>
              <a:gd name="T12" fmla="*/ 1699 w 2288"/>
              <a:gd name="T13" fmla="*/ 0 h 1668"/>
              <a:gd name="T14" fmla="*/ 2288 w 2288"/>
              <a:gd name="T15" fmla="*/ 0 h 1668"/>
              <a:gd name="T16" fmla="*/ 1597 w 2288"/>
              <a:gd name="T17" fmla="*/ 1668 h 1668"/>
              <a:gd name="T18" fmla="*/ 1110 w 2288"/>
              <a:gd name="T19" fmla="*/ 1668 h 1668"/>
              <a:gd name="T20" fmla="*/ 1699 w 2288"/>
              <a:gd name="T21" fmla="*/ 0 h 1668"/>
              <a:gd name="T22" fmla="*/ 1699 w 2288"/>
              <a:gd name="T23" fmla="*/ 0 h 1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8" h="1668">
                <a:moveTo>
                  <a:pt x="492" y="0"/>
                </a:moveTo>
                <a:lnTo>
                  <a:pt x="1077" y="0"/>
                </a:lnTo>
                <a:lnTo>
                  <a:pt x="483" y="1668"/>
                </a:lnTo>
                <a:lnTo>
                  <a:pt x="0" y="1668"/>
                </a:lnTo>
                <a:lnTo>
                  <a:pt x="492" y="0"/>
                </a:lnTo>
                <a:lnTo>
                  <a:pt x="492" y="0"/>
                </a:lnTo>
                <a:close/>
                <a:moveTo>
                  <a:pt x="1699" y="0"/>
                </a:moveTo>
                <a:lnTo>
                  <a:pt x="2288" y="0"/>
                </a:lnTo>
                <a:lnTo>
                  <a:pt x="1597" y="1668"/>
                </a:lnTo>
                <a:lnTo>
                  <a:pt x="1110" y="1668"/>
                </a:lnTo>
                <a:lnTo>
                  <a:pt x="1699" y="0"/>
                </a:lnTo>
                <a:lnTo>
                  <a:pt x="169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643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tekst +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2376126"/>
            <a:ext cx="2676479" cy="205776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None/>
              <a:tabLst/>
              <a:defRPr sz="1800" b="1" baseline="0"/>
            </a:lvl1pPr>
            <a:lvl2pPr marL="288000" indent="-288000">
              <a:lnSpc>
                <a:spcPct val="95000"/>
              </a:lnSpc>
              <a:buFont typeface="Corbel" panose="020B0503020204020204" pitchFamily="34" charset="0"/>
              <a:buChar char="—"/>
              <a:defRPr sz="1800"/>
            </a:lvl2pPr>
            <a:lvl3pPr marL="540000" indent="-252000">
              <a:lnSpc>
                <a:spcPct val="95000"/>
              </a:lnSpc>
              <a:buFont typeface="Symbol" panose="05050102010706020507" pitchFamily="18" charset="2"/>
              <a:buChar char="·"/>
              <a:defRPr sz="1800"/>
            </a:lvl3pPr>
            <a:lvl4pPr marL="792000" indent="-252000">
              <a:lnSpc>
                <a:spcPct val="95000"/>
              </a:lnSpc>
              <a:buFont typeface="Arial" panose="020B0604020202020204" pitchFamily="34" charset="0"/>
              <a:buChar char="‒"/>
              <a:defRPr sz="1800"/>
            </a:lvl4pPr>
            <a:lvl5pPr marL="1044000" indent="-252000">
              <a:lnSpc>
                <a:spcPct val="95000"/>
              </a:lnSpc>
              <a:buFont typeface="Symbol" panose="05050102010706020507" pitchFamily="18" charset="2"/>
              <a:buChar char="·"/>
              <a:defRPr sz="1800"/>
            </a:lvl5pPr>
            <a:lvl6pPr>
              <a:lnSpc>
                <a:spcPct val="95000"/>
              </a:lnSpc>
              <a:defRPr sz="1800"/>
            </a:lvl6pPr>
            <a:lvl7pPr>
              <a:lnSpc>
                <a:spcPct val="95000"/>
              </a:lnSpc>
              <a:defRPr sz="1800"/>
            </a:lvl7pPr>
            <a:lvl8pPr>
              <a:lnSpc>
                <a:spcPct val="95000"/>
              </a:lnSpc>
              <a:defRPr sz="1800"/>
            </a:lvl8pPr>
            <a:lvl9pPr>
              <a:lnSpc>
                <a:spcPct val="95000"/>
              </a:lnSpc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​"/>
              <a:tabLst/>
              <a:defRPr/>
            </a:pPr>
            <a:r>
              <a:rPr lang="en-GB" dirty="0"/>
              <a:t>Click to add chart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3737" y="4433887"/>
            <a:ext cx="2700337" cy="1575135"/>
          </a:xfrm>
        </p:spPr>
        <p:txBody>
          <a:bodyPr anchor="b" anchorCtr="0"/>
          <a:lstStyle>
            <a:lvl1pPr marL="0" indent="0">
              <a:lnSpc>
                <a:spcPct val="97000"/>
              </a:lnSpc>
              <a:buFontTx/>
              <a:buNone/>
              <a:defRPr sz="1600" baseline="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972000" indent="0">
              <a:buFontTx/>
              <a:buNone/>
              <a:defRPr sz="1600"/>
            </a:lvl4pPr>
            <a:lvl5pPr marL="1224000" indent="0">
              <a:buFontTx/>
              <a:buNone/>
              <a:defRPr sz="1600"/>
            </a:lvl5pPr>
          </a:lstStyle>
          <a:p>
            <a:pPr lvl="0"/>
            <a:r>
              <a:rPr lang="en-GB" dirty="0"/>
              <a:t>Click to add note text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3394074" y="1409699"/>
            <a:ext cx="8099424" cy="45504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Insert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 in max 1 line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58055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+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93737" y="1409699"/>
            <a:ext cx="10799761" cy="40322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Insert chart or 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3738" y="5531239"/>
            <a:ext cx="10799762" cy="540697"/>
          </a:xfrm>
        </p:spPr>
        <p:txBody>
          <a:bodyPr anchor="t" anchorCtr="0"/>
          <a:lstStyle>
            <a:lvl1pPr marL="0" indent="0">
              <a:lnSpc>
                <a:spcPct val="97000"/>
              </a:lnSpc>
              <a:buFontTx/>
              <a:buNone/>
              <a:defRPr sz="1600" baseline="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972000" indent="0">
              <a:buFontTx/>
              <a:buNone/>
              <a:defRPr sz="1600"/>
            </a:lvl4pPr>
            <a:lvl5pPr marL="1224000" indent="0">
              <a:buFontTx/>
              <a:buNone/>
              <a:defRPr sz="1600"/>
            </a:lvl5pPr>
          </a:lstStyle>
          <a:p>
            <a:pPr lvl="0"/>
            <a:r>
              <a:rPr lang="en-GB" dirty="0"/>
              <a:t>Click to add note text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 in max 1 line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01748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+ note, ligh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93737" y="1409699"/>
            <a:ext cx="10799761" cy="40322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Insert chart or 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3738" y="5531239"/>
            <a:ext cx="10799762" cy="540697"/>
          </a:xfrm>
        </p:spPr>
        <p:txBody>
          <a:bodyPr anchor="t" anchorCtr="0"/>
          <a:lstStyle>
            <a:lvl1pPr marL="0" indent="0">
              <a:lnSpc>
                <a:spcPct val="97000"/>
              </a:lnSpc>
              <a:buFontTx/>
              <a:buNone/>
              <a:defRPr sz="1600" baseline="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972000" indent="0">
              <a:buFontTx/>
              <a:buNone/>
              <a:defRPr sz="1600"/>
            </a:lvl4pPr>
            <a:lvl5pPr marL="1224000" indent="0">
              <a:buFontTx/>
              <a:buNone/>
              <a:defRPr sz="1600"/>
            </a:lvl5pPr>
          </a:lstStyle>
          <a:p>
            <a:pPr lvl="0"/>
            <a:r>
              <a:rPr lang="en-GB" dirty="0"/>
              <a:t>Click to add note text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 in max 1 line</a:t>
            </a:r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7364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FLD_Footer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6094413" cy="6858000"/>
          </a:xfrm>
          <a:solidFill>
            <a:schemeClr val="bg1">
              <a:lumMod val="8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6858000"/>
          </a:xfrm>
          <a:solidFill>
            <a:schemeClr val="bg1">
              <a:lumMod val="7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278565" cy="1285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in max 2 lines</a:t>
            </a:r>
          </a:p>
        </p:txBody>
      </p:sp>
    </p:spTree>
    <p:extLst>
      <p:ext uri="{BB962C8B-B14F-4D97-AF65-F5344CB8AC3E}">
        <p14:creationId xmlns:p14="http://schemas.microsoft.com/office/powerpoint/2010/main" val="1234983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93737" y="1920240"/>
            <a:ext cx="4698964" cy="4029710"/>
          </a:xfrm>
        </p:spPr>
        <p:txBody>
          <a:bodyPr/>
          <a:lstStyle>
            <a:lvl1pPr>
              <a:lnSpc>
                <a:spcPct val="95000"/>
              </a:lnSpc>
              <a:defRPr sz="2200">
                <a:solidFill>
                  <a:srgbClr val="ADCFF1"/>
                </a:solidFill>
              </a:defRPr>
            </a:lvl1pPr>
            <a:lvl2pPr>
              <a:lnSpc>
                <a:spcPct val="95000"/>
              </a:lnSpc>
              <a:defRPr sz="2200">
                <a:solidFill>
                  <a:srgbClr val="ADCFF1"/>
                </a:solidFill>
              </a:defRPr>
            </a:lvl2pPr>
            <a:lvl3pPr>
              <a:lnSpc>
                <a:spcPct val="95000"/>
              </a:lnSpc>
              <a:defRPr sz="2200">
                <a:solidFill>
                  <a:srgbClr val="ADCFF1"/>
                </a:solidFill>
              </a:defRPr>
            </a:lvl3pPr>
            <a:lvl4pPr>
              <a:lnSpc>
                <a:spcPct val="95000"/>
              </a:lnSpc>
              <a:defRPr sz="2200">
                <a:solidFill>
                  <a:srgbClr val="ADCFF1"/>
                </a:solidFill>
              </a:defRPr>
            </a:lvl4pPr>
            <a:lvl5pPr>
              <a:lnSpc>
                <a:spcPct val="95000"/>
              </a:lnSpc>
              <a:defRPr sz="2200">
                <a:solidFill>
                  <a:srgbClr val="ADCFF1"/>
                </a:solidFill>
              </a:defRPr>
            </a:lvl5pPr>
            <a:lvl6pPr>
              <a:lnSpc>
                <a:spcPct val="95000"/>
              </a:lnSpc>
              <a:defRPr sz="1800">
                <a:solidFill>
                  <a:srgbClr val="ADCFF1"/>
                </a:solidFill>
              </a:defRPr>
            </a:lvl6pPr>
            <a:lvl7pPr>
              <a:lnSpc>
                <a:spcPct val="95000"/>
              </a:lnSpc>
              <a:defRPr sz="1800">
                <a:solidFill>
                  <a:srgbClr val="ADCFF1"/>
                </a:solidFill>
              </a:defRPr>
            </a:lvl7pPr>
            <a:lvl8pPr>
              <a:lnSpc>
                <a:spcPct val="95000"/>
              </a:lnSpc>
              <a:defRPr sz="1800">
                <a:solidFill>
                  <a:srgbClr val="ADCFF1"/>
                </a:solidFill>
              </a:defRPr>
            </a:lvl8pPr>
            <a:lvl9pPr>
              <a:lnSpc>
                <a:spcPct val="95000"/>
              </a:lnSpc>
              <a:defRPr sz="1800">
                <a:solidFill>
                  <a:srgbClr val="ADCFF1"/>
                </a:solidFill>
              </a:defRPr>
            </a:lvl9pPr>
          </a:lstStyle>
          <a:p>
            <a:pPr lvl="0"/>
            <a:r>
              <a:rPr lang="en-GB" dirty="0"/>
              <a:t>Click to add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6858000"/>
          </a:xfrm>
          <a:solidFill>
            <a:schemeClr val="bg1">
              <a:lumMod val="7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FLD_Footer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4736133" cy="1285875"/>
          </a:xfrm>
        </p:spPr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r>
              <a:rPr lang="en-GB" dirty="0"/>
              <a:t>Click to add title in max 2 lines</a:t>
            </a:r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ADCF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8649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086955" cy="1285875"/>
          </a:xfrm>
        </p:spPr>
        <p:txBody>
          <a:bodyPr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r>
              <a:rPr lang="en-GB" dirty="0"/>
              <a:t>Click to add title in max 2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5050653" cy="3532187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6858000"/>
          </a:xfrm>
          <a:solidFill>
            <a:schemeClr val="bg1">
              <a:lumMod val="8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6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LD_Footer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105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7795777" cy="1285875"/>
          </a:xfrm>
        </p:spPr>
        <p:txBody>
          <a:bodyPr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r>
              <a:rPr lang="en-GB" dirty="0"/>
              <a:t>Click to add title in max 2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7740144" cy="3532187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794750" y="0"/>
            <a:ext cx="3394463" cy="6858000"/>
          </a:xfrm>
          <a:solidFill>
            <a:schemeClr val="bg1">
              <a:lumMod val="85000"/>
            </a:schemeClr>
          </a:solidFill>
        </p:spPr>
        <p:txBody>
          <a:bodyPr tIns="144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6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LD_Footer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980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086955" cy="1285875"/>
          </a:xfrm>
        </p:spPr>
        <p:txBody>
          <a:bodyPr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r>
              <a:rPr lang="en-GB" dirty="0"/>
              <a:t>Click to add title in max 2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5050653" cy="3532187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3425825"/>
          </a:xfrm>
          <a:solidFill>
            <a:schemeClr val="bg1">
              <a:lumMod val="9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094800" y="3425824"/>
            <a:ext cx="6094413" cy="3432175"/>
          </a:xfrm>
          <a:solidFill>
            <a:schemeClr val="bg1">
              <a:lumMod val="8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7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FLD_Foot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67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400" y="676800"/>
            <a:ext cx="5468352" cy="4765150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7800">
                <a:solidFill>
                  <a:srgbClr val="ADCFF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anchor="b" anchorCtr="0"/>
          <a:lstStyle>
            <a:lvl1pPr marL="0" indent="0" algn="r">
              <a:buNone/>
              <a:defRPr sz="135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name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  <a:noFill/>
        </p:spPr>
        <p:txBody>
          <a:bodyPr/>
          <a:lstStyle>
            <a:lvl1pPr>
              <a:defRPr sz="1350">
                <a:solidFill>
                  <a:srgbClr val="ADCFF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3" y="6935411"/>
            <a:ext cx="5400675" cy="22250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0" name="LogoLigh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" y="5936400"/>
            <a:ext cx="2566799" cy="69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47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086955" cy="1285875"/>
          </a:xfrm>
        </p:spPr>
        <p:txBody>
          <a:bodyPr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r>
              <a:rPr lang="en-GB" dirty="0"/>
              <a:t>Click to add title in max 2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5050653" cy="3532187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3425825"/>
          </a:xfrm>
          <a:solidFill>
            <a:schemeClr val="bg1">
              <a:lumMod val="9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094801" y="3425823"/>
            <a:ext cx="2699950" cy="3434400"/>
          </a:xfrm>
          <a:solidFill>
            <a:schemeClr val="bg1">
              <a:lumMod val="85000"/>
            </a:schemeClr>
          </a:solidFill>
        </p:spPr>
        <p:txBody>
          <a:bodyPr tIns="144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794751" y="3425823"/>
            <a:ext cx="3394462" cy="3434400"/>
          </a:xfrm>
          <a:solidFill>
            <a:schemeClr val="bg1">
              <a:lumMod val="75000"/>
            </a:schemeClr>
          </a:solidFill>
        </p:spPr>
        <p:txBody>
          <a:bodyPr tIns="144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8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LD_Footer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768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89601" cy="6858000"/>
          </a:xfrm>
          <a:solidFill>
            <a:schemeClr val="bg1">
              <a:lumMod val="85000"/>
            </a:schemeClr>
          </a:solidFill>
        </p:spPr>
        <p:txBody>
          <a:bodyPr tIns="972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437845" cy="134633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4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LD_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791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USR_Name"/>
          <p:cNvSpPr>
            <a:spLocks noGrp="1"/>
          </p:cNvSpPr>
          <p:nvPr>
            <p:ph type="body" sz="quarter" idx="13" hasCustomPrompt="1"/>
          </p:nvPr>
        </p:nvSpPr>
        <p:spPr>
          <a:xfrm>
            <a:off x="3394074" y="1915152"/>
            <a:ext cx="8099423" cy="601488"/>
          </a:xfrm>
        </p:spPr>
        <p:txBody>
          <a:bodyPr anchor="b" anchorCtr="0"/>
          <a:lstStyle>
            <a:lvl1pPr marL="0" indent="0">
              <a:buFontTx/>
              <a:buNone/>
              <a:defRPr sz="2800" b="1"/>
            </a:lvl1pPr>
          </a:lstStyle>
          <a:p>
            <a:pPr lvl="0"/>
            <a:r>
              <a:rPr lang="en-GB" dirty="0"/>
              <a:t>Click to add name</a:t>
            </a:r>
          </a:p>
        </p:txBody>
      </p:sp>
      <p:sp>
        <p:nvSpPr>
          <p:cNvPr id="14" name="USR_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3394075" y="2630186"/>
            <a:ext cx="8099421" cy="4457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16" name="USR_Email"/>
          <p:cNvSpPr>
            <a:spLocks noGrp="1"/>
          </p:cNvSpPr>
          <p:nvPr>
            <p:ph type="body" sz="quarter" idx="15" hasCustomPrompt="1"/>
          </p:nvPr>
        </p:nvSpPr>
        <p:spPr>
          <a:xfrm>
            <a:off x="3394074" y="3166672"/>
            <a:ext cx="8099425" cy="484188"/>
          </a:xfrm>
        </p:spPr>
        <p:txBody>
          <a:bodyPr/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en-GB" dirty="0"/>
              <a:t>Click to add @</a:t>
            </a:r>
          </a:p>
        </p:txBody>
      </p:sp>
      <p:sp>
        <p:nvSpPr>
          <p:cNvPr id="17" name="USR_DirectPhone"/>
          <p:cNvSpPr>
            <a:spLocks noGrp="1"/>
          </p:cNvSpPr>
          <p:nvPr>
            <p:ph type="body" sz="quarter" idx="16" hasCustomPrompt="1"/>
          </p:nvPr>
        </p:nvSpPr>
        <p:spPr>
          <a:xfrm>
            <a:off x="3394074" y="3607704"/>
            <a:ext cx="8099425" cy="484188"/>
          </a:xfrm>
        </p:spPr>
        <p:txBody>
          <a:bodyPr/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en-GB" dirty="0"/>
              <a:t>Click to add phone number</a:t>
            </a:r>
          </a:p>
        </p:txBody>
      </p:sp>
      <p:sp>
        <p:nvSpPr>
          <p:cNvPr id="20" name="OFF_companyname"/>
          <p:cNvSpPr>
            <a:spLocks noGrp="1"/>
          </p:cNvSpPr>
          <p:nvPr>
            <p:ph type="body" sz="quarter" idx="18" hasCustomPrompt="1"/>
          </p:nvPr>
        </p:nvSpPr>
        <p:spPr>
          <a:xfrm>
            <a:off x="3394078" y="4426564"/>
            <a:ext cx="8099422" cy="330367"/>
          </a:xfrm>
        </p:spPr>
        <p:txBody>
          <a:bodyPr anchor="b" anchorCtr="0"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GB" dirty="0"/>
              <a:t>Click to add office name</a:t>
            </a:r>
          </a:p>
        </p:txBody>
      </p:sp>
      <p:sp>
        <p:nvSpPr>
          <p:cNvPr id="19" name="USR_Address"/>
          <p:cNvSpPr>
            <a:spLocks noGrp="1"/>
          </p:cNvSpPr>
          <p:nvPr>
            <p:ph type="body" sz="quarter" idx="17" hasCustomPrompt="1"/>
          </p:nvPr>
        </p:nvSpPr>
        <p:spPr>
          <a:xfrm>
            <a:off x="3394074" y="4757888"/>
            <a:ext cx="8099422" cy="330367"/>
          </a:xfrm>
        </p:spPr>
        <p:txBody>
          <a:bodyPr anchor="t" anchorCtr="0"/>
          <a:lstStyle>
            <a:lvl1pPr marL="0" indent="0">
              <a:buNone/>
              <a:defRPr sz="1800"/>
            </a:lvl1pPr>
          </a:lstStyle>
          <a:p>
            <a:pPr lvl="0"/>
            <a:r>
              <a:rPr lang="en-GB" dirty="0"/>
              <a:t>Click to add address</a:t>
            </a:r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7217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/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792000" anchor="ctr" anchorCtr="0"/>
          <a:lstStyle>
            <a:lvl1pPr marL="0" indent="0" algn="ctr">
              <a:buNone/>
              <a:tabLst>
                <a:tab pos="1700213" algn="l"/>
              </a:tabLst>
              <a:defRPr sz="2200" baseline="0">
                <a:solidFill>
                  <a:srgbClr val="ADCFF1"/>
                </a:solidFill>
              </a:defRPr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  <p:sp>
        <p:nvSpPr>
          <p:cNvPr id="2" name="LAN_Thanks"/>
          <p:cNvSpPr>
            <a:spLocks noGrp="1"/>
          </p:cNvSpPr>
          <p:nvPr>
            <p:ph type="title" hasCustomPrompt="1"/>
          </p:nvPr>
        </p:nvSpPr>
        <p:spPr>
          <a:xfrm>
            <a:off x="3326400" y="1639401"/>
            <a:ext cx="8167098" cy="1490661"/>
          </a:xfrm>
        </p:spPr>
        <p:txBody>
          <a:bodyPr anchor="t" anchorCtr="0"/>
          <a:lstStyle>
            <a:lvl1pPr>
              <a:defRPr sz="7800">
                <a:solidFill>
                  <a:srgbClr val="ADCFF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ADCF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8048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 in max 2 lines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37721" y="6964656"/>
            <a:ext cx="2355779" cy="176724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3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 userDrawn="1"/>
        </p:nvSpPr>
        <p:spPr>
          <a:xfrm>
            <a:off x="663759" y="375883"/>
            <a:ext cx="10931524" cy="6145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User guide – delete</a:t>
            </a:r>
            <a:r>
              <a:rPr lang="en-GB" sz="4800" baseline="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 before use</a:t>
            </a:r>
            <a:endParaRPr lang="en-GB" sz="4800" dirty="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AutoShape 4"/>
          <p:cNvSpPr>
            <a:spLocks/>
          </p:cNvSpPr>
          <p:nvPr userDrawn="1"/>
        </p:nvSpPr>
        <p:spPr bwMode="gray">
          <a:xfrm>
            <a:off x="7456919" y="3114505"/>
            <a:ext cx="2160000" cy="113877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view drawing guides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tab, set </a:t>
            </a:r>
            <a:b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tick mark next to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en-GB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</a:t>
            </a:r>
            <a:b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viewing of guides</a:t>
            </a:r>
          </a:p>
        </p:txBody>
      </p:sp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7456919" y="1409700"/>
            <a:ext cx="2160000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slide number, 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date and footer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Do this at the very end, so you get </a:t>
            </a:r>
            <a:br>
              <a:rPr lang="en-GB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GB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all the corrections with you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tab</a:t>
            </a:r>
            <a:endParaRPr lang="en-GB" altLang="da-DK" sz="90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Header and Footer </a:t>
            </a:r>
            <a:b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or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</a:t>
            </a:r>
            <a:b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only used on one slide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4359622" y="1409700"/>
            <a:ext cx="2160000" cy="78483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 placeholder, </a:t>
            </a:r>
            <a:b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picture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placeholder and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dirty="0"/>
              <a:t>insert picture via </a:t>
            </a:r>
            <a:r>
              <a:rPr lang="en-GB" sz="900" b="1" dirty="0"/>
              <a:t>Add Images</a:t>
            </a:r>
            <a:r>
              <a:rPr lang="en-GB" sz="900" dirty="0"/>
              <a:t>-button </a:t>
            </a:r>
            <a:br>
              <a:rPr lang="en-GB" sz="900" dirty="0"/>
            </a:br>
            <a:r>
              <a:rPr lang="en-GB" sz="900" dirty="0"/>
              <a:t>in the </a:t>
            </a:r>
            <a:r>
              <a:rPr lang="en-GB" sz="900" b="1" dirty="0"/>
              <a:t>NORDEN-</a:t>
            </a:r>
            <a:r>
              <a:rPr lang="en-GB" sz="900" baseline="0" dirty="0"/>
              <a:t>TAB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 userDrawn="1"/>
        </p:nvSpPr>
        <p:spPr bwMode="auto">
          <a:xfrm>
            <a:off x="4359622" y="2220228"/>
            <a:ext cx="21600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en-GB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</a:t>
            </a:r>
            <a:r>
              <a:rPr lang="en-GB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picture</a:t>
            </a:r>
            <a:endParaRPr lang="en-GB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900" b="1" dirty="0">
                <a:latin typeface="+mn-lt"/>
              </a:rPr>
              <a:t>NORDEN</a:t>
            </a:r>
            <a:r>
              <a:rPr lang="en-GB" sz="900" b="0" baseline="0" dirty="0">
                <a:latin typeface="+mn-lt"/>
              </a:rPr>
              <a:t>-TAB and</a:t>
            </a:r>
            <a:r>
              <a:rPr lang="en-GB" sz="900" baseline="0" dirty="0">
                <a:latin typeface="+mn-lt"/>
              </a:rPr>
              <a:t> </a:t>
            </a:r>
            <a:r>
              <a:rPr lang="en-GB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lick </a:t>
            </a:r>
            <a:b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 Tools</a:t>
            </a:r>
            <a:r>
              <a:rPr lang="en-GB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drop down button, </a:t>
            </a:r>
            <a:br>
              <a:rPr lang="en-GB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choose </a:t>
            </a: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change</a:t>
            </a:r>
            <a:r>
              <a:rPr lang="en-GB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size</a:t>
            </a:r>
            <a:r>
              <a:rPr lang="en-GB" sz="900" b="0" kern="1200" baseline="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or</a:t>
            </a:r>
            <a:r>
              <a:rPr lang="en-GB" sz="900" b="0" strike="noStrike" kern="1200" baseline="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GB" sz="900" b="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</a:t>
            </a:r>
            <a:br>
              <a:rPr lang="en-GB" sz="900" b="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of the picture</a:t>
            </a:r>
            <a:endParaRPr lang="en-GB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key down while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</a:t>
            </a:r>
            <a:r>
              <a:rPr lang="en-GB" altLang="da-DK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picture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</a:t>
            </a:r>
            <a:r>
              <a:rPr lang="en-GB" altLang="da-DK" sz="900" b="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</a:t>
            </a:r>
            <a:r>
              <a:rPr lang="en-GB" altLang="da-DK" sz="900" b="0" strike="sng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693739" y="3277385"/>
            <a:ext cx="2160000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tab</a:t>
            </a:r>
            <a:endParaRPr lang="en-GB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insert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Aft>
                <a:spcPts val="24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an appropriate layout from the </a:t>
            </a:r>
            <a:b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strike="noStrike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"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drop down</a:t>
            </a:r>
            <a:r>
              <a:rPr lang="en-GB" altLang="da-DK" sz="900" strike="noStrike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"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menu 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AutoShape 4"/>
          <p:cNvSpPr>
            <a:spLocks/>
          </p:cNvSpPr>
          <p:nvPr userDrawn="1"/>
        </p:nvSpPr>
        <p:spPr bwMode="gray">
          <a:xfrm>
            <a:off x="706058" y="4709084"/>
            <a:ext cx="2160000" cy="91307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tab</a:t>
            </a:r>
            <a:endParaRPr lang="en-GB" altLang="da-DK" sz="90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position, size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placeholders to their default settings</a:t>
            </a:r>
            <a:endParaRPr lang="en-GB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29" name="Text Box 48"/>
          <p:cNvSpPr txBox="1">
            <a:spLocks noChangeArrowheads="1"/>
          </p:cNvSpPr>
          <p:nvPr userDrawn="1"/>
        </p:nvSpPr>
        <p:spPr bwMode="auto">
          <a:xfrm>
            <a:off x="693740" y="1409700"/>
            <a:ext cx="2486866" cy="160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text</a:t>
            </a:r>
            <a:r>
              <a:rPr lang="en-GB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styles</a:t>
            </a:r>
            <a:endParaRPr lang="en-GB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if you want regular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text. Click ENTER and then Bullet-button for correct bullet.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 level to the next level</a:t>
            </a:r>
          </a:p>
          <a:p>
            <a:pPr eaLnBrk="1" hangingPunct="1">
              <a:spcAft>
                <a:spcPts val="24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endParaRPr lang="en-GB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6522" y="5318642"/>
            <a:ext cx="492452" cy="2004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8544" y="3538594"/>
            <a:ext cx="324764" cy="578237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3034534" y="4208198"/>
            <a:ext cx="593368" cy="192211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05150" y="2651636"/>
            <a:ext cx="549328" cy="285228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44130" y="3299068"/>
            <a:ext cx="359695" cy="335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33346" y="1652716"/>
            <a:ext cx="297872" cy="183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244130" y="1609684"/>
            <a:ext cx="379911" cy="519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244130" y="2375882"/>
            <a:ext cx="397317" cy="588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/>
          <a:srcRect t="37299" r="32484" b="50317"/>
          <a:stretch/>
        </p:blipFill>
        <p:spPr>
          <a:xfrm>
            <a:off x="6284541" y="3015268"/>
            <a:ext cx="605090" cy="13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9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-774" y="0"/>
            <a:ext cx="12190374" cy="6858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400" y="676800"/>
            <a:ext cx="5468352" cy="2749025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7800">
                <a:solidFill>
                  <a:srgbClr val="006EB6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anchor="b" anchorCtr="0"/>
          <a:lstStyle>
            <a:lvl1pPr marL="0" indent="0" algn="r">
              <a:buNone/>
              <a:defRPr sz="13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name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</p:spPr>
        <p:txBody>
          <a:bodyPr/>
          <a:lstStyle>
            <a:lvl1pPr>
              <a:defRPr sz="1350">
                <a:solidFill>
                  <a:srgbClr val="006EB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3" y="6926599"/>
            <a:ext cx="5400675" cy="22250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96338" y="6520734"/>
            <a:ext cx="2663824" cy="22250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3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" y="5936400"/>
            <a:ext cx="2566800" cy="69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6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-774" y="0"/>
            <a:ext cx="12190374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400" y="676800"/>
            <a:ext cx="5468352" cy="2749025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7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anchor="b" anchorCtr="0"/>
          <a:lstStyle>
            <a:lvl1pPr marL="0" indent="0" algn="r">
              <a:buNone/>
              <a:defRPr sz="13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name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</p:spPr>
        <p:txBody>
          <a:bodyPr/>
          <a:lstStyle>
            <a:lvl1pPr>
              <a:defRPr sz="135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3" y="6926599"/>
            <a:ext cx="5400675" cy="22250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96338" y="6520734"/>
            <a:ext cx="2663824" cy="22250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0" name="Logo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" y="5936400"/>
            <a:ext cx="2566799" cy="69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9"/>
            <a:ext cx="10836932" cy="101867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title in max 1 line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rgbClr val="ADCFF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1361060"/>
            <a:ext cx="10799762" cy="4588890"/>
          </a:xfrm>
        </p:spPr>
        <p:txBody>
          <a:bodyPr/>
          <a:lstStyle>
            <a:lvl1pPr marL="594000" indent="-594000">
              <a:spcBef>
                <a:spcPts val="300"/>
              </a:spcBef>
              <a:defRPr sz="2800"/>
            </a:lvl1pPr>
            <a:lvl2pPr marL="846000">
              <a:defRPr sz="2200"/>
            </a:lvl2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200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 in max 2 lines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2096496"/>
            <a:ext cx="10799760" cy="3842369"/>
          </a:xfrm>
        </p:spPr>
        <p:txBody>
          <a:bodyPr/>
          <a:lstStyle>
            <a:lvl1pPr marL="0" indent="0">
              <a:lnSpc>
                <a:spcPct val="98000"/>
              </a:lnSpc>
              <a:buFont typeface="Open Sans" panose="020B0606030504020204" pitchFamily="34" charset="0"/>
              <a:buChar char="​"/>
              <a:defRPr sz="2800"/>
            </a:lvl1pPr>
            <a:lvl2pPr marL="468000" indent="-468000">
              <a:lnSpc>
                <a:spcPct val="98000"/>
              </a:lnSpc>
              <a:buFont typeface="Arial" panose="020B0604020202020204" pitchFamily="34" charset="0"/>
              <a:buChar char="―"/>
              <a:defRPr sz="2800"/>
            </a:lvl2pPr>
            <a:lvl3pPr marL="720000" indent="-252000">
              <a:lnSpc>
                <a:spcPct val="98000"/>
              </a:lnSpc>
              <a:buFont typeface="Symbol" panose="05050102010706020507" pitchFamily="18" charset="2"/>
              <a:buChar char=""/>
              <a:defRPr sz="2800"/>
            </a:lvl3pPr>
            <a:lvl4pPr marL="972000" indent="-252000">
              <a:lnSpc>
                <a:spcPct val="98000"/>
              </a:lnSpc>
              <a:buFont typeface="Arial" panose="020B0604020202020204" pitchFamily="34" charset="0"/>
              <a:buChar char="‒"/>
              <a:defRPr sz="2800"/>
            </a:lvl4pPr>
            <a:lvl5pPr marL="1224000" indent="-252000">
              <a:lnSpc>
                <a:spcPct val="98000"/>
              </a:lnSpc>
              <a:buFont typeface="Symbol" panose="05050102010706020507" pitchFamily="18" charset="2"/>
              <a:buChar char="·"/>
              <a:defRPr sz="2800"/>
            </a:lvl5pPr>
            <a:lvl6pPr marL="1476000" indent="-252000">
              <a:lnSpc>
                <a:spcPct val="98000"/>
              </a:lnSpc>
              <a:buFont typeface="Arial" panose="020B0604020202020204" pitchFamily="34" charset="0"/>
              <a:buChar char="‒"/>
              <a:defRPr sz="2800"/>
            </a:lvl6pPr>
            <a:lvl7pPr marL="1728000" indent="-252000">
              <a:lnSpc>
                <a:spcPct val="98000"/>
              </a:lnSpc>
              <a:buFont typeface="Symbol" panose="05050102010706020507" pitchFamily="18" charset="2"/>
              <a:buChar char="·"/>
              <a:defRPr sz="2800"/>
            </a:lvl7pPr>
            <a:lvl8pPr marL="1980000" indent="-252000">
              <a:lnSpc>
                <a:spcPct val="98000"/>
              </a:lnSpc>
              <a:buFont typeface="Arial" panose="020B0604020202020204" pitchFamily="34" charset="0"/>
              <a:buChar char="‒"/>
              <a:defRPr sz="2800"/>
            </a:lvl8pPr>
            <a:lvl9pPr marL="2232000" indent="-252000">
              <a:lnSpc>
                <a:spcPct val="98000"/>
              </a:lnSpc>
              <a:buFont typeface="Symbol" panose="05050102010706020507" pitchFamily="18" charset="2"/>
              <a:buChar char="·"/>
              <a:defRPr sz="2800"/>
            </a:lvl9pPr>
          </a:lstStyle>
          <a:p>
            <a:pPr lvl="0"/>
            <a:r>
              <a:rPr lang="en-GB" dirty="0"/>
              <a:t>Click to add intro text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64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 in max 2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3738" y="2162340"/>
            <a:ext cx="10799761" cy="378761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add text or content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6094413" cy="6858000"/>
          </a:xfrm>
          <a:solidFill>
            <a:schemeClr val="bg1">
              <a:lumMod val="8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3425825"/>
          </a:xfrm>
          <a:solidFill>
            <a:schemeClr val="bg1">
              <a:lumMod val="9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94800" y="3427200"/>
            <a:ext cx="2701151" cy="3425825"/>
          </a:xfrm>
          <a:solidFill>
            <a:schemeClr val="bg1">
              <a:lumMod val="75000"/>
            </a:schemeClr>
          </a:solidFill>
        </p:spPr>
        <p:txBody>
          <a:bodyPr tIns="1440000" anchor="ctr" anchorCtr="0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8794750" y="3427200"/>
            <a:ext cx="3397250" cy="3425825"/>
          </a:xfrm>
          <a:solidFill>
            <a:schemeClr val="bg1">
              <a:lumMod val="85000"/>
            </a:schemeClr>
          </a:solidFill>
        </p:spPr>
        <p:txBody>
          <a:bodyPr tIns="1440000" anchor="ctr" anchorCtr="0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here, and insert picture via Images-button in the ribbon</a:t>
            </a:r>
          </a:p>
        </p:txBody>
      </p:sp>
    </p:spTree>
    <p:extLst>
      <p:ext uri="{BB962C8B-B14F-4D97-AF65-F5344CB8AC3E}">
        <p14:creationId xmlns:p14="http://schemas.microsoft.com/office/powerpoint/2010/main" val="44066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4501" y="676800"/>
            <a:ext cx="8168999" cy="4772629"/>
          </a:xfrm>
        </p:spPr>
        <p:txBody>
          <a:bodyPr/>
          <a:lstStyle>
            <a:lvl1pPr>
              <a:lnSpc>
                <a:spcPct val="83000"/>
              </a:lnSpc>
              <a:defRPr sz="7800" b="1" baseline="0">
                <a:solidFill>
                  <a:srgbClr val="ADCFF1"/>
                </a:solidFill>
              </a:defRPr>
            </a:lvl1pPr>
          </a:lstStyle>
          <a:p>
            <a:r>
              <a:rPr lang="en-GB" dirty="0"/>
              <a:t>Use bold for highlighted text,</a:t>
            </a:r>
            <a:br>
              <a:rPr lang="en-GB" dirty="0"/>
            </a:br>
            <a:r>
              <a:rPr lang="en-GB" dirty="0"/>
              <a:t>other text regular, max four lines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ADCF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971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568" y="391028"/>
            <a:ext cx="10836932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2162340"/>
            <a:ext cx="10799761" cy="37876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37720" y="6321576"/>
            <a:ext cx="2355779" cy="1767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3"/>
          </p:nvPr>
        </p:nvSpPr>
        <p:spPr>
          <a:xfrm>
            <a:off x="3395663" y="6356350"/>
            <a:ext cx="5400675" cy="22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50">
                <a:solidFill>
                  <a:srgbClr val="006EB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6337" y="6356350"/>
            <a:ext cx="2697161" cy="22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50">
                <a:solidFill>
                  <a:srgbClr val="006EB6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9" r:id="rId2"/>
    <p:sldLayoutId id="2147483653" r:id="rId3"/>
    <p:sldLayoutId id="2147483671" r:id="rId4"/>
    <p:sldLayoutId id="2147483666" r:id="rId5"/>
    <p:sldLayoutId id="2147483676" r:id="rId6"/>
    <p:sldLayoutId id="2147483655" r:id="rId7"/>
    <p:sldLayoutId id="2147483649" r:id="rId8"/>
    <p:sldLayoutId id="2147483672" r:id="rId9"/>
    <p:sldLayoutId id="2147483669" r:id="rId10"/>
    <p:sldLayoutId id="2147483664" r:id="rId11"/>
    <p:sldLayoutId id="2147483656" r:id="rId12"/>
    <p:sldLayoutId id="2147483650" r:id="rId13"/>
    <p:sldLayoutId id="2147483673" r:id="rId14"/>
    <p:sldLayoutId id="2147483667" r:id="rId15"/>
    <p:sldLayoutId id="2147483660" r:id="rId16"/>
    <p:sldLayoutId id="2147483657" r:id="rId17"/>
    <p:sldLayoutId id="2147483651" r:id="rId18"/>
    <p:sldLayoutId id="2147483670" r:id="rId19"/>
    <p:sldLayoutId id="2147483661" r:id="rId20"/>
    <p:sldLayoutId id="2147483654" r:id="rId21"/>
    <p:sldLayoutId id="2147483674" r:id="rId22"/>
    <p:sldLayoutId id="2147483668" r:id="rId23"/>
    <p:sldLayoutId id="2147483665" r:id="rId24"/>
    <p:sldLayoutId id="2147483658" r:id="rId25"/>
    <p:sldLayoutId id="2147483652" r:id="rId26"/>
  </p:sldLayoutIdLst>
  <p:hf hdr="0"/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4800" b="1" kern="1200">
          <a:solidFill>
            <a:srgbClr val="006EB6"/>
          </a:solidFill>
          <a:latin typeface="+mj-lt"/>
          <a:ea typeface="+mj-ea"/>
          <a:cs typeface="+mj-cs"/>
        </a:defRPr>
      </a:lvl1pPr>
    </p:titleStyle>
    <p:bodyStyle>
      <a:lvl1pPr marL="468000" indent="-46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―"/>
        <a:defRPr sz="2200" kern="1200">
          <a:solidFill>
            <a:srgbClr val="006EB6"/>
          </a:solidFill>
          <a:latin typeface="+mn-lt"/>
          <a:ea typeface="+mn-ea"/>
          <a:cs typeface="+mn-cs"/>
        </a:defRPr>
      </a:lvl1pPr>
      <a:lvl2pPr marL="720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"/>
        <a:defRPr sz="2200" kern="1200">
          <a:solidFill>
            <a:srgbClr val="006EB6"/>
          </a:solidFill>
          <a:latin typeface="+mn-lt"/>
          <a:ea typeface="+mn-ea"/>
          <a:cs typeface="+mn-cs"/>
        </a:defRPr>
      </a:lvl2pPr>
      <a:lvl3pPr marL="972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>
          <a:solidFill>
            <a:srgbClr val="006EB6"/>
          </a:solidFill>
          <a:latin typeface="+mn-lt"/>
          <a:ea typeface="+mn-ea"/>
          <a:cs typeface="+mn-cs"/>
        </a:defRPr>
      </a:lvl3pPr>
      <a:lvl4pPr marL="1224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200" kern="1200">
          <a:solidFill>
            <a:srgbClr val="006EB6"/>
          </a:solidFill>
          <a:latin typeface="+mn-lt"/>
          <a:ea typeface="+mn-ea"/>
          <a:cs typeface="+mn-cs"/>
        </a:defRPr>
      </a:lvl4pPr>
      <a:lvl5pPr marL="1476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 baseline="0">
          <a:solidFill>
            <a:srgbClr val="006EB6"/>
          </a:solidFill>
          <a:latin typeface="+mn-lt"/>
          <a:ea typeface="+mn-ea"/>
          <a:cs typeface="+mn-cs"/>
        </a:defRPr>
      </a:lvl5pPr>
      <a:lvl6pPr marL="1728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200" kern="1200">
          <a:solidFill>
            <a:srgbClr val="006EB6"/>
          </a:solidFill>
          <a:latin typeface="+mn-lt"/>
          <a:ea typeface="+mn-ea"/>
          <a:cs typeface="+mn-cs"/>
        </a:defRPr>
      </a:lvl6pPr>
      <a:lvl7pPr marL="1980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>
          <a:solidFill>
            <a:srgbClr val="006EB6"/>
          </a:solidFill>
          <a:latin typeface="+mn-lt"/>
          <a:ea typeface="+mn-ea"/>
          <a:cs typeface="+mn-cs"/>
        </a:defRPr>
      </a:lvl7pPr>
      <a:lvl8pPr marL="2232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200" kern="1200">
          <a:solidFill>
            <a:srgbClr val="006EB6"/>
          </a:solidFill>
          <a:latin typeface="+mn-lt"/>
          <a:ea typeface="+mn-ea"/>
          <a:cs typeface="+mn-cs"/>
        </a:defRPr>
      </a:lvl8pPr>
      <a:lvl9pPr marL="2484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>
          <a:solidFill>
            <a:srgbClr val="006EB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7" userDrawn="1">
          <p15:clr>
            <a:srgbClr val="F26B43"/>
          </p15:clr>
        </p15:guide>
        <p15:guide id="2" pos="2138" userDrawn="1">
          <p15:clr>
            <a:srgbClr val="F26B43"/>
          </p15:clr>
        </p15:guide>
        <p15:guide id="3" orient="horz" pos="253" userDrawn="1">
          <p15:clr>
            <a:srgbClr val="F26B43"/>
          </p15:clr>
        </p15:guide>
        <p15:guide id="4" orient="horz" pos="888" userDrawn="1">
          <p15:clr>
            <a:srgbClr val="F26B43"/>
          </p15:clr>
        </p15:guide>
        <p15:guide id="5" pos="3839" userDrawn="1">
          <p15:clr>
            <a:srgbClr val="F26B43"/>
          </p15:clr>
        </p15:guide>
        <p15:guide id="6" pos="5540" userDrawn="1">
          <p15:clr>
            <a:srgbClr val="F26B43"/>
          </p15:clr>
        </p15:guide>
        <p15:guide id="7" orient="horz" pos="1523" userDrawn="1">
          <p15:clr>
            <a:srgbClr val="F26B43"/>
          </p15:clr>
        </p15:guide>
        <p15:guide id="8" orient="horz" pos="2158" userDrawn="1">
          <p15:clr>
            <a:srgbClr val="F26B43"/>
          </p15:clr>
        </p15:guide>
        <p15:guide id="9" pos="7240" userDrawn="1">
          <p15:clr>
            <a:srgbClr val="F26B43"/>
          </p15:clr>
        </p15:guide>
        <p15:guide id="10" orient="horz" pos="2793" userDrawn="1">
          <p15:clr>
            <a:srgbClr val="F26B43"/>
          </p15:clr>
        </p15:guide>
        <p15:guide id="11" orient="horz" pos="3428" userDrawn="1">
          <p15:clr>
            <a:srgbClr val="F26B43"/>
          </p15:clr>
        </p15:guide>
        <p15:guide id="13" orient="horz" pos="4063" userDrawn="1">
          <p15:clr>
            <a:srgbClr val="F26B43"/>
          </p15:clr>
        </p15:guide>
        <p15:guide id="14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6.bin"/><Relationship Id="rId5" Type="http://schemas.openxmlformats.org/officeDocument/2006/relationships/image" Target="../media/image15.bin"/><Relationship Id="rId4" Type="http://schemas.openxmlformats.org/officeDocument/2006/relationships/image" Target="../media/image1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63.png"/><Relationship Id="rId18" Type="http://schemas.openxmlformats.org/officeDocument/2006/relationships/image" Target="../media/image68.svg"/><Relationship Id="rId3" Type="http://schemas.openxmlformats.org/officeDocument/2006/relationships/image" Target="../media/image53.pn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svg"/><Relationship Id="rId17" Type="http://schemas.openxmlformats.org/officeDocument/2006/relationships/image" Target="../media/image67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66.svg"/><Relationship Id="rId20" Type="http://schemas.openxmlformats.org/officeDocument/2006/relationships/image" Target="../media/image70.svg"/><Relationship Id="rId1" Type="http://schemas.openxmlformats.org/officeDocument/2006/relationships/tags" Target="../tags/tag6.xml"/><Relationship Id="rId6" Type="http://schemas.openxmlformats.org/officeDocument/2006/relationships/image" Target="../media/image56.sv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svg"/><Relationship Id="rId19" Type="http://schemas.openxmlformats.org/officeDocument/2006/relationships/image" Target="../media/image69.png"/><Relationship Id="rId4" Type="http://schemas.openxmlformats.org/officeDocument/2006/relationships/image" Target="../media/image54.svg"/><Relationship Id="rId9" Type="http://schemas.openxmlformats.org/officeDocument/2006/relationships/image" Target="../media/image59.png"/><Relationship Id="rId14" Type="http://schemas.openxmlformats.org/officeDocument/2006/relationships/image" Target="../media/image64.svg"/><Relationship Id="rId22" Type="http://schemas.openxmlformats.org/officeDocument/2006/relationships/image" Target="../media/image7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13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76.sv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svg"/><Relationship Id="rId4" Type="http://schemas.openxmlformats.org/officeDocument/2006/relationships/image" Target="../media/image74.svg"/><Relationship Id="rId9" Type="http://schemas.openxmlformats.org/officeDocument/2006/relationships/image" Target="../media/image79.png"/><Relationship Id="rId14" Type="http://schemas.openxmlformats.org/officeDocument/2006/relationships/image" Target="../media/image8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13" Type="http://schemas.openxmlformats.org/officeDocument/2006/relationships/image" Target="../media/image95.png"/><Relationship Id="rId18" Type="http://schemas.openxmlformats.org/officeDocument/2006/relationships/image" Target="../media/image100.sv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svg"/><Relationship Id="rId17" Type="http://schemas.openxmlformats.org/officeDocument/2006/relationships/image" Target="../media/image9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8.svg"/><Relationship Id="rId1" Type="http://schemas.openxmlformats.org/officeDocument/2006/relationships/tags" Target="../tags/tag8.xml"/><Relationship Id="rId6" Type="http://schemas.openxmlformats.org/officeDocument/2006/relationships/image" Target="../media/image88.sv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svg"/><Relationship Id="rId4" Type="http://schemas.openxmlformats.org/officeDocument/2006/relationships/image" Target="../media/image86.svg"/><Relationship Id="rId9" Type="http://schemas.openxmlformats.org/officeDocument/2006/relationships/image" Target="../media/image91.png"/><Relationship Id="rId14" Type="http://schemas.openxmlformats.org/officeDocument/2006/relationships/image" Target="../media/image9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3F8222-B8B2-4ABB-BDEE-499011410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739" y="1050202"/>
            <a:ext cx="8101012" cy="2761307"/>
          </a:xfrm>
        </p:spPr>
        <p:txBody>
          <a:bodyPr/>
          <a:lstStyle/>
          <a:p>
            <a:pPr marL="0" indent="0">
              <a:buNone/>
            </a:pPr>
            <a:r>
              <a:rPr lang="da-DK" sz="1400" dirty="0">
                <a:solidFill>
                  <a:schemeClr val="tx1"/>
                </a:solidFill>
              </a:rPr>
              <a:t>Du kan bruge ikonerne, når du skal kommunikere om visionen og de 12 mål. </a:t>
            </a:r>
            <a:br>
              <a:rPr lang="da-DK" sz="1400" dirty="0">
                <a:solidFill>
                  <a:schemeClr val="tx1"/>
                </a:solidFill>
              </a:rPr>
            </a:br>
            <a:r>
              <a:rPr lang="da-DK" sz="1400" dirty="0">
                <a:solidFill>
                  <a:schemeClr val="tx1"/>
                </a:solidFill>
              </a:rPr>
              <a:t>Der er også mere generelle ikoner, som kan bruges i andre tilfælde.</a:t>
            </a:r>
            <a:br>
              <a:rPr lang="da-DK" sz="1400" dirty="0">
                <a:solidFill>
                  <a:schemeClr val="tx1"/>
                </a:solidFill>
              </a:rPr>
            </a:br>
            <a:endParaRPr lang="da-DK" sz="1400" dirty="0">
              <a:solidFill>
                <a:schemeClr val="tx1"/>
              </a:solidFill>
            </a:endParaRPr>
          </a:p>
          <a:p>
            <a:pPr marL="342000" indent="-342000">
              <a:spcAft>
                <a:spcPts val="1200"/>
              </a:spcAft>
              <a:buFont typeface="+mj-lt"/>
              <a:buAutoNum type="arabicPeriod"/>
            </a:pPr>
            <a:r>
              <a:rPr lang="da-DK" sz="1400" dirty="0">
                <a:solidFill>
                  <a:schemeClr val="tx1"/>
                </a:solidFill>
              </a:rPr>
              <a:t>Se tekst på slides, hvis du er i tvivl om, hvordan du bruger de enkelte ikoner</a:t>
            </a:r>
          </a:p>
          <a:p>
            <a:pPr marL="342000" indent="-342000">
              <a:spcAft>
                <a:spcPts val="1200"/>
              </a:spcAft>
              <a:buFont typeface="+mj-lt"/>
              <a:buAutoNum type="arabicPeriod"/>
            </a:pPr>
            <a:r>
              <a:rPr lang="da-DK" sz="1400" dirty="0">
                <a:solidFill>
                  <a:schemeClr val="tx1"/>
                </a:solidFill>
              </a:rPr>
              <a:t>Der er frit valg mellem at bruge målikonerne med eller uden tal</a:t>
            </a:r>
          </a:p>
          <a:p>
            <a:pPr marL="342000" indent="-342000">
              <a:spcAft>
                <a:spcPts val="1200"/>
              </a:spcAft>
              <a:buFont typeface="+mj-lt"/>
              <a:buAutoNum type="arabicPeriod"/>
            </a:pPr>
            <a:r>
              <a:rPr lang="da-DK" sz="1400" dirty="0">
                <a:solidFill>
                  <a:schemeClr val="tx1"/>
                </a:solidFill>
              </a:rPr>
              <a:t>Ikonerne optræder altid på en ensfarvet lys baggrund </a:t>
            </a:r>
          </a:p>
          <a:p>
            <a:pPr marL="342000" indent="-342000">
              <a:spcAft>
                <a:spcPts val="1200"/>
              </a:spcAft>
              <a:buFont typeface="+mj-lt"/>
              <a:buAutoNum type="arabicPeriod"/>
            </a:pPr>
            <a:r>
              <a:rPr lang="da-DK" sz="1400" dirty="0">
                <a:solidFill>
                  <a:schemeClr val="tx1"/>
                </a:solidFill>
              </a:rPr>
              <a:t>Teksten under ikonerne skal </a:t>
            </a:r>
            <a:r>
              <a:rPr lang="da-DK" sz="1400" b="1" dirty="0">
                <a:solidFill>
                  <a:schemeClr val="tx1"/>
                </a:solidFill>
              </a:rPr>
              <a:t>ikke</a:t>
            </a:r>
            <a:r>
              <a:rPr lang="da-DK" sz="1400" dirty="0">
                <a:solidFill>
                  <a:schemeClr val="tx1"/>
                </a:solidFill>
              </a:rPr>
              <a:t> med i præsentationerne</a:t>
            </a:r>
          </a:p>
          <a:p>
            <a:pPr marL="342000" indent="-342000">
              <a:spcAft>
                <a:spcPts val="1200"/>
              </a:spcAft>
              <a:buFont typeface="+mj-lt"/>
              <a:buAutoNum type="arabicPeriod"/>
            </a:pPr>
            <a:r>
              <a:rPr lang="da-DK" sz="1400" dirty="0">
                <a:solidFill>
                  <a:schemeClr val="tx1"/>
                </a:solidFill>
              </a:rPr>
              <a:t>Du må</a:t>
            </a:r>
            <a:r>
              <a:rPr lang="da-DK" sz="1400" b="1" dirty="0">
                <a:solidFill>
                  <a:schemeClr val="tx1"/>
                </a:solidFill>
              </a:rPr>
              <a:t> ikke </a:t>
            </a:r>
            <a:r>
              <a:rPr lang="da-DK" sz="1400" dirty="0">
                <a:solidFill>
                  <a:schemeClr val="tx1"/>
                </a:solidFill>
              </a:rPr>
              <a:t>lave om på farverne eller tilføje og elementer til ikonerne. </a:t>
            </a:r>
            <a:br>
              <a:rPr lang="da-DK" sz="1400" dirty="0">
                <a:solidFill>
                  <a:schemeClr val="tx1"/>
                </a:solidFill>
              </a:rPr>
            </a:br>
            <a:r>
              <a:rPr lang="da-DK" sz="1400" dirty="0">
                <a:solidFill>
                  <a:schemeClr val="tx1"/>
                </a:solidFill>
              </a:rPr>
              <a:t>Se eksempler herunder på, hvordan man </a:t>
            </a:r>
            <a:r>
              <a:rPr lang="da-DK" sz="1400" b="1" dirty="0">
                <a:solidFill>
                  <a:schemeClr val="tx1"/>
                </a:solidFill>
              </a:rPr>
              <a:t>ikke</a:t>
            </a:r>
            <a:r>
              <a:rPr lang="da-DK" sz="1400" dirty="0">
                <a:solidFill>
                  <a:schemeClr val="tx1"/>
                </a:solidFill>
              </a:rPr>
              <a:t> skal gøre det: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endParaRPr lang="da-DK" sz="14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+mj-lt"/>
              <a:buAutoNum type="arabicPeriod"/>
            </a:pPr>
            <a:endParaRPr lang="da-DK" sz="1400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ektangel 13">
            <a:extLst>
              <a:ext uri="{FF2B5EF4-FFF2-40B4-BE49-F238E27FC236}">
                <a16:creationId xmlns:a16="http://schemas.microsoft.com/office/drawing/2014/main" id="{5A54ED15-3330-4D98-9B2C-29A590AC8DFB}"/>
              </a:ext>
            </a:extLst>
          </p:cNvPr>
          <p:cNvSpPr>
            <a:spLocks/>
          </p:cNvSpPr>
          <p:nvPr/>
        </p:nvSpPr>
        <p:spPr>
          <a:xfrm>
            <a:off x="4352018" y="4891072"/>
            <a:ext cx="1828799" cy="852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000" b="1" dirty="0">
                <a:solidFill>
                  <a:srgbClr val="FF0000"/>
                </a:solidFill>
                <a:latin typeface="Corbel" panose="020B0503020204020204" pitchFamily="34" charset="0"/>
              </a:rPr>
              <a:t>12</a:t>
            </a:r>
          </a:p>
        </p:txBody>
      </p:sp>
      <p:sp>
        <p:nvSpPr>
          <p:cNvPr id="10" name="Rektangel 5">
            <a:extLst>
              <a:ext uri="{FF2B5EF4-FFF2-40B4-BE49-F238E27FC236}">
                <a16:creationId xmlns:a16="http://schemas.microsoft.com/office/drawing/2014/main" id="{BB3C9BD6-B460-42FC-B27D-EB35A60FA538}"/>
              </a:ext>
            </a:extLst>
          </p:cNvPr>
          <p:cNvSpPr>
            <a:spLocks/>
          </p:cNvSpPr>
          <p:nvPr/>
        </p:nvSpPr>
        <p:spPr>
          <a:xfrm>
            <a:off x="1190135" y="3918906"/>
            <a:ext cx="1902759" cy="1727947"/>
          </a:xfrm>
          <a:prstGeom prst="rect">
            <a:avLst/>
          </a:prstGeom>
          <a:solidFill>
            <a:srgbClr val="F4294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6">
            <a:extLst>
              <a:ext uri="{FF2B5EF4-FFF2-40B4-BE49-F238E27FC236}">
                <a16:creationId xmlns:a16="http://schemas.microsoft.com/office/drawing/2014/main" id="{72FCDA19-C464-42C7-93DC-A6D0749375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3329" y="4110698"/>
            <a:ext cx="1633574" cy="1206533"/>
          </a:xfrm>
          <a:prstGeom prst="rect">
            <a:avLst/>
          </a:prstGeom>
        </p:spPr>
      </p:pic>
      <p:pic>
        <p:nvPicPr>
          <p:cNvPr id="12" name="Billede 7">
            <a:extLst>
              <a:ext uri="{FF2B5EF4-FFF2-40B4-BE49-F238E27FC236}">
                <a16:creationId xmlns:a16="http://schemas.microsoft.com/office/drawing/2014/main" id="{1BADE026-8A92-405E-98B7-D9975AD084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5423" y="4240713"/>
            <a:ext cx="1811431" cy="133789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D2C674DB-CD94-4FF2-99F0-E5D37A08F7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5859" y="4238144"/>
            <a:ext cx="1814910" cy="1340464"/>
          </a:xfrm>
          <a:prstGeom prst="rect">
            <a:avLst/>
          </a:prstGeom>
        </p:spPr>
      </p:pic>
      <p:pic>
        <p:nvPicPr>
          <p:cNvPr id="14" name="Billede 12">
            <a:extLst>
              <a:ext uri="{FF2B5EF4-FFF2-40B4-BE49-F238E27FC236}">
                <a16:creationId xmlns:a16="http://schemas.microsoft.com/office/drawing/2014/main" id="{2D49E79B-DD33-4450-8F6A-6DC7280150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6528" y="4236725"/>
            <a:ext cx="1939270" cy="1432315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9AA52B8C-AFAE-4498-851B-7D8AFE4FD99D}"/>
              </a:ext>
            </a:extLst>
          </p:cNvPr>
          <p:cNvSpPr txBox="1">
            <a:spLocks/>
          </p:cNvSpPr>
          <p:nvPr/>
        </p:nvSpPr>
        <p:spPr>
          <a:xfrm>
            <a:off x="1116976" y="5743391"/>
            <a:ext cx="1375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/>
              <a:t>Mørk baggrund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98647DF8-2EE9-489D-BD45-1307127D5406}"/>
              </a:ext>
            </a:extLst>
          </p:cNvPr>
          <p:cNvSpPr txBox="1">
            <a:spLocks/>
          </p:cNvSpPr>
          <p:nvPr/>
        </p:nvSpPr>
        <p:spPr>
          <a:xfrm>
            <a:off x="3686156" y="5754635"/>
            <a:ext cx="1502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/>
              <a:t>Tilføje elementer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F262BB8C-FE58-4120-ABDC-940C35BA6FC0}"/>
              </a:ext>
            </a:extLst>
          </p:cNvPr>
          <p:cNvSpPr txBox="1">
            <a:spLocks/>
          </p:cNvSpPr>
          <p:nvPr/>
        </p:nvSpPr>
        <p:spPr>
          <a:xfrm>
            <a:off x="6398529" y="5728490"/>
            <a:ext cx="1683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/>
              <a:t>Mønstret baggrund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3EC5E4AD-D88F-4C62-95E2-6756BEA50781}"/>
              </a:ext>
            </a:extLst>
          </p:cNvPr>
          <p:cNvSpPr txBox="1">
            <a:spLocks/>
          </p:cNvSpPr>
          <p:nvPr/>
        </p:nvSpPr>
        <p:spPr>
          <a:xfrm>
            <a:off x="9333719" y="5707328"/>
            <a:ext cx="1136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/>
              <a:t>Ændre farve</a:t>
            </a: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EC69D09B-07F4-489E-AA96-448662518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1</a:t>
            </a:fld>
            <a:endParaRPr lang="en-GB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9B5505D-EB1D-40BB-AB9A-0780F3EA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5814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felt 14">
            <a:extLst>
              <a:ext uri="{FF2B5EF4-FFF2-40B4-BE49-F238E27FC236}">
                <a16:creationId xmlns:a16="http://schemas.microsoft.com/office/drawing/2014/main" id="{E3F3A54D-A3FD-457F-89E5-22D45D5F903C}"/>
              </a:ext>
            </a:extLst>
          </p:cNvPr>
          <p:cNvSpPr txBox="1">
            <a:spLocks/>
          </p:cNvSpPr>
          <p:nvPr/>
        </p:nvSpPr>
        <p:spPr>
          <a:xfrm>
            <a:off x="9733937" y="401638"/>
            <a:ext cx="1490473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400" b="1" dirty="0"/>
              <a:t>Visionen: </a:t>
            </a:r>
            <a:br>
              <a:rPr lang="da-DK" sz="1400" dirty="0"/>
            </a:br>
            <a:r>
              <a:rPr lang="da-DK" sz="1400" dirty="0"/>
              <a:t>Grønt </a:t>
            </a:r>
          </a:p>
          <a:p>
            <a:r>
              <a:rPr lang="da-DK" sz="1400" dirty="0"/>
              <a:t>Konkurrencedygtigt</a:t>
            </a:r>
            <a:br>
              <a:rPr lang="da-DK" sz="1400" dirty="0"/>
            </a:br>
            <a:r>
              <a:rPr lang="da-DK" sz="1400" dirty="0"/>
              <a:t>Socialt bæredygtigt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9BED6E21-5755-4F69-A654-A2E87576DF02}"/>
              </a:ext>
            </a:extLst>
          </p:cNvPr>
          <p:cNvSpPr txBox="1">
            <a:spLocks/>
          </p:cNvSpPr>
          <p:nvPr/>
        </p:nvSpPr>
        <p:spPr>
          <a:xfrm>
            <a:off x="9733937" y="3655563"/>
            <a:ext cx="1309654" cy="10772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400" b="1" dirty="0"/>
              <a:t>Tværgående </a:t>
            </a:r>
            <a:br>
              <a:rPr lang="da-DK" sz="1400" b="1" dirty="0"/>
            </a:br>
            <a:r>
              <a:rPr lang="da-DK" sz="1400" b="1" dirty="0"/>
              <a:t>perspektiver:</a:t>
            </a:r>
            <a:br>
              <a:rPr lang="da-DK" sz="1400" dirty="0"/>
            </a:br>
            <a:r>
              <a:rPr lang="da-DK" sz="1400" dirty="0"/>
              <a:t>Børn og unge</a:t>
            </a:r>
          </a:p>
          <a:p>
            <a:r>
              <a:rPr lang="da-DK" sz="1400" dirty="0"/>
              <a:t>Ligestilling</a:t>
            </a:r>
            <a:br>
              <a:rPr lang="da-DK" sz="1400" dirty="0"/>
            </a:br>
            <a:r>
              <a:rPr lang="da-DK" sz="1400" dirty="0"/>
              <a:t>Holdbar udvikling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D9ACD320-EA23-4293-A011-01CBF7F078DF}"/>
              </a:ext>
            </a:extLst>
          </p:cNvPr>
          <p:cNvSpPr txBox="1">
            <a:spLocks/>
          </p:cNvSpPr>
          <p:nvPr/>
        </p:nvSpPr>
        <p:spPr>
          <a:xfrm>
            <a:off x="694800" y="2220321"/>
            <a:ext cx="2000250" cy="461665"/>
          </a:xfrm>
          <a:prstGeom prst="rect">
            <a:avLst/>
          </a:prstGeom>
          <a:solidFill>
            <a:srgbClr val="BCBDE2"/>
          </a:solidFill>
        </p:spPr>
        <p:txBody>
          <a:bodyPr wrap="none" rtlCol="0">
            <a:noAutofit/>
          </a:bodyPr>
          <a:lstStyle/>
          <a:p>
            <a:r>
              <a:rPr lang="da-DK" sz="1200" dirty="0"/>
              <a:t>Tilføjer du en baggrunds-</a:t>
            </a:r>
            <a:br>
              <a:rPr lang="da-DK" sz="1200" dirty="0"/>
            </a:br>
            <a:r>
              <a:rPr lang="da-DK" sz="1200" dirty="0"/>
              <a:t>farve, skal det være lys lilla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9D0FC0D5-2621-47FF-92EE-ADF6A1EA5E0B}"/>
              </a:ext>
            </a:extLst>
          </p:cNvPr>
          <p:cNvSpPr txBox="1">
            <a:spLocks/>
          </p:cNvSpPr>
          <p:nvPr/>
        </p:nvSpPr>
        <p:spPr>
          <a:xfrm>
            <a:off x="3394075" y="2220321"/>
            <a:ext cx="2001600" cy="461665"/>
          </a:xfrm>
          <a:prstGeom prst="rect">
            <a:avLst/>
          </a:prstGeom>
          <a:solidFill>
            <a:srgbClr val="ADCFF1"/>
          </a:solidFill>
        </p:spPr>
        <p:txBody>
          <a:bodyPr wrap="none" rtlCol="0">
            <a:noAutofit/>
          </a:bodyPr>
          <a:lstStyle/>
          <a:p>
            <a:r>
              <a:rPr lang="da-DK" sz="1200" dirty="0"/>
              <a:t>Tilføjer du en baggrunds-</a:t>
            </a:r>
            <a:br>
              <a:rPr lang="da-DK" sz="1200" dirty="0"/>
            </a:br>
            <a:r>
              <a:rPr lang="da-DK" sz="1200" dirty="0"/>
              <a:t>farve, skal det være lys blå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E5B3A916-32E4-4C59-9407-E6FC36690EB4}"/>
              </a:ext>
            </a:extLst>
          </p:cNvPr>
          <p:cNvSpPr txBox="1">
            <a:spLocks/>
          </p:cNvSpPr>
          <p:nvPr/>
        </p:nvSpPr>
        <p:spPr>
          <a:xfrm>
            <a:off x="6105600" y="2220321"/>
            <a:ext cx="2001600" cy="461665"/>
          </a:xfrm>
          <a:prstGeom prst="rect">
            <a:avLst/>
          </a:prstGeom>
          <a:solidFill>
            <a:srgbClr val="FFF0BE"/>
          </a:solidFill>
        </p:spPr>
        <p:txBody>
          <a:bodyPr wrap="none" rtlCol="0">
            <a:noAutofit/>
          </a:bodyPr>
          <a:lstStyle/>
          <a:p>
            <a:r>
              <a:rPr lang="da-DK" sz="1200" dirty="0"/>
              <a:t>Tilføjer du en baggrunds-</a:t>
            </a:r>
            <a:br>
              <a:rPr lang="da-DK" sz="1200" dirty="0"/>
            </a:br>
            <a:r>
              <a:rPr lang="da-DK" sz="1200" dirty="0"/>
              <a:t>farve, skal det være lys gul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8A0F904-405B-4E09-B5F9-500F9115E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800" y="3994096"/>
            <a:ext cx="2001600" cy="147737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A44AE57E-8439-4AD6-A7EB-79C5650929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4800" y="673200"/>
            <a:ext cx="2000250" cy="1476375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15DF7580-3BF2-4097-808F-51C93B0610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05600" y="671512"/>
            <a:ext cx="2000250" cy="1476375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6536A4E8-7D74-4D54-9AF5-E9B5C895D7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94075" y="673200"/>
            <a:ext cx="2000250" cy="1476375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64ECAD81-C980-474C-8448-68564E3F68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00875" y="3995091"/>
            <a:ext cx="2000250" cy="1476375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57183745-B0B6-4CF4-9554-BCACF2B5C4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05600" y="3983339"/>
            <a:ext cx="2000250" cy="1476375"/>
          </a:xfrm>
          <a:prstGeom prst="rect">
            <a:avLst/>
          </a:prstGeom>
        </p:spPr>
      </p:pic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668A7A76-6F5C-4A26-B7D7-DC7B06FC0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2</a:t>
            </a:fld>
            <a:endParaRPr lang="en-GB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59F3A5A-3BA8-46B0-B3C1-991A1E93C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360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B9F9DF00-024A-42FC-8682-0046CA544317}"/>
              </a:ext>
            </a:extLst>
          </p:cNvPr>
          <p:cNvSpPr txBox="1">
            <a:spLocks/>
          </p:cNvSpPr>
          <p:nvPr/>
        </p:nvSpPr>
        <p:spPr>
          <a:xfrm>
            <a:off x="693738" y="2310440"/>
            <a:ext cx="2812942" cy="48227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noAutofit/>
          </a:bodyPr>
          <a:lstStyle/>
          <a:p>
            <a:r>
              <a:rPr lang="da-DK" sz="1000" b="1" dirty="0"/>
              <a:t>Mål 1: Kuldioxidneutralitet og klimatilpasning</a:t>
            </a:r>
          </a:p>
          <a:p>
            <a:r>
              <a:rPr lang="da-DK" sz="1000" dirty="0"/>
              <a:t>Fremme grøn omstilling og arbejde for kuldioxid-neutralitet og en bæredygtig cirkulær og biobaseret økonomi.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73204165-D3C4-4F5D-A123-BADB3E46BD6E}"/>
              </a:ext>
            </a:extLst>
          </p:cNvPr>
          <p:cNvSpPr txBox="1">
            <a:spLocks/>
          </p:cNvSpPr>
          <p:nvPr/>
        </p:nvSpPr>
        <p:spPr>
          <a:xfrm>
            <a:off x="3687041" y="2310440"/>
            <a:ext cx="2355373" cy="6617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noAutofit/>
          </a:bodyPr>
          <a:lstStyle/>
          <a:p>
            <a:pPr fontAlgn="base"/>
            <a:r>
              <a:rPr lang="da-DK" sz="1000" b="1" dirty="0"/>
              <a:t>Mål 2: Biologisk mangfoldighed</a:t>
            </a:r>
          </a:p>
          <a:p>
            <a:pPr fontAlgn="base"/>
            <a:r>
              <a:rPr lang="da-DK" sz="1000" dirty="0"/>
              <a:t>Bidrage til at sikre biologisk mangfoldighed og bæredygtig udnyttelse af Nordens natur og hav.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1760490A-821D-4B48-B2C2-C28835C637F9}"/>
              </a:ext>
            </a:extLst>
          </p:cNvPr>
          <p:cNvSpPr txBox="1">
            <a:spLocks/>
          </p:cNvSpPr>
          <p:nvPr/>
        </p:nvSpPr>
        <p:spPr>
          <a:xfrm>
            <a:off x="693738" y="5335200"/>
            <a:ext cx="2530607" cy="81560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noAutofit/>
          </a:bodyPr>
          <a:lstStyle/>
          <a:p>
            <a:pPr fontAlgn="base"/>
            <a:r>
              <a:rPr lang="da-DK" sz="1000" b="1" dirty="0"/>
              <a:t>Mål 3: Bæredygtig produktion</a:t>
            </a:r>
          </a:p>
          <a:p>
            <a:pPr fontAlgn="base"/>
            <a:r>
              <a:rPr lang="da-DK" sz="1000" dirty="0"/>
              <a:t>Fremme en cirkulær og biobaseret økonomi, bæredygtig og konkurrencedygtig produktion, bæredygtige fødevaresystemer samt ressourceeffektive og giftfri kredsløb.</a:t>
            </a:r>
          </a:p>
          <a:p>
            <a:endParaRPr lang="da-DK" sz="1000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C471487B-3B75-4484-B242-730F75D5E858}"/>
              </a:ext>
            </a:extLst>
          </p:cNvPr>
          <p:cNvSpPr txBox="1">
            <a:spLocks/>
          </p:cNvSpPr>
          <p:nvPr/>
        </p:nvSpPr>
        <p:spPr>
          <a:xfrm>
            <a:off x="3687041" y="5335200"/>
            <a:ext cx="2355373" cy="9694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noAutofit/>
          </a:bodyPr>
          <a:lstStyle/>
          <a:p>
            <a:r>
              <a:rPr lang="da-DK" sz="1000" b="1" dirty="0"/>
              <a:t>Mål 4: Bæredygtigt forbrug</a:t>
            </a:r>
          </a:p>
          <a:p>
            <a:r>
              <a:rPr lang="da-DK" sz="1000" dirty="0"/>
              <a:t>Gøre det enklere og mere attraktivt for forbrugere at prioritere sunde og miljø- og klimavenlige valg ved hjælp af bæredygtigt forbrug.</a:t>
            </a:r>
          </a:p>
          <a:p>
            <a:endParaRPr lang="da-DK" sz="1000" dirty="0"/>
          </a:p>
          <a:p>
            <a:endParaRPr lang="da-DK" sz="1000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720EE2D5-09C9-4D68-BA8A-C92D30682F11}"/>
              </a:ext>
            </a:extLst>
          </p:cNvPr>
          <p:cNvSpPr txBox="1">
            <a:spLocks/>
          </p:cNvSpPr>
          <p:nvPr/>
        </p:nvSpPr>
        <p:spPr>
          <a:xfrm>
            <a:off x="6402321" y="5335200"/>
            <a:ext cx="2936988" cy="81560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noAutofit/>
          </a:bodyPr>
          <a:lstStyle/>
          <a:p>
            <a:pPr fontAlgn="base"/>
            <a:r>
              <a:rPr lang="da-DK" sz="1000" b="1" dirty="0"/>
              <a:t>Mål 5: Det internationale miljø- og klimasamarbejde</a:t>
            </a:r>
          </a:p>
          <a:p>
            <a:pPr fontAlgn="base"/>
            <a:r>
              <a:rPr lang="da-DK" sz="1000" dirty="0"/>
              <a:t>Bidrage til en positiv udvikling af det internationale miljø- og klimasamarbejde, bl.a. ved at fremme nordiske grønne løsninger i resten af verden.</a:t>
            </a:r>
          </a:p>
          <a:p>
            <a:endParaRPr lang="da-DK" sz="1000" dirty="0"/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E3172D94-E65C-4E2D-B4EC-7606916CC3A8}"/>
              </a:ext>
            </a:extLst>
          </p:cNvPr>
          <p:cNvSpPr txBox="1">
            <a:spLocks/>
          </p:cNvSpPr>
          <p:nvPr/>
        </p:nvSpPr>
        <p:spPr>
          <a:xfrm>
            <a:off x="9734400" y="401638"/>
            <a:ext cx="103233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400" b="1" dirty="0">
                <a:latin typeface="+mj-lt"/>
              </a:rPr>
              <a:t>Målikoner </a:t>
            </a:r>
            <a:br>
              <a:rPr lang="da-DK" sz="1400" dirty="0">
                <a:latin typeface="+mj-lt"/>
              </a:rPr>
            </a:br>
            <a:r>
              <a:rPr lang="da-DK" sz="1400" dirty="0">
                <a:latin typeface="+mj-lt"/>
              </a:rPr>
              <a:t>Grønt Norden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C2155B33-6701-4363-B2E0-70EB50699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800" y="673200"/>
            <a:ext cx="2000250" cy="14763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7C2E24B-4540-4628-A890-7AE435E9D7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87041" y="673200"/>
            <a:ext cx="2000250" cy="1476375"/>
          </a:xfrm>
          <a:prstGeom prst="rect">
            <a:avLst/>
          </a:prstGeom>
        </p:spPr>
      </p:pic>
      <p:pic>
        <p:nvPicPr>
          <p:cNvPr id="26" name="cirkulær og biobaseret økonomi">
            <a:extLst>
              <a:ext uri="{FF2B5EF4-FFF2-40B4-BE49-F238E27FC236}">
                <a16:creationId xmlns:a16="http://schemas.microsoft.com/office/drawing/2014/main" id="{D1A6B263-D989-47ED-BF1C-05C9E5DB2D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4800" y="3695700"/>
            <a:ext cx="2000250" cy="1476375"/>
          </a:xfrm>
          <a:prstGeom prst="rect">
            <a:avLst/>
          </a:prstGeom>
        </p:spPr>
      </p:pic>
      <p:pic>
        <p:nvPicPr>
          <p:cNvPr id="29" name="bæredygtigt forbrug">
            <a:extLst>
              <a:ext uri="{FF2B5EF4-FFF2-40B4-BE49-F238E27FC236}">
                <a16:creationId xmlns:a16="http://schemas.microsoft.com/office/drawing/2014/main" id="{3DCA9160-1E50-4CE4-A2BC-F8F57949F3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95044" y="3695700"/>
            <a:ext cx="2000250" cy="1476375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DE1A83F8-F7FD-4BFB-9BC9-8BB716AF00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02321" y="3695700"/>
            <a:ext cx="2000250" cy="1476375"/>
          </a:xfrm>
          <a:prstGeom prst="rect">
            <a:avLst/>
          </a:prstGeom>
        </p:spPr>
      </p:pic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E823FD5-C7A6-43C0-8F64-B2F1B9FDD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3</a:t>
            </a:fld>
            <a:endParaRPr lang="en-GB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CA300CF-C3FA-4AC3-8119-1CD574990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8630" y="6356350"/>
            <a:ext cx="5400675" cy="222501"/>
          </a:xfrm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960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felt 13">
            <a:extLst>
              <a:ext uri="{FF2B5EF4-FFF2-40B4-BE49-F238E27FC236}">
                <a16:creationId xmlns:a16="http://schemas.microsoft.com/office/drawing/2014/main" id="{BA605DCB-00F2-4AC4-8EA9-7FADDB053A0C}"/>
              </a:ext>
            </a:extLst>
          </p:cNvPr>
          <p:cNvSpPr txBox="1">
            <a:spLocks/>
          </p:cNvSpPr>
          <p:nvPr/>
        </p:nvSpPr>
        <p:spPr>
          <a:xfrm>
            <a:off x="694800" y="2307600"/>
            <a:ext cx="2224069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/>
              <a:t>Mål 6: Viden og innovation</a:t>
            </a:r>
          </a:p>
          <a:p>
            <a:r>
              <a:rPr lang="da-DK" sz="1000" dirty="0"/>
              <a:t>Sammen vil vi fremme grøn vækst i Norden baseret på viden, innovation, mobilitet og digital integration.</a:t>
            </a:r>
          </a:p>
          <a:p>
            <a:endParaRPr lang="da-DK" sz="1000" dirty="0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0A18632F-4CBB-4D31-8568-DCF8558ACA94}"/>
              </a:ext>
            </a:extLst>
          </p:cNvPr>
          <p:cNvSpPr txBox="1">
            <a:spLocks/>
          </p:cNvSpPr>
          <p:nvPr/>
        </p:nvSpPr>
        <p:spPr>
          <a:xfrm>
            <a:off x="693738" y="5335200"/>
            <a:ext cx="260875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/>
            <a:r>
              <a:rPr lang="da-DK" sz="1000" b="1" dirty="0"/>
              <a:t>Mål 8: Fri bevægelighed og grænsehindringer</a:t>
            </a:r>
          </a:p>
          <a:p>
            <a:pPr fontAlgn="base"/>
            <a:r>
              <a:rPr lang="da-DK" sz="1000" dirty="0"/>
              <a:t>Drage nytte af digitalisering og uddannelse for at knytte de nordiske lande endnu tættere sammen.</a:t>
            </a:r>
          </a:p>
          <a:p>
            <a:pPr fontAlgn="base"/>
            <a:endParaRPr lang="da-DK" sz="1000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6C138DFD-599C-4A48-812F-64EF95B1F7B4}"/>
              </a:ext>
            </a:extLst>
          </p:cNvPr>
          <p:cNvSpPr txBox="1">
            <a:spLocks/>
          </p:cNvSpPr>
          <p:nvPr/>
        </p:nvSpPr>
        <p:spPr>
          <a:xfrm>
            <a:off x="3394076" y="2307600"/>
            <a:ext cx="2318252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/>
            <a:r>
              <a:rPr lang="da-DK" sz="1000" b="1" dirty="0"/>
              <a:t>Mål 7: Arbejdsliv</a:t>
            </a:r>
          </a:p>
          <a:p>
            <a:pPr fontAlgn="base"/>
            <a:r>
              <a:rPr lang="da-DK" sz="1000" dirty="0"/>
              <a:t>Udvikle kompetencer og velfungerende arbejdsmarkeder, som matcher de krav, som grøn omstilling og digital udvikling stiller, og som understøtter fri bevægelighed i Norden.</a:t>
            </a:r>
          </a:p>
          <a:p>
            <a:endParaRPr lang="da-DK" sz="1000" dirty="0"/>
          </a:p>
        </p:txBody>
      </p:sp>
      <p:sp>
        <p:nvSpPr>
          <p:cNvPr id="9" name="Tekstfelt 23">
            <a:extLst>
              <a:ext uri="{FF2B5EF4-FFF2-40B4-BE49-F238E27FC236}">
                <a16:creationId xmlns:a16="http://schemas.microsoft.com/office/drawing/2014/main" id="{21463AC9-FB48-4AAE-A523-A06CCB85F7AF}"/>
              </a:ext>
            </a:extLst>
          </p:cNvPr>
          <p:cNvSpPr txBox="1">
            <a:spLocks/>
          </p:cNvSpPr>
          <p:nvPr/>
        </p:nvSpPr>
        <p:spPr>
          <a:xfrm>
            <a:off x="9734400" y="401638"/>
            <a:ext cx="1525739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400" b="1" dirty="0">
                <a:latin typeface="+mj-lt"/>
              </a:rPr>
              <a:t>Målikoner </a:t>
            </a:r>
            <a:br>
              <a:rPr lang="da-DK" sz="1400" dirty="0">
                <a:latin typeface="+mj-lt"/>
              </a:rPr>
            </a:br>
            <a:r>
              <a:rPr lang="da-DK" sz="1400" dirty="0">
                <a:latin typeface="+mj-lt"/>
              </a:rPr>
              <a:t>Konkurrencedygtigt </a:t>
            </a:r>
          </a:p>
          <a:p>
            <a:r>
              <a:rPr lang="da-DK" sz="1400" dirty="0">
                <a:latin typeface="+mj-lt"/>
              </a:rPr>
              <a:t>Norden</a:t>
            </a:r>
          </a:p>
          <a:p>
            <a:endParaRPr lang="da-DK" sz="1400" dirty="0">
              <a:latin typeface="+mj-lt"/>
            </a:endParaRPr>
          </a:p>
        </p:txBody>
      </p:sp>
      <p:pic>
        <p:nvPicPr>
          <p:cNvPr id="19" name="Viden, innovation, mobilitet og digital integration">
            <a:extLst>
              <a:ext uri="{FF2B5EF4-FFF2-40B4-BE49-F238E27FC236}">
                <a16:creationId xmlns:a16="http://schemas.microsoft.com/office/drawing/2014/main" id="{6B50A2BC-D023-490A-A9AE-130FBCE3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969" y="673200"/>
            <a:ext cx="2000250" cy="1476375"/>
          </a:xfrm>
          <a:prstGeom prst="rect">
            <a:avLst/>
          </a:prstGeom>
        </p:spPr>
      </p:pic>
      <p:pic>
        <p:nvPicPr>
          <p:cNvPr id="21" name="Fri bevægelighed">
            <a:extLst>
              <a:ext uri="{FF2B5EF4-FFF2-40B4-BE49-F238E27FC236}">
                <a16:creationId xmlns:a16="http://schemas.microsoft.com/office/drawing/2014/main" id="{A014F474-45D7-4167-8F82-A38BB16341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94800" y="673200"/>
            <a:ext cx="2000250" cy="14763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AD1F0CD-781C-44E1-BEC3-FBB6B1B65B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1969" y="3697200"/>
            <a:ext cx="2000250" cy="1476375"/>
          </a:xfrm>
          <a:prstGeom prst="rect">
            <a:avLst/>
          </a:prstGeom>
        </p:spPr>
      </p:pic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5C7045A0-07EA-415D-8C15-39A7D7794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4</a:t>
            </a:fld>
            <a:endParaRPr lang="en-GB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1CF9B2C-4C9A-4522-92EE-5E9F0F09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0843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felt 15">
            <a:extLst>
              <a:ext uri="{FF2B5EF4-FFF2-40B4-BE49-F238E27FC236}">
                <a16:creationId xmlns:a16="http://schemas.microsoft.com/office/drawing/2014/main" id="{D288B9D4-9589-4CC4-8C30-1CB1E243CBCB}"/>
              </a:ext>
            </a:extLst>
          </p:cNvPr>
          <p:cNvSpPr txBox="1">
            <a:spLocks/>
          </p:cNvSpPr>
          <p:nvPr/>
        </p:nvSpPr>
        <p:spPr>
          <a:xfrm>
            <a:off x="681970" y="2307600"/>
            <a:ext cx="235542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/>
            <a:r>
              <a:rPr lang="da-DK" sz="1000" b="1" dirty="0"/>
              <a:t>Mål 9: Velfærd for alle</a:t>
            </a:r>
          </a:p>
          <a:p>
            <a:pPr fontAlgn="base"/>
            <a:r>
              <a:rPr lang="da-DK" sz="1000" dirty="0"/>
              <a:t>Bidrage til en god, ligestillet og tryg sundhed og velfærd for alle.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024FEE71-256A-4ED0-9DAB-8EBFAB907C1E}"/>
              </a:ext>
            </a:extLst>
          </p:cNvPr>
          <p:cNvSpPr txBox="1">
            <a:spLocks/>
          </p:cNvSpPr>
          <p:nvPr/>
        </p:nvSpPr>
        <p:spPr>
          <a:xfrm>
            <a:off x="694800" y="5335200"/>
            <a:ext cx="2608602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/>
            <a:r>
              <a:rPr lang="da-DK" sz="1000" b="1" dirty="0"/>
              <a:t>Mål 11: Samarbejde med civilsamfundet</a:t>
            </a:r>
          </a:p>
          <a:p>
            <a:pPr fontAlgn="base"/>
            <a:r>
              <a:rPr lang="da-DK" sz="1000" dirty="0"/>
              <a:t>Give civilsamfundet, og især børn og unge, en stærkere stemme og øget deltagelse i det nordiske samarbejde samt øge deres viden om nabolandenes sprog og kultur.</a:t>
            </a:r>
          </a:p>
          <a:p>
            <a:endParaRPr lang="da-DK" sz="1000" dirty="0"/>
          </a:p>
          <a:p>
            <a:endParaRPr lang="da-DK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70512987-C1D8-4216-B220-0A9563A16876}"/>
              </a:ext>
            </a:extLst>
          </p:cNvPr>
          <p:cNvSpPr txBox="1">
            <a:spLocks/>
          </p:cNvSpPr>
          <p:nvPr/>
        </p:nvSpPr>
        <p:spPr>
          <a:xfrm>
            <a:off x="3821404" y="2307600"/>
            <a:ext cx="2865016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/>
              <a:t>Mål 10: </a:t>
            </a:r>
            <a:r>
              <a:rPr lang="nb-NO" sz="1000" b="1" dirty="0"/>
              <a:t>Inkluderende </a:t>
            </a:r>
            <a:r>
              <a:rPr lang="nb-NO" sz="1000" b="1" dirty="0" err="1"/>
              <a:t>grøn</a:t>
            </a:r>
            <a:r>
              <a:rPr lang="nb-NO" sz="1000" b="1" dirty="0"/>
              <a:t> og digital omstilling</a:t>
            </a:r>
            <a:endParaRPr lang="da-DK" sz="1000" b="1" dirty="0"/>
          </a:p>
          <a:p>
            <a:r>
              <a:rPr lang="da-DK" sz="1000" dirty="0"/>
              <a:t>Arbejde for at få alle med i den grønne omstilling og digitale udvikling, udnytte potentialet i omstillingen og modvirke, at kløfterne i samfundet øges.</a:t>
            </a:r>
          </a:p>
          <a:p>
            <a:endParaRPr lang="da-DK" sz="1000" dirty="0"/>
          </a:p>
          <a:p>
            <a:endParaRPr lang="da-DK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FF106C9B-C10C-4E80-894F-98405A2F1A60}"/>
              </a:ext>
            </a:extLst>
          </p:cNvPr>
          <p:cNvSpPr txBox="1">
            <a:spLocks/>
          </p:cNvSpPr>
          <p:nvPr/>
        </p:nvSpPr>
        <p:spPr>
          <a:xfrm>
            <a:off x="3821404" y="5335200"/>
            <a:ext cx="2700338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/>
            <a:r>
              <a:rPr lang="da-DK" sz="1000" b="1" dirty="0"/>
              <a:t>Mål 12: Tillid og sammenhold i Norden</a:t>
            </a:r>
          </a:p>
          <a:p>
            <a:pPr fontAlgn="base"/>
            <a:r>
              <a:rPr lang="da-DK" sz="1000" dirty="0"/>
              <a:t>Opretholde tilliden og sammenholdet i Norden, de fælles værdier og det nordiske fællesskab med fokus på kultur, demokrati, ligestilling, inklusion, ikke-diskriminering og ytringsfrihed.</a:t>
            </a:r>
          </a:p>
          <a:p>
            <a:endParaRPr lang="da-DK" dirty="0"/>
          </a:p>
        </p:txBody>
      </p:sp>
      <p:sp>
        <p:nvSpPr>
          <p:cNvPr id="17" name="Tekstfelt 23">
            <a:extLst>
              <a:ext uri="{FF2B5EF4-FFF2-40B4-BE49-F238E27FC236}">
                <a16:creationId xmlns:a16="http://schemas.microsoft.com/office/drawing/2014/main" id="{36DE36A6-3D1C-42CD-AC04-4F10AEF5AC69}"/>
              </a:ext>
            </a:extLst>
          </p:cNvPr>
          <p:cNvSpPr txBox="1">
            <a:spLocks/>
          </p:cNvSpPr>
          <p:nvPr/>
        </p:nvSpPr>
        <p:spPr>
          <a:xfrm>
            <a:off x="9734400" y="401638"/>
            <a:ext cx="1216680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400" b="1" dirty="0">
                <a:latin typeface="+mj-lt"/>
              </a:rPr>
              <a:t>Målikoner </a:t>
            </a:r>
            <a:br>
              <a:rPr lang="da-DK" sz="1400" dirty="0">
                <a:latin typeface="+mj-lt"/>
              </a:rPr>
            </a:br>
            <a:r>
              <a:rPr lang="da-DK" sz="1400" dirty="0">
                <a:latin typeface="+mj-lt"/>
              </a:rPr>
              <a:t>Socialt holdbart </a:t>
            </a:r>
            <a:br>
              <a:rPr lang="da-DK" sz="1400" dirty="0">
                <a:latin typeface="+mj-lt"/>
              </a:rPr>
            </a:br>
            <a:r>
              <a:rPr lang="da-DK" sz="1400" dirty="0">
                <a:latin typeface="+mj-lt"/>
              </a:rPr>
              <a:t>Norden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A51E8DD-4D4B-450E-ABBE-B8097512D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970" y="720000"/>
            <a:ext cx="2000250" cy="14763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791E4C9-C97A-4FE9-A23B-3384D2E1EF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21404" y="720000"/>
            <a:ext cx="2000250" cy="14763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CC009F2-24F8-4B69-8A53-0C701CE2D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1970" y="3697200"/>
            <a:ext cx="2000250" cy="1476375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C2F4353-FC46-494C-9E3B-9686B9607D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21404" y="3697200"/>
            <a:ext cx="2000250" cy="1476375"/>
          </a:xfrm>
          <a:prstGeom prst="rect">
            <a:avLst/>
          </a:prstGeom>
        </p:spPr>
      </p:pic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D38316CD-3203-42B6-AEB8-6601DE8F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5</a:t>
            </a:fld>
            <a:endParaRPr lang="en-GB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ECFD50D-AF08-40F3-97BE-2965DD717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3226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felt 13">
            <a:extLst>
              <a:ext uri="{FF2B5EF4-FFF2-40B4-BE49-F238E27FC236}">
                <a16:creationId xmlns:a16="http://schemas.microsoft.com/office/drawing/2014/main" id="{B051AF34-B825-4DD9-8B8A-0C64A199263C}"/>
              </a:ext>
            </a:extLst>
          </p:cNvPr>
          <p:cNvSpPr txBox="1">
            <a:spLocks/>
          </p:cNvSpPr>
          <p:nvPr/>
        </p:nvSpPr>
        <p:spPr>
          <a:xfrm>
            <a:off x="9734400" y="403200"/>
            <a:ext cx="139589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400" b="1" dirty="0"/>
              <a:t>Målikoner med tal</a:t>
            </a:r>
            <a:br>
              <a:rPr lang="da-DK" sz="1400" dirty="0"/>
            </a:br>
            <a:r>
              <a:rPr lang="da-DK" sz="1400" dirty="0"/>
              <a:t>Grønt Norden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B492F04-7395-433E-8EFE-DE31694688D8}"/>
              </a:ext>
            </a:extLst>
          </p:cNvPr>
          <p:cNvSpPr txBox="1">
            <a:spLocks/>
          </p:cNvSpPr>
          <p:nvPr/>
        </p:nvSpPr>
        <p:spPr>
          <a:xfrm>
            <a:off x="693738" y="2259565"/>
            <a:ext cx="350955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/>
              <a:t>Mål 1: Kuldioxidneutralitet og klimatilpasning</a:t>
            </a:r>
          </a:p>
          <a:p>
            <a:r>
              <a:rPr lang="da-DK" sz="1000" dirty="0"/>
              <a:t>Fremme grøn omstilling og arbejde for kuldioxid-neutralitet og en bæredygtig cirkulær og biobaseret økonomi.</a:t>
            </a:r>
          </a:p>
          <a:p>
            <a:endParaRPr lang="da-DK" sz="1000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503B20D4-E71D-4AC7-A031-E55857D5B15A}"/>
              </a:ext>
            </a:extLst>
          </p:cNvPr>
          <p:cNvSpPr txBox="1">
            <a:spLocks/>
          </p:cNvSpPr>
          <p:nvPr/>
        </p:nvSpPr>
        <p:spPr>
          <a:xfrm>
            <a:off x="4652572" y="2259565"/>
            <a:ext cx="356145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/>
            <a:r>
              <a:rPr lang="da-DK" sz="1000" b="1" dirty="0"/>
              <a:t>Mål 2: Biologisk mangfoldighed</a:t>
            </a:r>
          </a:p>
          <a:p>
            <a:pPr fontAlgn="base"/>
            <a:r>
              <a:rPr lang="da-DK" sz="1000" dirty="0"/>
              <a:t>Bidrage til at sikre biologisk mangfoldighed og bæredygtig udnyttelse af Nordens natur og hav.</a:t>
            </a:r>
          </a:p>
          <a:p>
            <a:endParaRPr lang="da-DK" sz="1000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9EAC22C-DA54-4988-965C-DE9B6E29CA7B}"/>
              </a:ext>
            </a:extLst>
          </p:cNvPr>
          <p:cNvSpPr txBox="1">
            <a:spLocks/>
          </p:cNvSpPr>
          <p:nvPr/>
        </p:nvSpPr>
        <p:spPr>
          <a:xfrm>
            <a:off x="693738" y="5335200"/>
            <a:ext cx="350955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/>
            <a:r>
              <a:rPr lang="da-DK" sz="1000" b="1" dirty="0"/>
              <a:t>Mål 3: Bæredygtig produktion</a:t>
            </a:r>
          </a:p>
          <a:p>
            <a:pPr fontAlgn="base"/>
            <a:r>
              <a:rPr lang="da-DK" sz="1000" dirty="0"/>
              <a:t>Fremme en cirkulær og biobaseret økonomi, bæredygtig og konkurrencedygtig produktion, bæredygtige fødevaresystemer samt ressourceeffektive og giftfri kredsløb.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E8E7CE22-88E2-492F-B8E3-C9F0FBC9856E}"/>
              </a:ext>
            </a:extLst>
          </p:cNvPr>
          <p:cNvSpPr txBox="1">
            <a:spLocks/>
          </p:cNvSpPr>
          <p:nvPr/>
        </p:nvSpPr>
        <p:spPr>
          <a:xfrm>
            <a:off x="4652572" y="5335200"/>
            <a:ext cx="33105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/>
              <a:t>Mål 4: Bæredygtigt forbrug</a:t>
            </a:r>
          </a:p>
          <a:p>
            <a:r>
              <a:rPr lang="da-DK" sz="1000" dirty="0"/>
              <a:t>Gøre det enklere og mere attraktivt for forbrugere at prioritere sunde og miljø- og klimavenlige valg ved hjælp af bæredygtigt forbrug.</a:t>
            </a:r>
          </a:p>
          <a:p>
            <a:endParaRPr lang="da-DK" sz="1000" dirty="0"/>
          </a:p>
          <a:p>
            <a:endParaRPr lang="da-DK" sz="1000" dirty="0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E823A11A-25F9-446A-97AC-F9622C5C9926}"/>
              </a:ext>
            </a:extLst>
          </p:cNvPr>
          <p:cNvSpPr txBox="1">
            <a:spLocks/>
          </p:cNvSpPr>
          <p:nvPr/>
        </p:nvSpPr>
        <p:spPr>
          <a:xfrm>
            <a:off x="8293595" y="5334397"/>
            <a:ext cx="350955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/>
            <a:r>
              <a:rPr lang="da-DK" sz="1000" b="1" dirty="0"/>
              <a:t>Mål 5: Det internationale miljø- og klimasamarbejde</a:t>
            </a:r>
          </a:p>
          <a:p>
            <a:pPr fontAlgn="base"/>
            <a:r>
              <a:rPr lang="da-DK" sz="1000" dirty="0"/>
              <a:t>Bidrage til en positiv udvikling af det internationale miljø- og klimasamarbejde, bl.a. ved at fremme nordiske grønne løsninger i resten af verden.</a:t>
            </a:r>
          </a:p>
        </p:txBody>
      </p:sp>
      <p:grpSp>
        <p:nvGrpSpPr>
          <p:cNvPr id="2" name="Icon 1">
            <a:extLst>
              <a:ext uri="{FF2B5EF4-FFF2-40B4-BE49-F238E27FC236}">
                <a16:creationId xmlns:a16="http://schemas.microsoft.com/office/drawing/2014/main" id="{56E595C6-1D7B-46DC-8AE5-AC229FDD4A97}"/>
              </a:ext>
            </a:extLst>
          </p:cNvPr>
          <p:cNvGrpSpPr>
            <a:grpSpLocks/>
          </p:cNvGrpSpPr>
          <p:nvPr/>
        </p:nvGrpSpPr>
        <p:grpSpPr>
          <a:xfrm>
            <a:off x="667069" y="619434"/>
            <a:ext cx="2762250" cy="1476375"/>
            <a:chOff x="667069" y="619434"/>
            <a:chExt cx="2762250" cy="1476375"/>
          </a:xfrm>
        </p:grpSpPr>
        <p:pic>
          <p:nvPicPr>
            <p:cNvPr id="243" name="1 Illu">
              <a:extLst>
                <a:ext uri="{FF2B5EF4-FFF2-40B4-BE49-F238E27FC236}">
                  <a16:creationId xmlns:a16="http://schemas.microsoft.com/office/drawing/2014/main" id="{6994E650-18BC-492A-BB42-4C8671546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7069" y="619434"/>
              <a:ext cx="2762250" cy="1476375"/>
            </a:xfrm>
            <a:prstGeom prst="rect">
              <a:avLst/>
            </a:prstGeom>
          </p:spPr>
        </p:pic>
        <p:pic>
          <p:nvPicPr>
            <p:cNvPr id="245" name="1 tal">
              <a:extLst>
                <a:ext uri="{FF2B5EF4-FFF2-40B4-BE49-F238E27FC236}">
                  <a16:creationId xmlns:a16="http://schemas.microsoft.com/office/drawing/2014/main" id="{A272372F-63D3-44D7-8E30-55B454D9D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7069" y="619434"/>
              <a:ext cx="2762250" cy="1476375"/>
            </a:xfrm>
            <a:prstGeom prst="rect">
              <a:avLst/>
            </a:prstGeom>
          </p:spPr>
        </p:pic>
      </p:grpSp>
      <p:grpSp>
        <p:nvGrpSpPr>
          <p:cNvPr id="19" name="Icon 3">
            <a:extLst>
              <a:ext uri="{FF2B5EF4-FFF2-40B4-BE49-F238E27FC236}">
                <a16:creationId xmlns:a16="http://schemas.microsoft.com/office/drawing/2014/main" id="{CDDE9F5B-93A1-4A69-B7BD-AF5CE5135377}"/>
              </a:ext>
            </a:extLst>
          </p:cNvPr>
          <p:cNvGrpSpPr>
            <a:grpSpLocks/>
          </p:cNvGrpSpPr>
          <p:nvPr/>
        </p:nvGrpSpPr>
        <p:grpSpPr>
          <a:xfrm>
            <a:off x="667069" y="3705688"/>
            <a:ext cx="2762250" cy="1476375"/>
            <a:chOff x="708691" y="3702986"/>
            <a:chExt cx="2762250" cy="1476375"/>
          </a:xfrm>
        </p:grpSpPr>
        <p:pic>
          <p:nvPicPr>
            <p:cNvPr id="17" name="3 tal">
              <a:extLst>
                <a:ext uri="{FF2B5EF4-FFF2-40B4-BE49-F238E27FC236}">
                  <a16:creationId xmlns:a16="http://schemas.microsoft.com/office/drawing/2014/main" id="{BE931B0E-31B7-41D3-B50B-B33152A03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08691" y="3702986"/>
              <a:ext cx="2762250" cy="1476375"/>
            </a:xfrm>
            <a:prstGeom prst="rect">
              <a:avLst/>
            </a:prstGeom>
          </p:spPr>
        </p:pic>
        <p:pic>
          <p:nvPicPr>
            <p:cNvPr id="11" name="3  Illu">
              <a:extLst>
                <a:ext uri="{FF2B5EF4-FFF2-40B4-BE49-F238E27FC236}">
                  <a16:creationId xmlns:a16="http://schemas.microsoft.com/office/drawing/2014/main" id="{1D075311-28E3-4EE8-969E-DB19C2348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08691" y="3702986"/>
              <a:ext cx="2762250" cy="1476375"/>
            </a:xfrm>
            <a:prstGeom prst="rect">
              <a:avLst/>
            </a:prstGeom>
          </p:spPr>
        </p:pic>
      </p:grpSp>
      <p:grpSp>
        <p:nvGrpSpPr>
          <p:cNvPr id="26" name="Icon 4">
            <a:extLst>
              <a:ext uri="{FF2B5EF4-FFF2-40B4-BE49-F238E27FC236}">
                <a16:creationId xmlns:a16="http://schemas.microsoft.com/office/drawing/2014/main" id="{C291DDC4-D337-498D-8948-8CDFC855A1AD}"/>
              </a:ext>
            </a:extLst>
          </p:cNvPr>
          <p:cNvGrpSpPr>
            <a:grpSpLocks/>
          </p:cNvGrpSpPr>
          <p:nvPr/>
        </p:nvGrpSpPr>
        <p:grpSpPr>
          <a:xfrm>
            <a:off x="4598971" y="3705688"/>
            <a:ext cx="2762250" cy="1476375"/>
            <a:chOff x="4660615" y="3705688"/>
            <a:chExt cx="2762250" cy="1476375"/>
          </a:xfrm>
        </p:grpSpPr>
        <p:pic>
          <p:nvPicPr>
            <p:cNvPr id="21" name="4 tal">
              <a:extLst>
                <a:ext uri="{FF2B5EF4-FFF2-40B4-BE49-F238E27FC236}">
                  <a16:creationId xmlns:a16="http://schemas.microsoft.com/office/drawing/2014/main" id="{31723BFA-BAF6-4124-9446-B8FFDD576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660615" y="3705688"/>
              <a:ext cx="2762250" cy="1476375"/>
            </a:xfrm>
            <a:prstGeom prst="rect">
              <a:avLst/>
            </a:prstGeom>
          </p:spPr>
        </p:pic>
        <p:pic>
          <p:nvPicPr>
            <p:cNvPr id="25" name="4 Illu">
              <a:extLst>
                <a:ext uri="{FF2B5EF4-FFF2-40B4-BE49-F238E27FC236}">
                  <a16:creationId xmlns:a16="http://schemas.microsoft.com/office/drawing/2014/main" id="{D81996AC-C3B5-4003-8F77-AC6324A88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660615" y="3705688"/>
              <a:ext cx="2762250" cy="1476375"/>
            </a:xfrm>
            <a:prstGeom prst="rect">
              <a:avLst/>
            </a:prstGeom>
          </p:spPr>
        </p:pic>
      </p:grpSp>
      <p:grpSp>
        <p:nvGrpSpPr>
          <p:cNvPr id="240" name="Icon 5">
            <a:extLst>
              <a:ext uri="{FF2B5EF4-FFF2-40B4-BE49-F238E27FC236}">
                <a16:creationId xmlns:a16="http://schemas.microsoft.com/office/drawing/2014/main" id="{3A7DFF07-E937-41AA-9642-874B941DAE8D}"/>
              </a:ext>
            </a:extLst>
          </p:cNvPr>
          <p:cNvGrpSpPr>
            <a:grpSpLocks/>
          </p:cNvGrpSpPr>
          <p:nvPr/>
        </p:nvGrpSpPr>
        <p:grpSpPr>
          <a:xfrm>
            <a:off x="8252499" y="3705688"/>
            <a:ext cx="2762250" cy="1476375"/>
            <a:chOff x="8252499" y="3705688"/>
            <a:chExt cx="2762250" cy="1476375"/>
          </a:xfrm>
        </p:grpSpPr>
        <p:pic>
          <p:nvPicPr>
            <p:cNvPr id="239" name="5 tal">
              <a:extLst>
                <a:ext uri="{FF2B5EF4-FFF2-40B4-BE49-F238E27FC236}">
                  <a16:creationId xmlns:a16="http://schemas.microsoft.com/office/drawing/2014/main" id="{EF1CCD48-378F-4543-9D3F-C90259187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252499" y="3705688"/>
              <a:ext cx="2762250" cy="1476375"/>
            </a:xfrm>
            <a:prstGeom prst="rect">
              <a:avLst/>
            </a:prstGeom>
          </p:spPr>
        </p:pic>
        <p:pic>
          <p:nvPicPr>
            <p:cNvPr id="28" name="5 Illu">
              <a:extLst>
                <a:ext uri="{FF2B5EF4-FFF2-40B4-BE49-F238E27FC236}">
                  <a16:creationId xmlns:a16="http://schemas.microsoft.com/office/drawing/2014/main" id="{E1D4008E-4FA0-4153-8A47-35FE58820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252499" y="3705688"/>
              <a:ext cx="2762250" cy="1476375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DBCE808-D310-4E31-9669-F92ABAEB0FD1}"/>
              </a:ext>
            </a:extLst>
          </p:cNvPr>
          <p:cNvGrpSpPr>
            <a:grpSpLocks/>
          </p:cNvGrpSpPr>
          <p:nvPr/>
        </p:nvGrpSpPr>
        <p:grpSpPr>
          <a:xfrm>
            <a:off x="4598971" y="619434"/>
            <a:ext cx="2762250" cy="1476375"/>
            <a:chOff x="4598971" y="619434"/>
            <a:chExt cx="2762250" cy="1476375"/>
          </a:xfrm>
        </p:grpSpPr>
        <p:pic>
          <p:nvPicPr>
            <p:cNvPr id="13" name="2 tal">
              <a:extLst>
                <a:ext uri="{FF2B5EF4-FFF2-40B4-BE49-F238E27FC236}">
                  <a16:creationId xmlns:a16="http://schemas.microsoft.com/office/drawing/2014/main" id="{634845E3-7D90-4B14-BE50-8FD301B79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598971" y="619434"/>
              <a:ext cx="2762250" cy="1476375"/>
            </a:xfrm>
            <a:prstGeom prst="rect">
              <a:avLst/>
            </a:prstGeom>
          </p:spPr>
        </p:pic>
        <p:pic>
          <p:nvPicPr>
            <p:cNvPr id="22" name="2 illu">
              <a:extLst>
                <a:ext uri="{FF2B5EF4-FFF2-40B4-BE49-F238E27FC236}">
                  <a16:creationId xmlns:a16="http://schemas.microsoft.com/office/drawing/2014/main" id="{C077C7A7-87FF-44E7-AD57-A28792142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4598971" y="619434"/>
              <a:ext cx="2762250" cy="1476375"/>
            </a:xfrm>
            <a:prstGeom prst="rect">
              <a:avLst/>
            </a:prstGeom>
          </p:spPr>
        </p:pic>
      </p:grp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30C341B-9612-450F-8C15-50D8BB8E3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6</a:t>
            </a:fld>
            <a:endParaRPr lang="en-GB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D3CE879-530B-4865-B818-9303EE6C3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537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9">
            <a:extLst>
              <a:ext uri="{FF2B5EF4-FFF2-40B4-BE49-F238E27FC236}">
                <a16:creationId xmlns:a16="http://schemas.microsoft.com/office/drawing/2014/main" id="{CF5E8D40-B0D7-4F29-8C6B-5E09CEE99BB3}"/>
              </a:ext>
            </a:extLst>
          </p:cNvPr>
          <p:cNvSpPr txBox="1">
            <a:spLocks/>
          </p:cNvSpPr>
          <p:nvPr/>
        </p:nvSpPr>
        <p:spPr>
          <a:xfrm>
            <a:off x="9734400" y="403200"/>
            <a:ext cx="1525739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400" b="1" dirty="0"/>
              <a:t>Målikoner med tal</a:t>
            </a:r>
            <a:br>
              <a:rPr lang="da-DK" sz="1400" dirty="0"/>
            </a:br>
            <a:r>
              <a:rPr lang="da-DK" sz="1400" dirty="0"/>
              <a:t>Konkurrencedygtigt </a:t>
            </a:r>
          </a:p>
          <a:p>
            <a:r>
              <a:rPr lang="da-DK" sz="1400" dirty="0"/>
              <a:t>Norden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B5BD7DC-7DC8-41E5-9BFF-F027905D9BE4}"/>
              </a:ext>
            </a:extLst>
          </p:cNvPr>
          <p:cNvSpPr txBox="1">
            <a:spLocks/>
          </p:cNvSpPr>
          <p:nvPr/>
        </p:nvSpPr>
        <p:spPr>
          <a:xfrm>
            <a:off x="694800" y="2260800"/>
            <a:ext cx="339431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/>
              <a:t>Mål 6: Viden og innovation</a:t>
            </a:r>
          </a:p>
          <a:p>
            <a:r>
              <a:rPr lang="da-DK" sz="1000" dirty="0"/>
              <a:t>Sammen vil vi fremme grøn vækst i Norden baseret på viden, innovation, mobilitet og digital integration.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94E291D3-67FF-4E8A-A69F-3BF54918E652}"/>
              </a:ext>
            </a:extLst>
          </p:cNvPr>
          <p:cNvSpPr txBox="1">
            <a:spLocks/>
          </p:cNvSpPr>
          <p:nvPr/>
        </p:nvSpPr>
        <p:spPr>
          <a:xfrm>
            <a:off x="4651200" y="2260800"/>
            <a:ext cx="3492572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/>
            <a:r>
              <a:rPr lang="da-DK" sz="1000" b="1" dirty="0"/>
              <a:t>Mål 7: Arbejdsliv</a:t>
            </a:r>
          </a:p>
          <a:p>
            <a:pPr fontAlgn="base"/>
            <a:r>
              <a:rPr lang="da-DK" sz="1000" dirty="0"/>
              <a:t>Udvikle kompetencer og velfungerende arbejdsmarkeder, som matcher de krav, som grøn omstilling og digital udvikling stiller, og som understøtter fri bevægelighed i Norden.</a:t>
            </a:r>
          </a:p>
          <a:p>
            <a:endParaRPr lang="da-DK" sz="1000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0CD10C3F-3D91-41DE-BB2F-9C0E1129F6DC}"/>
              </a:ext>
            </a:extLst>
          </p:cNvPr>
          <p:cNvSpPr txBox="1">
            <a:spLocks/>
          </p:cNvSpPr>
          <p:nvPr/>
        </p:nvSpPr>
        <p:spPr>
          <a:xfrm>
            <a:off x="676875" y="5335200"/>
            <a:ext cx="368504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/>
            <a:r>
              <a:rPr lang="da-DK" sz="1000" b="1" dirty="0"/>
              <a:t>Mål 8: Fri bevægelighed og grænsehindringer</a:t>
            </a:r>
          </a:p>
          <a:p>
            <a:pPr fontAlgn="base"/>
            <a:r>
              <a:rPr lang="da-DK" sz="1000" dirty="0"/>
              <a:t>Drage nytte af digitalisering og uddannelse for at knytte de nordiske lande endnu tættere sammen.</a:t>
            </a:r>
          </a:p>
        </p:txBody>
      </p:sp>
      <p:grpSp>
        <p:nvGrpSpPr>
          <p:cNvPr id="22" name="Icon 7">
            <a:extLst>
              <a:ext uri="{FF2B5EF4-FFF2-40B4-BE49-F238E27FC236}">
                <a16:creationId xmlns:a16="http://schemas.microsoft.com/office/drawing/2014/main" id="{981E4A65-2741-41E5-9666-EB4B14FCF606}"/>
              </a:ext>
            </a:extLst>
          </p:cNvPr>
          <p:cNvGrpSpPr>
            <a:grpSpLocks/>
          </p:cNvGrpSpPr>
          <p:nvPr/>
        </p:nvGrpSpPr>
        <p:grpSpPr>
          <a:xfrm>
            <a:off x="4600800" y="619200"/>
            <a:ext cx="2762250" cy="1476375"/>
            <a:chOff x="4931894" y="506014"/>
            <a:chExt cx="2762250" cy="1476375"/>
          </a:xfrm>
        </p:grpSpPr>
        <p:pic>
          <p:nvPicPr>
            <p:cNvPr id="18" name="Tal 7">
              <a:extLst>
                <a:ext uri="{FF2B5EF4-FFF2-40B4-BE49-F238E27FC236}">
                  <a16:creationId xmlns:a16="http://schemas.microsoft.com/office/drawing/2014/main" id="{702F911B-5FC9-4991-A95E-8E3042BC3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31894" y="506014"/>
              <a:ext cx="2762250" cy="1476375"/>
            </a:xfrm>
            <a:prstGeom prst="rect">
              <a:avLst/>
            </a:prstGeom>
          </p:spPr>
        </p:pic>
        <p:pic>
          <p:nvPicPr>
            <p:cNvPr id="12" name="7 Illu">
              <a:extLst>
                <a:ext uri="{FF2B5EF4-FFF2-40B4-BE49-F238E27FC236}">
                  <a16:creationId xmlns:a16="http://schemas.microsoft.com/office/drawing/2014/main" id="{4547C18C-0553-434C-8316-11D0ED2F3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31894" y="506014"/>
              <a:ext cx="2762250" cy="1476375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4A85B9-DF51-48A0-A198-79777256E086}"/>
              </a:ext>
            </a:extLst>
          </p:cNvPr>
          <p:cNvGrpSpPr>
            <a:grpSpLocks/>
          </p:cNvGrpSpPr>
          <p:nvPr/>
        </p:nvGrpSpPr>
        <p:grpSpPr>
          <a:xfrm>
            <a:off x="666000" y="3704400"/>
            <a:ext cx="2762250" cy="1476375"/>
            <a:chOff x="666000" y="3704400"/>
            <a:chExt cx="2762250" cy="1476375"/>
          </a:xfrm>
        </p:grpSpPr>
        <p:pic>
          <p:nvPicPr>
            <p:cNvPr id="20" name="Tal 8">
              <a:extLst>
                <a:ext uri="{FF2B5EF4-FFF2-40B4-BE49-F238E27FC236}">
                  <a16:creationId xmlns:a16="http://schemas.microsoft.com/office/drawing/2014/main" id="{B70260E9-20E1-4F08-AF0C-D5BB06FED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66000" y="3704400"/>
              <a:ext cx="2762250" cy="1476375"/>
            </a:xfrm>
            <a:prstGeom prst="rect">
              <a:avLst/>
            </a:prstGeom>
          </p:spPr>
        </p:pic>
        <p:pic>
          <p:nvPicPr>
            <p:cNvPr id="14" name="8 Illu">
              <a:extLst>
                <a:ext uri="{FF2B5EF4-FFF2-40B4-BE49-F238E27FC236}">
                  <a16:creationId xmlns:a16="http://schemas.microsoft.com/office/drawing/2014/main" id="{6380B3B8-34D4-4CED-A67E-D06AE2808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66000" y="3704400"/>
              <a:ext cx="2762250" cy="1476375"/>
            </a:xfrm>
            <a:prstGeom prst="rect">
              <a:avLst/>
            </a:prstGeom>
          </p:spPr>
        </p:pic>
      </p:grpSp>
      <p:grpSp>
        <p:nvGrpSpPr>
          <p:cNvPr id="21" name="Icon 6">
            <a:extLst>
              <a:ext uri="{FF2B5EF4-FFF2-40B4-BE49-F238E27FC236}">
                <a16:creationId xmlns:a16="http://schemas.microsoft.com/office/drawing/2014/main" id="{452F3117-E15D-421B-8219-658F3EBE0D94}"/>
              </a:ext>
            </a:extLst>
          </p:cNvPr>
          <p:cNvGrpSpPr>
            <a:grpSpLocks/>
          </p:cNvGrpSpPr>
          <p:nvPr/>
        </p:nvGrpSpPr>
        <p:grpSpPr>
          <a:xfrm>
            <a:off x="666000" y="619200"/>
            <a:ext cx="2762250" cy="1476375"/>
            <a:chOff x="666000" y="619200"/>
            <a:chExt cx="2762250" cy="1476375"/>
          </a:xfrm>
        </p:grpSpPr>
        <p:pic>
          <p:nvPicPr>
            <p:cNvPr id="16" name="Tal 6">
              <a:extLst>
                <a:ext uri="{FF2B5EF4-FFF2-40B4-BE49-F238E27FC236}">
                  <a16:creationId xmlns:a16="http://schemas.microsoft.com/office/drawing/2014/main" id="{138DA2DF-B820-4FBB-A724-7547AEE90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66000" y="619200"/>
              <a:ext cx="2762250" cy="1476375"/>
            </a:xfrm>
            <a:prstGeom prst="rect">
              <a:avLst/>
            </a:prstGeom>
          </p:spPr>
        </p:pic>
        <p:pic>
          <p:nvPicPr>
            <p:cNvPr id="3" name="Icon 6">
              <a:extLst>
                <a:ext uri="{FF2B5EF4-FFF2-40B4-BE49-F238E27FC236}">
                  <a16:creationId xmlns:a16="http://schemas.microsoft.com/office/drawing/2014/main" id="{3A6470B4-2FBA-4239-B11C-4E2BA8384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66000" y="619200"/>
              <a:ext cx="2762250" cy="1476375"/>
            </a:xfrm>
            <a:prstGeom prst="rect">
              <a:avLst/>
            </a:prstGeom>
          </p:spPr>
        </p:pic>
      </p:grp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E007B92D-956E-4A20-9407-11985E39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7</a:t>
            </a:fld>
            <a:endParaRPr lang="en-GB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B275D7A-B93A-4A4A-9638-956EAE623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8520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felt 11">
            <a:extLst>
              <a:ext uri="{FF2B5EF4-FFF2-40B4-BE49-F238E27FC236}">
                <a16:creationId xmlns:a16="http://schemas.microsoft.com/office/drawing/2014/main" id="{186C2E4F-E73D-48EC-A69D-C467F782DB87}"/>
              </a:ext>
            </a:extLst>
          </p:cNvPr>
          <p:cNvSpPr txBox="1">
            <a:spLocks/>
          </p:cNvSpPr>
          <p:nvPr/>
        </p:nvSpPr>
        <p:spPr>
          <a:xfrm>
            <a:off x="9734400" y="403200"/>
            <a:ext cx="1395895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400" b="1" dirty="0"/>
              <a:t>Målikoner med tal</a:t>
            </a:r>
            <a:br>
              <a:rPr lang="da-DK" sz="1400" dirty="0"/>
            </a:br>
            <a:r>
              <a:rPr lang="da-DK" sz="1400" dirty="0"/>
              <a:t>Socialt holdbart </a:t>
            </a:r>
            <a:br>
              <a:rPr lang="da-DK" sz="1400" dirty="0"/>
            </a:br>
            <a:r>
              <a:rPr lang="da-DK" sz="1400" dirty="0"/>
              <a:t>Norden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62036BA9-6855-4F60-96E6-44756F231468}"/>
              </a:ext>
            </a:extLst>
          </p:cNvPr>
          <p:cNvSpPr txBox="1">
            <a:spLocks/>
          </p:cNvSpPr>
          <p:nvPr/>
        </p:nvSpPr>
        <p:spPr>
          <a:xfrm>
            <a:off x="694800" y="2260800"/>
            <a:ext cx="343474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/>
            <a:r>
              <a:rPr lang="da-DK" sz="1000" b="1" dirty="0"/>
              <a:t>Mål 9: Velfærd for alle</a:t>
            </a:r>
          </a:p>
          <a:p>
            <a:pPr fontAlgn="base"/>
            <a:r>
              <a:rPr lang="da-DK" sz="1000" dirty="0"/>
              <a:t>Bidrage til en god, ligestillet og tryg sundhed og velfærd for alle.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C1F5E66E-6BB2-4D6F-B651-707834AA9816}"/>
              </a:ext>
            </a:extLst>
          </p:cNvPr>
          <p:cNvSpPr txBox="1">
            <a:spLocks/>
          </p:cNvSpPr>
          <p:nvPr/>
        </p:nvSpPr>
        <p:spPr>
          <a:xfrm>
            <a:off x="694800" y="5335200"/>
            <a:ext cx="346908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/>
            <a:r>
              <a:rPr lang="da-DK" sz="1000" b="1" dirty="0"/>
              <a:t>Mål 11: Samarbejde med civilsamfundet</a:t>
            </a:r>
          </a:p>
          <a:p>
            <a:pPr fontAlgn="base"/>
            <a:r>
              <a:rPr lang="da-DK" sz="1000" dirty="0"/>
              <a:t>Give civilsamfundet, og især børn og unge, en stærkere stemme og øget deltagelse i det nordiske samarbejde samt øge deres viden om nabolandenes sprog og kultur.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C570BC4A-C368-4220-80CC-16819401083B}"/>
              </a:ext>
            </a:extLst>
          </p:cNvPr>
          <p:cNvSpPr txBox="1">
            <a:spLocks/>
          </p:cNvSpPr>
          <p:nvPr/>
        </p:nvSpPr>
        <p:spPr>
          <a:xfrm>
            <a:off x="4651200" y="2260800"/>
            <a:ext cx="343474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/>
              <a:t>Mål 10: </a:t>
            </a:r>
            <a:r>
              <a:rPr lang="nb-NO" sz="1000" b="1" dirty="0"/>
              <a:t>Inkluderende </a:t>
            </a:r>
            <a:r>
              <a:rPr lang="nb-NO" sz="1000" b="1" dirty="0" err="1"/>
              <a:t>grøn</a:t>
            </a:r>
            <a:r>
              <a:rPr lang="nb-NO" sz="1000" b="1" dirty="0"/>
              <a:t> og digital omstilling</a:t>
            </a:r>
            <a:endParaRPr lang="da-DK" sz="1000" b="1" dirty="0"/>
          </a:p>
          <a:p>
            <a:r>
              <a:rPr lang="da-DK" sz="1000" dirty="0"/>
              <a:t>Arbejde for at få alle med i den grønne omstilling og digitale udvikling, udnytte potentialet i omstillingen og modvirke, at kløfterne i samfundet øges.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532F3A3F-142C-4C9B-A27A-BD903C3CACB7}"/>
              </a:ext>
            </a:extLst>
          </p:cNvPr>
          <p:cNvSpPr txBox="1">
            <a:spLocks/>
          </p:cNvSpPr>
          <p:nvPr/>
        </p:nvSpPr>
        <p:spPr>
          <a:xfrm>
            <a:off x="4651200" y="5335200"/>
            <a:ext cx="286501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/>
            <a:r>
              <a:rPr lang="da-DK" sz="1000" b="1" dirty="0"/>
              <a:t>Mål 12: Tillid og sammenhold i Norden</a:t>
            </a:r>
          </a:p>
          <a:p>
            <a:pPr fontAlgn="base"/>
            <a:r>
              <a:rPr lang="da-DK" sz="1000" dirty="0"/>
              <a:t>Opretholde tilliden og sammenholdet i Norden, de fælles værdier og det nordiske fællesskab med fokus på kultur, demokrati, ligestilling, inklusion, ikke-diskriminering og ytringsfrihed.</a:t>
            </a:r>
          </a:p>
          <a:p>
            <a:endParaRPr lang="da-DK" sz="1000" dirty="0"/>
          </a:p>
        </p:txBody>
      </p:sp>
      <p:grpSp>
        <p:nvGrpSpPr>
          <p:cNvPr id="21" name="Icon 9">
            <a:extLst>
              <a:ext uri="{FF2B5EF4-FFF2-40B4-BE49-F238E27FC236}">
                <a16:creationId xmlns:a16="http://schemas.microsoft.com/office/drawing/2014/main" id="{C39195E5-1FF8-4DE6-A9C4-CA63DF0D72FC}"/>
              </a:ext>
            </a:extLst>
          </p:cNvPr>
          <p:cNvGrpSpPr>
            <a:grpSpLocks/>
          </p:cNvGrpSpPr>
          <p:nvPr/>
        </p:nvGrpSpPr>
        <p:grpSpPr>
          <a:xfrm>
            <a:off x="666000" y="619200"/>
            <a:ext cx="2762250" cy="1476375"/>
            <a:chOff x="913436" y="-1186227"/>
            <a:chExt cx="2762250" cy="1476375"/>
          </a:xfrm>
        </p:grpSpPr>
        <p:pic>
          <p:nvPicPr>
            <p:cNvPr id="4" name="9 tal">
              <a:extLst>
                <a:ext uri="{FF2B5EF4-FFF2-40B4-BE49-F238E27FC236}">
                  <a16:creationId xmlns:a16="http://schemas.microsoft.com/office/drawing/2014/main" id="{5B077387-9376-4E55-9DA1-53C0ABE6F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3436" y="-1186227"/>
              <a:ext cx="2762250" cy="1476375"/>
            </a:xfrm>
            <a:prstGeom prst="rect">
              <a:avLst/>
            </a:prstGeom>
          </p:spPr>
        </p:pic>
        <p:pic>
          <p:nvPicPr>
            <p:cNvPr id="20" name="9 Illu">
              <a:extLst>
                <a:ext uri="{FF2B5EF4-FFF2-40B4-BE49-F238E27FC236}">
                  <a16:creationId xmlns:a16="http://schemas.microsoft.com/office/drawing/2014/main" id="{672361A5-DA9E-4F02-944C-3FC4B73D5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13436" y="-1186227"/>
              <a:ext cx="2762250" cy="1476375"/>
            </a:xfrm>
            <a:prstGeom prst="rect">
              <a:avLst/>
            </a:prstGeom>
          </p:spPr>
        </p:pic>
      </p:grpSp>
      <p:grpSp>
        <p:nvGrpSpPr>
          <p:cNvPr id="28" name="Icon 10">
            <a:extLst>
              <a:ext uri="{FF2B5EF4-FFF2-40B4-BE49-F238E27FC236}">
                <a16:creationId xmlns:a16="http://schemas.microsoft.com/office/drawing/2014/main" id="{D666422C-0A5B-47B3-B649-CF78CDBFFF28}"/>
              </a:ext>
            </a:extLst>
          </p:cNvPr>
          <p:cNvGrpSpPr>
            <a:grpSpLocks/>
          </p:cNvGrpSpPr>
          <p:nvPr/>
        </p:nvGrpSpPr>
        <p:grpSpPr>
          <a:xfrm>
            <a:off x="4600800" y="619200"/>
            <a:ext cx="2762250" cy="1476375"/>
            <a:chOff x="7531855" y="-434256"/>
            <a:chExt cx="2762250" cy="1476375"/>
          </a:xfrm>
        </p:grpSpPr>
        <p:pic>
          <p:nvPicPr>
            <p:cNvPr id="25" name="10 tal">
              <a:extLst>
                <a:ext uri="{FF2B5EF4-FFF2-40B4-BE49-F238E27FC236}">
                  <a16:creationId xmlns:a16="http://schemas.microsoft.com/office/drawing/2014/main" id="{7B19EE05-2ED3-485A-8676-097821D3B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531855" y="-434256"/>
              <a:ext cx="2762250" cy="1476375"/>
            </a:xfrm>
            <a:prstGeom prst="rect">
              <a:avLst/>
            </a:prstGeom>
          </p:spPr>
        </p:pic>
        <p:pic>
          <p:nvPicPr>
            <p:cNvPr id="27" name="10 illu">
              <a:extLst>
                <a:ext uri="{FF2B5EF4-FFF2-40B4-BE49-F238E27FC236}">
                  <a16:creationId xmlns:a16="http://schemas.microsoft.com/office/drawing/2014/main" id="{153D2CCD-2FA1-4CE8-AD56-CF100192B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531855" y="-434256"/>
              <a:ext cx="2762250" cy="1476375"/>
            </a:xfrm>
            <a:prstGeom prst="rect">
              <a:avLst/>
            </a:prstGeom>
          </p:spPr>
        </p:pic>
      </p:grpSp>
      <p:grpSp>
        <p:nvGrpSpPr>
          <p:cNvPr id="34" name="Icon 11">
            <a:extLst>
              <a:ext uri="{FF2B5EF4-FFF2-40B4-BE49-F238E27FC236}">
                <a16:creationId xmlns:a16="http://schemas.microsoft.com/office/drawing/2014/main" id="{A7A0723D-875F-4503-884B-F71F0C03A1A8}"/>
              </a:ext>
            </a:extLst>
          </p:cNvPr>
          <p:cNvGrpSpPr>
            <a:grpSpLocks/>
          </p:cNvGrpSpPr>
          <p:nvPr/>
        </p:nvGrpSpPr>
        <p:grpSpPr>
          <a:xfrm>
            <a:off x="694800" y="3704400"/>
            <a:ext cx="2762250" cy="1476375"/>
            <a:chOff x="741840" y="6450013"/>
            <a:chExt cx="2762250" cy="1476375"/>
          </a:xfrm>
        </p:grpSpPr>
        <p:pic>
          <p:nvPicPr>
            <p:cNvPr id="15" name="11 tal">
              <a:extLst>
                <a:ext uri="{FF2B5EF4-FFF2-40B4-BE49-F238E27FC236}">
                  <a16:creationId xmlns:a16="http://schemas.microsoft.com/office/drawing/2014/main" id="{69C9D561-4BEC-4895-BC00-C365431D4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41840" y="6450013"/>
              <a:ext cx="2762250" cy="1476375"/>
            </a:xfrm>
            <a:prstGeom prst="rect">
              <a:avLst/>
            </a:prstGeom>
          </p:spPr>
        </p:pic>
        <p:pic>
          <p:nvPicPr>
            <p:cNvPr id="30" name="11 illu">
              <a:extLst>
                <a:ext uri="{FF2B5EF4-FFF2-40B4-BE49-F238E27FC236}">
                  <a16:creationId xmlns:a16="http://schemas.microsoft.com/office/drawing/2014/main" id="{084C428A-7023-47C4-AAC4-8B4298BEF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41840" y="6450013"/>
              <a:ext cx="2762250" cy="1476375"/>
            </a:xfrm>
            <a:prstGeom prst="rect">
              <a:avLst/>
            </a:prstGeom>
          </p:spPr>
        </p:pic>
      </p:grpSp>
      <p:grpSp>
        <p:nvGrpSpPr>
          <p:cNvPr id="33" name="Icon 12">
            <a:extLst>
              <a:ext uri="{FF2B5EF4-FFF2-40B4-BE49-F238E27FC236}">
                <a16:creationId xmlns:a16="http://schemas.microsoft.com/office/drawing/2014/main" id="{426D0DA1-7A2D-49B7-BED7-78EDEFD9CD14}"/>
              </a:ext>
            </a:extLst>
          </p:cNvPr>
          <p:cNvGrpSpPr>
            <a:grpSpLocks/>
          </p:cNvGrpSpPr>
          <p:nvPr/>
        </p:nvGrpSpPr>
        <p:grpSpPr>
          <a:xfrm>
            <a:off x="4600800" y="3704400"/>
            <a:ext cx="2762250" cy="1476375"/>
            <a:chOff x="4992277" y="6368341"/>
            <a:chExt cx="2762250" cy="1476375"/>
          </a:xfrm>
        </p:grpSpPr>
        <p:pic>
          <p:nvPicPr>
            <p:cNvPr id="18" name="12 tal">
              <a:extLst>
                <a:ext uri="{FF2B5EF4-FFF2-40B4-BE49-F238E27FC236}">
                  <a16:creationId xmlns:a16="http://schemas.microsoft.com/office/drawing/2014/main" id="{B2DA4939-1FC9-40F8-A7B5-73AB6D0C7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992277" y="6368341"/>
              <a:ext cx="2762250" cy="1476375"/>
            </a:xfrm>
            <a:prstGeom prst="rect">
              <a:avLst/>
            </a:prstGeom>
          </p:spPr>
        </p:pic>
        <p:pic>
          <p:nvPicPr>
            <p:cNvPr id="32" name="12 illu">
              <a:extLst>
                <a:ext uri="{FF2B5EF4-FFF2-40B4-BE49-F238E27FC236}">
                  <a16:creationId xmlns:a16="http://schemas.microsoft.com/office/drawing/2014/main" id="{0969C966-2205-4BC3-A7DD-62DF1701A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992277" y="6368341"/>
              <a:ext cx="2762250" cy="1476375"/>
            </a:xfrm>
            <a:prstGeom prst="rect">
              <a:avLst/>
            </a:prstGeom>
          </p:spPr>
        </p:pic>
      </p:grp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7857467C-9D9D-4C42-91B3-8F0C8668A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8</a:t>
            </a:fld>
            <a:endParaRPr lang="en-GB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AEE8384-6F77-4BD1-802C-CB14A1911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65234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842932356477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842932356477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842932356477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8429323564774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8429323564774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8429323564774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842932356477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84293235647745"/>
</p:tagLst>
</file>

<file path=ppt/theme/theme1.xml><?xml version="1.0" encoding="utf-8"?>
<a:theme xmlns:a="http://schemas.openxmlformats.org/drawingml/2006/main" name="16-9 skabelon UK 2010">
  <a:themeElements>
    <a:clrScheme name="Norden">
      <a:dk1>
        <a:srgbClr val="000000"/>
      </a:dk1>
      <a:lt1>
        <a:sysClr val="window" lastClr="FFFFFF"/>
      </a:lt1>
      <a:dk2>
        <a:srgbClr val="BCBDE2"/>
      </a:dk2>
      <a:lt2>
        <a:srgbClr val="FFF0BE"/>
      </a:lt2>
      <a:accent1>
        <a:srgbClr val="385988"/>
      </a:accent1>
      <a:accent2>
        <a:srgbClr val="006EB6"/>
      </a:accent2>
      <a:accent3>
        <a:srgbClr val="ADCFF1"/>
      </a:accent3>
      <a:accent4>
        <a:srgbClr val="F42941"/>
      </a:accent4>
      <a:accent5>
        <a:srgbClr val="FBA9B3"/>
      </a:accent5>
      <a:accent6>
        <a:srgbClr val="FDCF41"/>
      </a:accent6>
      <a:hlink>
        <a:srgbClr val="006EB6"/>
      </a:hlink>
      <a:folHlink>
        <a:srgbClr val="ADCFF1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2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200" dirty="0" err="1">
            <a:solidFill>
              <a:srgbClr val="006EB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9F7470FC-52BB-449C-80B5-9FF90F3C882F}" vid="{89E6CF3F-A183-4E71-8224-CC9692292F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9A27C8BC4FF814B80B4CE83598355D9" ma:contentTypeVersion="14" ma:contentTypeDescription="Skapa ett nytt dokument." ma:contentTypeScope="" ma:versionID="a0333526b5c7d43d4ea3a8f2e80866f9">
  <xsd:schema xmlns:xsd="http://www.w3.org/2001/XMLSchema" xmlns:xs="http://www.w3.org/2001/XMLSchema" xmlns:p="http://schemas.microsoft.com/office/2006/metadata/properties" xmlns:ns2="67a593e1-5ef2-4229-8314-3b3fbeeda55a" xmlns:ns3="cbb7c6bd-507d-4033-9261-afac356a73ee" targetNamespace="http://schemas.microsoft.com/office/2006/metadata/properties" ma:root="true" ma:fieldsID="43b4644947558be7f1ef020988749ed3" ns2:_="" ns3:_="">
    <xsd:import namespace="67a593e1-5ef2-4229-8314-3b3fbeeda55a"/>
    <xsd:import namespace="cbb7c6bd-507d-4033-9261-afac356a7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anu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593e1-5ef2-4229-8314-3b3fbeeda5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anus" ma:index="10" nillable="true" ma:displayName="Manus" ma:description="Dessa frågor kan användas i testet" ma:format="Dropdown" ma:internalName="Manus">
      <xsd:simpleType>
        <xsd:restriction base="dms:Note">
          <xsd:maxLength value="255"/>
        </xsd:restriction>
      </xsd:simpleType>
    </xsd:element>
    <xsd:element name="lcf76f155ced4ddcb4097134ff3c332f" ma:index="12" nillable="true" ma:taxonomy="true" ma:internalName="lcf76f155ced4ddcb4097134ff3c332f" ma:taxonomyFieldName="MediaServiceImageTags" ma:displayName="Bildmarkeringar" ma:readOnly="false" ma:fieldId="{5cf76f15-5ced-4ddc-b409-7134ff3c332f}" ma:taxonomyMulti="true" ma:sspId="511ca070-c001-464c-8047-b402787012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7c6bd-507d-4033-9261-afac356a73e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b6dca2a-a5f4-4f2b-81f1-874fa9fdea48}" ma:internalName="TaxCatchAll" ma:showField="CatchAllData" ma:web="cbb7c6bd-507d-4033-9261-afac356a7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a593e1-5ef2-4229-8314-3b3fbeeda55a">
      <Terms xmlns="http://schemas.microsoft.com/office/infopath/2007/PartnerControls"/>
    </lcf76f155ced4ddcb4097134ff3c332f>
    <TaxCatchAll xmlns="cbb7c6bd-507d-4033-9261-afac356a73ee" xsi:nil="true"/>
    <Manus xmlns="67a593e1-5ef2-4229-8314-3b3fbeeda55a" xsi:nil="true"/>
  </documentManagement>
</p:properties>
</file>

<file path=customXml/itemProps1.xml><?xml version="1.0" encoding="utf-8"?>
<ds:datastoreItem xmlns:ds="http://schemas.openxmlformats.org/officeDocument/2006/customXml" ds:itemID="{EDEC3ECF-55A8-46CA-9E8E-949D798C7F25}"/>
</file>

<file path=customXml/itemProps2.xml><?xml version="1.0" encoding="utf-8"?>
<ds:datastoreItem xmlns:ds="http://schemas.openxmlformats.org/officeDocument/2006/customXml" ds:itemID="{02A4B82A-EB1F-4632-B3A3-84A91C37BFE5}"/>
</file>

<file path=customXml/itemProps3.xml><?xml version="1.0" encoding="utf-8"?>
<ds:datastoreItem xmlns:ds="http://schemas.openxmlformats.org/officeDocument/2006/customXml" ds:itemID="{39512AFB-A451-4C9D-9F2C-EC1CEB8752B2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</TotalTime>
  <Words>880</Words>
  <Application>Microsoft Office PowerPoint</Application>
  <PresentationFormat>Widescreen</PresentationFormat>
  <Paragraphs>83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Corbel</vt:lpstr>
      <vt:lpstr>Open Sans</vt:lpstr>
      <vt:lpstr>Symbol</vt:lpstr>
      <vt:lpstr>16-9 skabelon UK 2010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norden.org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Mette Agger Tang</dc:creator>
  <cp:lastModifiedBy>Fanny Ejder</cp:lastModifiedBy>
  <cp:revision>3</cp:revision>
  <dcterms:created xsi:type="dcterms:W3CDTF">2022-04-08T09:58:34Z</dcterms:created>
  <dcterms:modified xsi:type="dcterms:W3CDTF">2023-03-23T08:57:15Z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2016-08-30T08:08:16.2565521</vt:lpwstr>
  </property>
  <property fmtid="{D5CDD505-2E9C-101B-9397-08002B2CF9AE}" pid="3" name="Created by ">
    <vt:lpwstr>skabelondesign.dk</vt:lpwstr>
  </property>
  <property fmtid="{D5CDD505-2E9C-101B-9397-08002B2CF9AE}" pid="4" name="ContentTypeId">
    <vt:lpwstr>0x01010069A27C8BC4FF814B80B4CE83598355D9</vt:lpwstr>
  </property>
</Properties>
</file>