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C"/>
    <a:srgbClr val="ADCFF1"/>
    <a:srgbClr val="006EB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6" autoAdjust="0"/>
    <p:restoredTop sz="94591" autoAdjust="0"/>
  </p:normalViewPr>
  <p:slideViewPr>
    <p:cSldViewPr snapToGrid="0" showGuides="1">
      <p:cViewPr varScale="1">
        <p:scale>
          <a:sx n="66" d="100"/>
          <a:sy n="66" d="100"/>
        </p:scale>
        <p:origin x="4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8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0BA559-C1C5-4943-B542-8794232D57DA}" type="datetimeFigureOut">
              <a:rPr lang="da-DK"/>
              <a:t>31-08-2023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DAC64D-F328-458C-83FB-46E4CB2334DA}" type="slidenum">
              <a:rPr lang="da-DK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31/08/2023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12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800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4000" b="1" i="1" baseline="0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 rtlCol="0"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 rtl="0"/>
            <a:r>
              <a:rPr lang="en-gb"/>
              <a:t>Insert quotation text in several lines. Insert name or source: Click ENTER for new line, click TAB, insert name/source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en-gb"/>
              <a:t>Click to add chart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rtlCol="0"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05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174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n-gb"/>
              <a:t>Insert chart or table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rtlCol="0"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 rtl="0"/>
            <a:r>
              <a:rPr lang="en-gb"/>
              <a:t>Click to add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‹nr.›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 rtlCol="0"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 rtl="0"/>
            <a:r>
              <a:rPr lang="en-gb"/>
              <a:t>Click to add chart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‹nr.›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 rtlCol="0"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‹nr.›</a:t>
            </a:fld>
            <a:endParaRPr lang="en-GB" dirty="0"/>
          </a:p>
        </p:txBody>
      </p:sp>
      <p:pic>
        <p:nvPicPr>
          <p:cNvPr id="10" name="LogoLigh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799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 rtlCol="0"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 rtlCol="0"/>
          <a:lstStyle/>
          <a:p>
            <a:pPr lvl="0" rtl="0"/>
            <a:r>
              <a:rPr lang="en-gb"/>
              <a:t>Click to add text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rtlCol="0"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 rtl="0"/>
            <a:r>
              <a:rPr lang="en-gb"/>
              <a:t>Click to add name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 rtlCol="0"/>
          <a:lstStyle>
            <a:lvl1pPr marL="0" indent="0">
              <a:buNone/>
              <a:defRPr sz="2800"/>
            </a:lvl1pPr>
          </a:lstStyle>
          <a:p>
            <a:pPr lvl="0" rtl="0"/>
            <a:r>
              <a:rPr lang="en-gb"/>
              <a:t>Click to add title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Click to add @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 rtlCol="0"/>
          <a:lstStyle>
            <a:lvl1pPr marL="0" indent="0">
              <a:buNone/>
              <a:defRPr sz="2800" b="1" baseline="0"/>
            </a:lvl1pPr>
          </a:lstStyle>
          <a:p>
            <a:pPr lvl="0" rtl="0"/>
            <a:r>
              <a:rPr lang="en-gb"/>
              <a:t>Click to add phone number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rtlCol="0" anchor="b" anchorCtr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n-gb"/>
              <a:t>Click to add office name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rtlCol="0" anchor="t" anchorCtr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gb"/>
              <a:t>Click to add address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rtlCol="0"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480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 before use</a:t>
            </a:r>
            <a:endParaRPr lang="en-GB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rtl="0"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 placeholder and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/>
              <a:t>insert picture via </a:t>
            </a:r>
            <a:r>
              <a:rPr lang="en-gb" sz="900" b="1"/>
              <a:t>Add Images</a:t>
            </a:r>
            <a:r>
              <a:rPr lang="en-gb" sz="900"/>
              <a:t>-button </a:t>
            </a:r>
            <a:br>
              <a:rPr lang="en-GB" sz="900" dirty="0"/>
            </a:br>
            <a:r>
              <a:rPr lang="en-gb" sz="900"/>
              <a:t>in the </a:t>
            </a:r>
            <a:r>
              <a:rPr lang="en-gb" sz="900" b="1"/>
              <a:t>NORDEN-</a:t>
            </a:r>
            <a:r>
              <a:rPr lang="en-gb" sz="900"/>
              <a:t>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900" b="1">
                <a:latin typeface="+mn-lt"/>
              </a:rPr>
              <a:t>NORDEN</a:t>
            </a:r>
            <a:r>
              <a:rPr lang="en-gb" sz="900" b="0">
                <a:latin typeface="+mn-lt"/>
              </a:rPr>
              <a:t>-TAB and</a:t>
            </a:r>
            <a:r>
              <a:rPr lang="en-gb" sz="900">
                <a:latin typeface="+mn-lt"/>
              </a:rPr>
              <a:t>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 or</a:t>
            </a:r>
            <a:r>
              <a:rPr lang="en-gb" sz="900" b="0" strike="noStrike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en-GB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en-gb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sz="90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 and formatting of the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en-GB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rtlCol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 styles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24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 rtlCol="0"/>
          <a:lstStyle>
            <a:lvl1pPr marL="0" indent="0" algn="ctr">
              <a:buNone/>
              <a:defRPr baseline="0"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800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rtlCol="0"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rtlCol="0"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 rtlCol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pic>
        <p:nvPicPr>
          <p:cNvPr id="10" name="Logo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936400"/>
            <a:ext cx="2566799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en-gb"/>
              <a:t>Click to add title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 rtlCol="0"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 rtl="0"/>
            <a:r>
              <a:rPr lang="en-gb"/>
              <a:t>Click to add text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 rtlCol="0"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 rtl="0"/>
            <a:r>
              <a:rPr lang="en-gb"/>
              <a:t>Click to add intro text</a:t>
            </a:r>
          </a:p>
          <a:p>
            <a:pPr lvl="1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6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Click to add title in max 2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 rtlCol="0"/>
          <a:lstStyle>
            <a:lvl1pPr>
              <a:defRPr baseline="0"/>
            </a:lvl1pPr>
          </a:lstStyle>
          <a:p>
            <a:pPr lvl="0" rtl="0"/>
            <a:r>
              <a:rPr lang="en-gb"/>
              <a:t>Click to add text or content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‹nr.›</a:t>
            </a:fld>
            <a:endParaRPr lang="en-GB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here, and insert picture via Images-button in the ribbon</a:t>
            </a:r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 rtlCol="0"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pPr rtl="0"/>
            <a:r>
              <a:rPr lang="en-gb"/>
              <a:t>Use bold for highlighted text,</a:t>
            </a:r>
            <a:br>
              <a:rPr lang="en-GB" dirty="0"/>
            </a:br>
            <a:r>
              <a:rPr lang="en-gb"/>
              <a:t>other text regular, max four lines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 rtlCol="0"/>
          <a:lstStyle>
            <a:lvl1pPr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Rediger teksttypografien i masteren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pPr rtl="0"/>
            <a:fld id="{45D37B1E-C366-494F-A587-962AD9AABC83}" type="slidenum">
              <a:rPr lang="en-GB"/>
              <a:pPr rtl="0"/>
              <a:t>‹nr.›</a:t>
            </a:fld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76" r:id="rId6"/>
    <p:sldLayoutId id="2147483655" r:id="rId7"/>
    <p:sldLayoutId id="2147483649" r:id="rId8"/>
    <p:sldLayoutId id="2147483672" r:id="rId9"/>
    <p:sldLayoutId id="2147483669" r:id="rId10"/>
    <p:sldLayoutId id="2147483664" r:id="rId11"/>
    <p:sldLayoutId id="2147483656" r:id="rId12"/>
    <p:sldLayoutId id="2147483650" r:id="rId13"/>
    <p:sldLayoutId id="2147483673" r:id="rId14"/>
    <p:sldLayoutId id="2147483667" r:id="rId15"/>
    <p:sldLayoutId id="2147483660" r:id="rId16"/>
    <p:sldLayoutId id="2147483657" r:id="rId17"/>
    <p:sldLayoutId id="2147483651" r:id="rId18"/>
    <p:sldLayoutId id="2147483670" r:id="rId19"/>
    <p:sldLayoutId id="2147483661" r:id="rId20"/>
    <p:sldLayoutId id="2147483654" r:id="rId21"/>
    <p:sldLayoutId id="2147483674" r:id="rId22"/>
    <p:sldLayoutId id="2147483668" r:id="rId23"/>
    <p:sldLayoutId id="2147483665" r:id="rId24"/>
    <p:sldLayoutId id="2147483658" r:id="rId25"/>
    <p:sldLayoutId id="2147483652" r:id="rId26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bin"/><Relationship Id="rId5" Type="http://schemas.openxmlformats.org/officeDocument/2006/relationships/image" Target="../media/image15.bin"/><Relationship Id="rId4" Type="http://schemas.openxmlformats.org/officeDocument/2006/relationships/image" Target="../media/image1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tags" Target="../tags/tag6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svg"/><Relationship Id="rId19" Type="http://schemas.openxmlformats.org/officeDocument/2006/relationships/image" Target="../media/image69.pn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18" Type="http://schemas.openxmlformats.org/officeDocument/2006/relationships/image" Target="../media/image10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svg"/><Relationship Id="rId1" Type="http://schemas.openxmlformats.org/officeDocument/2006/relationships/tags" Target="../tags/tag8.xml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3F8222-B8B2-4ABB-BDEE-49901141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9" y="1050202"/>
            <a:ext cx="8101012" cy="2761307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sz="1400" dirty="0">
                <a:solidFill>
                  <a:schemeClr val="tx1"/>
                </a:solidFill>
              </a:rPr>
              <a:t>You can use the icons to communicate the vision and the 12 objectives. 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M</a:t>
            </a:r>
            <a:r>
              <a:rPr lang="en-gb" sz="1400" dirty="0">
                <a:solidFill>
                  <a:schemeClr val="tx1"/>
                </a:solidFill>
              </a:rPr>
              <a:t>ore general icons are available for use in other contexts.</a:t>
            </a:r>
            <a:br>
              <a:rPr lang="da-DK" sz="1400" dirty="0">
                <a:solidFill>
                  <a:schemeClr val="tx1"/>
                </a:solidFill>
              </a:rPr>
            </a:br>
            <a:endParaRPr lang="da-DK" sz="1400" dirty="0">
              <a:solidFill>
                <a:schemeClr val="tx1"/>
              </a:solidFill>
            </a:endParaRPr>
          </a:p>
          <a:p>
            <a:pPr marL="342000" indent="-342000" rtl="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Please refer to the text on the slides if you are unsure how to use the individual icons.</a:t>
            </a:r>
          </a:p>
          <a:p>
            <a:pPr marL="342000" indent="-342000" rtl="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It is up to you whether you use numbers with the icons for the objectives.</a:t>
            </a:r>
          </a:p>
          <a:p>
            <a:pPr marL="342000" indent="-342000" rtl="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The icons always appear on a plain-coloured and light background. </a:t>
            </a:r>
          </a:p>
          <a:p>
            <a:pPr marL="342000" indent="-342000" rtl="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The text under the icons should </a:t>
            </a:r>
            <a:r>
              <a:rPr lang="en-gb" sz="1400" b="1" dirty="0">
                <a:solidFill>
                  <a:schemeClr val="tx1"/>
                </a:solidFill>
              </a:rPr>
              <a:t>not</a:t>
            </a:r>
            <a:r>
              <a:rPr lang="en-gb" sz="1400" dirty="0">
                <a:solidFill>
                  <a:schemeClr val="tx1"/>
                </a:solidFill>
              </a:rPr>
              <a:t> be included in the presentations.</a:t>
            </a:r>
          </a:p>
          <a:p>
            <a:pPr marL="342000" indent="-342000" rtl="0">
              <a:spcAft>
                <a:spcPts val="1200"/>
              </a:spcAft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You must </a:t>
            </a:r>
            <a:r>
              <a:rPr lang="en-gb" sz="1400" b="1" dirty="0">
                <a:solidFill>
                  <a:schemeClr val="tx1"/>
                </a:solidFill>
              </a:rPr>
              <a:t>not </a:t>
            </a:r>
            <a:r>
              <a:rPr lang="en-gb" sz="1400" dirty="0">
                <a:solidFill>
                  <a:schemeClr val="tx1"/>
                </a:solidFill>
              </a:rPr>
              <a:t>change the colours or add elements to the icons. </a:t>
            </a:r>
            <a:br>
              <a:rPr lang="da-DK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See below for examples of how </a:t>
            </a:r>
            <a:r>
              <a:rPr lang="en-gb" sz="1400" b="1" dirty="0">
                <a:solidFill>
                  <a:schemeClr val="tx1"/>
                </a:solidFill>
              </a:rPr>
              <a:t>not</a:t>
            </a:r>
            <a:r>
              <a:rPr lang="en-gb" sz="1400" dirty="0">
                <a:solidFill>
                  <a:schemeClr val="tx1"/>
                </a:solidFill>
              </a:rPr>
              <a:t> to do it:</a:t>
            </a:r>
          </a:p>
          <a:p>
            <a:pPr rtl="0">
              <a:spcAft>
                <a:spcPts val="1200"/>
              </a:spcAft>
              <a:buFont typeface="+mj-lt"/>
              <a:buAutoNum type="arabicPeriod"/>
            </a:pPr>
            <a:endParaRPr lang="da-DK" sz="1400" dirty="0">
              <a:solidFill>
                <a:schemeClr val="tx1"/>
              </a:solidFill>
            </a:endParaRPr>
          </a:p>
          <a:p>
            <a:pPr rtl="0">
              <a:spcAft>
                <a:spcPts val="1200"/>
              </a:spcAft>
              <a:buFont typeface="+mj-lt"/>
              <a:buAutoNum type="arabicPeriod"/>
            </a:pPr>
            <a:endParaRPr lang="da-DK" sz="1400" dirty="0">
              <a:solidFill>
                <a:schemeClr val="tx1"/>
              </a:solidFill>
            </a:endParaRPr>
          </a:p>
          <a:p>
            <a:pPr rtl="0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ktangel 13">
            <a:extLst>
              <a:ext uri="{FF2B5EF4-FFF2-40B4-BE49-F238E27FC236}">
                <a16:creationId xmlns:a16="http://schemas.microsoft.com/office/drawing/2014/main" id="{5A54ED15-3330-4D98-9B2C-29A590AC8DFB}"/>
              </a:ext>
            </a:extLst>
          </p:cNvPr>
          <p:cNvSpPr>
            <a:spLocks/>
          </p:cNvSpPr>
          <p:nvPr/>
        </p:nvSpPr>
        <p:spPr>
          <a:xfrm>
            <a:off x="4352018" y="4891072"/>
            <a:ext cx="1828799" cy="852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6000" b="1">
                <a:solidFill>
                  <a:srgbClr val="FF0000"/>
                </a:solidFill>
                <a:latin typeface="Corbel" panose="020B0503020204020204" pitchFamily="34" charset="0"/>
              </a:rPr>
              <a:t>12</a:t>
            </a:r>
          </a:p>
        </p:txBody>
      </p:sp>
      <p:sp>
        <p:nvSpPr>
          <p:cNvPr id="10" name="Rektangel 5">
            <a:extLst>
              <a:ext uri="{FF2B5EF4-FFF2-40B4-BE49-F238E27FC236}">
                <a16:creationId xmlns:a16="http://schemas.microsoft.com/office/drawing/2014/main" id="{BB3C9BD6-B460-42FC-B27D-EB35A60FA538}"/>
              </a:ext>
            </a:extLst>
          </p:cNvPr>
          <p:cNvSpPr>
            <a:spLocks/>
          </p:cNvSpPr>
          <p:nvPr/>
        </p:nvSpPr>
        <p:spPr>
          <a:xfrm>
            <a:off x="1190135" y="3918906"/>
            <a:ext cx="1902759" cy="1727947"/>
          </a:xfrm>
          <a:prstGeom prst="rect">
            <a:avLst/>
          </a:prstGeom>
          <a:solidFill>
            <a:srgbClr val="F429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11" name="Billede 6">
            <a:extLst>
              <a:ext uri="{FF2B5EF4-FFF2-40B4-BE49-F238E27FC236}">
                <a16:creationId xmlns:a16="http://schemas.microsoft.com/office/drawing/2014/main" id="{72FCDA19-C464-42C7-93DC-A6D07493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329" y="4110698"/>
            <a:ext cx="1633574" cy="1206533"/>
          </a:xfrm>
          <a:prstGeom prst="rect">
            <a:avLst/>
          </a:prstGeom>
        </p:spPr>
      </p:pic>
      <p:pic>
        <p:nvPicPr>
          <p:cNvPr id="12" name="Billede 7">
            <a:extLst>
              <a:ext uri="{FF2B5EF4-FFF2-40B4-BE49-F238E27FC236}">
                <a16:creationId xmlns:a16="http://schemas.microsoft.com/office/drawing/2014/main" id="{1BADE026-8A92-405E-98B7-D9975AD0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423" y="4240713"/>
            <a:ext cx="1811431" cy="133789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D2C674DB-CD94-4FF2-99F0-E5D37A08F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5859" y="4238144"/>
            <a:ext cx="1814910" cy="1340464"/>
          </a:xfrm>
          <a:prstGeom prst="rect">
            <a:avLst/>
          </a:prstGeom>
        </p:spPr>
      </p:pic>
      <p:pic>
        <p:nvPicPr>
          <p:cNvPr id="14" name="Billede 12">
            <a:extLst>
              <a:ext uri="{FF2B5EF4-FFF2-40B4-BE49-F238E27FC236}">
                <a16:creationId xmlns:a16="http://schemas.microsoft.com/office/drawing/2014/main" id="{2D49E79B-DD33-4450-8F6A-6DC7280150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528" y="4236725"/>
            <a:ext cx="1939270" cy="1432315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9AA52B8C-AFAE-4498-851B-7D8AFE4FD99D}"/>
              </a:ext>
            </a:extLst>
          </p:cNvPr>
          <p:cNvSpPr txBox="1">
            <a:spLocks/>
          </p:cNvSpPr>
          <p:nvPr/>
        </p:nvSpPr>
        <p:spPr>
          <a:xfrm>
            <a:off x="1116976" y="5743391"/>
            <a:ext cx="248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1400" b="1" dirty="0"/>
              <a:t>Do not u</a:t>
            </a:r>
            <a:r>
              <a:rPr lang="en-gb" sz="1400" b="1" dirty="0"/>
              <a:t>se a dark background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8647DF8-2EE9-489D-BD45-1307127D5406}"/>
              </a:ext>
            </a:extLst>
          </p:cNvPr>
          <p:cNvSpPr txBox="1">
            <a:spLocks/>
          </p:cNvSpPr>
          <p:nvPr/>
        </p:nvSpPr>
        <p:spPr>
          <a:xfrm>
            <a:off x="3686156" y="5754635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1400" b="1" dirty="0"/>
              <a:t>Do not a</a:t>
            </a:r>
            <a:r>
              <a:rPr lang="en-gb" sz="1400" b="1" dirty="0"/>
              <a:t>dd elements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262BB8C-FE58-4120-ABDC-940C35BA6FC0}"/>
              </a:ext>
            </a:extLst>
          </p:cNvPr>
          <p:cNvSpPr txBox="1">
            <a:spLocks/>
          </p:cNvSpPr>
          <p:nvPr/>
        </p:nvSpPr>
        <p:spPr>
          <a:xfrm>
            <a:off x="6398529" y="5728490"/>
            <a:ext cx="2904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1400" b="1" dirty="0"/>
              <a:t>Do not u</a:t>
            </a:r>
            <a:r>
              <a:rPr lang="en-gb" sz="1400" b="1" dirty="0"/>
              <a:t>se a patterned background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EC5E4AD-D88F-4C62-95E2-6756BEA50781}"/>
              </a:ext>
            </a:extLst>
          </p:cNvPr>
          <p:cNvSpPr txBox="1">
            <a:spLocks/>
          </p:cNvSpPr>
          <p:nvPr/>
        </p:nvSpPr>
        <p:spPr>
          <a:xfrm>
            <a:off x="9333719" y="5707328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GB" sz="1400" b="1" dirty="0"/>
              <a:t>Do not c</a:t>
            </a:r>
            <a:r>
              <a:rPr lang="en-gb" sz="1400" b="1" dirty="0"/>
              <a:t>hange the colour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C69D09B-07F4-489E-AA96-4486625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1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B5505D-EB1D-40BB-AB9A-0780F3EA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81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felt 14">
            <a:extLst>
              <a:ext uri="{FF2B5EF4-FFF2-40B4-BE49-F238E27FC236}">
                <a16:creationId xmlns:a16="http://schemas.microsoft.com/office/drawing/2014/main" id="{E3F3A54D-A3FD-457F-89E5-22D45D5F903C}"/>
              </a:ext>
            </a:extLst>
          </p:cNvPr>
          <p:cNvSpPr txBox="1">
            <a:spLocks/>
          </p:cNvSpPr>
          <p:nvPr/>
        </p:nvSpPr>
        <p:spPr>
          <a:xfrm>
            <a:off x="9733937" y="401638"/>
            <a:ext cx="149047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/>
              <a:t>The Vision: </a:t>
            </a:r>
            <a:br>
              <a:rPr lang="da-DK" sz="1400" dirty="0"/>
            </a:br>
            <a:r>
              <a:rPr lang="en-gb" sz="1400"/>
              <a:t>Green </a:t>
            </a:r>
          </a:p>
          <a:p>
            <a:pPr rtl="0"/>
            <a:r>
              <a:rPr lang="en-gb" sz="1400"/>
              <a:t>Competitive</a:t>
            </a:r>
            <a:br>
              <a:rPr lang="da-DK" sz="1400" dirty="0"/>
            </a:br>
            <a:r>
              <a:rPr lang="en-gb" sz="1400"/>
              <a:t>Socially sustainable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BED6E21-5755-4F69-A654-A2E87576DF02}"/>
              </a:ext>
            </a:extLst>
          </p:cNvPr>
          <p:cNvSpPr txBox="1">
            <a:spLocks/>
          </p:cNvSpPr>
          <p:nvPr/>
        </p:nvSpPr>
        <p:spPr>
          <a:xfrm>
            <a:off x="9733937" y="3655563"/>
            <a:ext cx="1309654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/>
              <a:t>Inter-sectoral  </a:t>
            </a:r>
            <a:br>
              <a:rPr lang="da-DK" sz="1400" b="1" dirty="0"/>
            </a:br>
            <a:r>
              <a:rPr lang="en-gb" sz="1400" b="1"/>
              <a:t>perspectives:</a:t>
            </a:r>
            <a:br>
              <a:rPr lang="da-DK" sz="1400" dirty="0"/>
            </a:br>
            <a:r>
              <a:rPr lang="en-gb" sz="1400"/>
              <a:t>Children and young people</a:t>
            </a:r>
          </a:p>
          <a:p>
            <a:pPr rtl="0"/>
            <a:r>
              <a:rPr lang="en-gb" sz="1400"/>
              <a:t>Gender equality</a:t>
            </a:r>
            <a:br>
              <a:rPr lang="da-DK" sz="1400" dirty="0"/>
            </a:br>
            <a:r>
              <a:rPr lang="en-gb" sz="1400"/>
              <a:t>Sustainable development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9ACD320-EA23-4293-A011-01CBF7F078DF}"/>
              </a:ext>
            </a:extLst>
          </p:cNvPr>
          <p:cNvSpPr txBox="1">
            <a:spLocks/>
          </p:cNvSpPr>
          <p:nvPr/>
        </p:nvSpPr>
        <p:spPr>
          <a:xfrm>
            <a:off x="694800" y="2220321"/>
            <a:ext cx="2000250" cy="461665"/>
          </a:xfrm>
          <a:prstGeom prst="rect">
            <a:avLst/>
          </a:prstGeom>
          <a:solidFill>
            <a:srgbClr val="BCBDE2"/>
          </a:solidFill>
        </p:spPr>
        <p:txBody>
          <a:bodyPr wrap="none" rtlCol="0">
            <a:noAutofit/>
          </a:bodyPr>
          <a:lstStyle/>
          <a:p>
            <a:pPr rtl="0"/>
            <a:r>
              <a:rPr lang="en-gb" sz="1200"/>
              <a:t>If you add a background</a:t>
            </a:r>
            <a:br>
              <a:rPr lang="da-DK" sz="1200" dirty="0"/>
            </a:br>
            <a:r>
              <a:rPr lang="en-gb" sz="1200"/>
              <a:t>colour, it should be light purple.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D0FC0D5-2621-47FF-92EE-ADF6A1EA5E0B}"/>
              </a:ext>
            </a:extLst>
          </p:cNvPr>
          <p:cNvSpPr txBox="1">
            <a:spLocks/>
          </p:cNvSpPr>
          <p:nvPr/>
        </p:nvSpPr>
        <p:spPr>
          <a:xfrm>
            <a:off x="3394075" y="2220321"/>
            <a:ext cx="2001600" cy="461665"/>
          </a:xfrm>
          <a:prstGeom prst="rect">
            <a:avLst/>
          </a:prstGeom>
          <a:solidFill>
            <a:srgbClr val="ADCFF1"/>
          </a:solidFill>
        </p:spPr>
        <p:txBody>
          <a:bodyPr wrap="none" rtlCol="0">
            <a:noAutofit/>
          </a:bodyPr>
          <a:lstStyle/>
          <a:p>
            <a:pPr rtl="0"/>
            <a:r>
              <a:rPr lang="en-gb" sz="1200"/>
              <a:t>If you add a background</a:t>
            </a:r>
            <a:br>
              <a:rPr lang="da-DK" sz="1200" dirty="0"/>
            </a:br>
            <a:r>
              <a:rPr lang="en-gb" sz="1200"/>
              <a:t>colour, it should it be light blue.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5B3A916-32E4-4C59-9407-E6FC36690EB4}"/>
              </a:ext>
            </a:extLst>
          </p:cNvPr>
          <p:cNvSpPr txBox="1">
            <a:spLocks/>
          </p:cNvSpPr>
          <p:nvPr/>
        </p:nvSpPr>
        <p:spPr>
          <a:xfrm>
            <a:off x="6105600" y="2220321"/>
            <a:ext cx="2001600" cy="461665"/>
          </a:xfrm>
          <a:prstGeom prst="rect">
            <a:avLst/>
          </a:prstGeom>
          <a:solidFill>
            <a:srgbClr val="FFF0BE"/>
          </a:solidFill>
        </p:spPr>
        <p:txBody>
          <a:bodyPr wrap="none" rtlCol="0">
            <a:noAutofit/>
          </a:bodyPr>
          <a:lstStyle/>
          <a:p>
            <a:pPr rtl="0"/>
            <a:r>
              <a:rPr lang="en-gb" sz="1200"/>
              <a:t>If you add a background</a:t>
            </a:r>
            <a:br>
              <a:rPr lang="da-DK" sz="1200" dirty="0"/>
            </a:br>
            <a:r>
              <a:rPr lang="en-gb" sz="1200"/>
              <a:t>colour, it should be light yellow.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8A0F904-405B-4E09-B5F9-500F9115E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00" y="3994096"/>
            <a:ext cx="2001600" cy="147737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44AE57E-8439-4AD6-A7EB-79C565092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800" y="673200"/>
            <a:ext cx="2000250" cy="147637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5DF7580-3BF2-4097-808F-51C93B061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5600" y="671512"/>
            <a:ext cx="2000250" cy="147637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536A4E8-7D74-4D54-9AF5-E9B5C895D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4075" y="673200"/>
            <a:ext cx="2000250" cy="147637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4ECAD81-C980-474C-8448-68564E3F6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0875" y="3995091"/>
            <a:ext cx="2000250" cy="147637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7183745-B0B6-4CF4-9554-BCACF2B5C4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5600" y="3983339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68A7A76-6F5C-4A26-B7D7-DC7B06FC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9F3A5A-3BA8-46B0-B3C1-991A1E93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0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9F9DF00-024A-42FC-8682-0046CA544317}"/>
              </a:ext>
            </a:extLst>
          </p:cNvPr>
          <p:cNvSpPr txBox="1">
            <a:spLocks/>
          </p:cNvSpPr>
          <p:nvPr/>
        </p:nvSpPr>
        <p:spPr>
          <a:xfrm>
            <a:off x="693738" y="2310440"/>
            <a:ext cx="2812942" cy="48227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rtl="0"/>
            <a:r>
              <a:rPr lang="en-gb" sz="1000" b="1"/>
              <a:t>Objective 1: Carbon neutrality and climate adaptation</a:t>
            </a:r>
          </a:p>
          <a:p>
            <a:pPr rtl="0"/>
            <a:r>
              <a:rPr lang="en-gb" sz="1000"/>
              <a:t>Promote green transition and work towards carbon neutrality and a sustainable circular and bio-based economy.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3204165-D3C4-4F5D-A123-BADB3E46BD6E}"/>
              </a:ext>
            </a:extLst>
          </p:cNvPr>
          <p:cNvSpPr txBox="1">
            <a:spLocks/>
          </p:cNvSpPr>
          <p:nvPr/>
        </p:nvSpPr>
        <p:spPr>
          <a:xfrm>
            <a:off x="3687041" y="2310440"/>
            <a:ext cx="2355373" cy="6617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rtl="0" fontAlgn="base"/>
            <a:r>
              <a:rPr lang="en-gb" sz="1000" b="1"/>
              <a:t>Objective 2: Biodiversity</a:t>
            </a:r>
          </a:p>
          <a:p>
            <a:pPr rtl="0" fontAlgn="base"/>
            <a:r>
              <a:rPr lang="en-gb" sz="1000"/>
              <a:t>Help safeguard biodiversity and ensure the sustainable use of the Nordic Region’s nature and seas.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60490A-821D-4B48-B2C2-C28835C637F9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2530607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rtl="0" fontAlgn="base"/>
            <a:r>
              <a:rPr lang="en-gb" sz="1000" b="1"/>
              <a:t>Objective 3: Sustainable production</a:t>
            </a:r>
          </a:p>
          <a:p>
            <a:pPr rtl="0" fontAlgn="base"/>
            <a:r>
              <a:rPr lang="en-gb" sz="1000"/>
              <a:t>Promote a circular and bio-based economy, sustainable and competitive production, sustainable food systems and resource-efficient and non-toxic cycles in the Nordic Region.</a:t>
            </a:r>
          </a:p>
          <a:p>
            <a:pPr rtl="0"/>
            <a:endParaRPr lang="da-DK" sz="1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471487B-3B75-4484-B242-730F75D5E858}"/>
              </a:ext>
            </a:extLst>
          </p:cNvPr>
          <p:cNvSpPr txBox="1">
            <a:spLocks/>
          </p:cNvSpPr>
          <p:nvPr/>
        </p:nvSpPr>
        <p:spPr>
          <a:xfrm>
            <a:off x="3687041" y="5335200"/>
            <a:ext cx="2355373" cy="9694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rtl="0"/>
            <a:r>
              <a:rPr lang="en-gb" sz="1000" b="1"/>
              <a:t>Objective 4: Sustainable consumption</a:t>
            </a:r>
          </a:p>
          <a:p>
            <a:pPr rtl="0"/>
            <a:r>
              <a:rPr lang="en-gb" sz="1000"/>
              <a:t>Make it much easier and more attractive for Nordic consumers to prioritise healthy and environmentally and climate-friendly choices.</a:t>
            </a:r>
          </a:p>
          <a:p>
            <a:pPr rtl="0"/>
            <a:endParaRPr lang="da-DK" sz="1000" dirty="0"/>
          </a:p>
          <a:p>
            <a:pPr rtl="0"/>
            <a:endParaRPr lang="da-DK" sz="1000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20EE2D5-09C9-4D68-BA8A-C92D30682F11}"/>
              </a:ext>
            </a:extLst>
          </p:cNvPr>
          <p:cNvSpPr txBox="1">
            <a:spLocks/>
          </p:cNvSpPr>
          <p:nvPr/>
        </p:nvSpPr>
        <p:spPr>
          <a:xfrm>
            <a:off x="6402321" y="5335200"/>
            <a:ext cx="2936988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noAutofit/>
          </a:bodyPr>
          <a:lstStyle/>
          <a:p>
            <a:pPr rtl="0" fontAlgn="base"/>
            <a:r>
              <a:rPr lang="en-gb" sz="1000" b="1" dirty="0"/>
              <a:t>Objective 5: International co-operation on the environment and climate</a:t>
            </a:r>
          </a:p>
          <a:p>
            <a:pPr rtl="0" fontAlgn="base"/>
            <a:r>
              <a:rPr lang="en-gb" sz="1000" dirty="0"/>
              <a:t>Contribute to the positive development of international co-operation on the environment and climate, </a:t>
            </a:r>
            <a:r>
              <a:rPr lang="en-GB" sz="1000" dirty="0"/>
              <a:t>such as by</a:t>
            </a:r>
            <a:r>
              <a:rPr lang="en-gb" sz="1000" dirty="0"/>
              <a:t> promoting Nordic green solutions in the rest of the world.</a:t>
            </a:r>
          </a:p>
          <a:p>
            <a:pPr rtl="0"/>
            <a:endParaRPr lang="da-DK" sz="10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E3172D94-E65C-4E2D-B4EC-7606916CC3A8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0323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>
                <a:latin typeface="+mj-lt"/>
              </a:rPr>
              <a:t>Icons for the objectives </a:t>
            </a:r>
            <a:br>
              <a:rPr lang="da-DK" sz="1400" dirty="0">
                <a:latin typeface="+mj-lt"/>
              </a:rPr>
            </a:br>
            <a:r>
              <a:rPr lang="en-gb" sz="1400">
                <a:latin typeface="+mj-lt"/>
              </a:rPr>
              <a:t>A green Nordic Region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2155B33-6701-4363-B2E0-70EB5069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00" y="673200"/>
            <a:ext cx="2000250" cy="14763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7C2E24B-4540-4628-A890-7AE435E9D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7041" y="673200"/>
            <a:ext cx="2000250" cy="1476375"/>
          </a:xfrm>
          <a:prstGeom prst="rect">
            <a:avLst/>
          </a:prstGeom>
        </p:spPr>
      </p:pic>
      <p:pic>
        <p:nvPicPr>
          <p:cNvPr id="26" name="cirkulær og biobaseret økonomi">
            <a:extLst>
              <a:ext uri="{FF2B5EF4-FFF2-40B4-BE49-F238E27FC236}">
                <a16:creationId xmlns:a16="http://schemas.microsoft.com/office/drawing/2014/main" id="{D1A6B263-D989-47ED-BF1C-05C9E5DB2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800" y="3695700"/>
            <a:ext cx="2000250" cy="1476375"/>
          </a:xfrm>
          <a:prstGeom prst="rect">
            <a:avLst/>
          </a:prstGeom>
        </p:spPr>
      </p:pic>
      <p:pic>
        <p:nvPicPr>
          <p:cNvPr id="29" name="bæredygtigt forbrug">
            <a:extLst>
              <a:ext uri="{FF2B5EF4-FFF2-40B4-BE49-F238E27FC236}">
                <a16:creationId xmlns:a16="http://schemas.microsoft.com/office/drawing/2014/main" id="{3DCA9160-1E50-4CE4-A2BC-F8F57949F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5044" y="3695700"/>
            <a:ext cx="2000250" cy="147637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E1A83F8-F7FD-4BFB-9BC9-8BB716AF0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02321" y="3695700"/>
            <a:ext cx="2000250" cy="1476375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E823FD5-C7A6-43C0-8F64-B2F1B9FD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A300CF-C3FA-4AC3-8119-1CD57499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8630" y="6356350"/>
            <a:ext cx="5400675" cy="222501"/>
          </a:xfrm>
        </p:spPr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6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BA605DCB-00F2-4AC4-8EA9-7FADDB053A0C}"/>
              </a:ext>
            </a:extLst>
          </p:cNvPr>
          <p:cNvSpPr txBox="1">
            <a:spLocks/>
          </p:cNvSpPr>
          <p:nvPr/>
        </p:nvSpPr>
        <p:spPr>
          <a:xfrm>
            <a:off x="694800" y="2307600"/>
            <a:ext cx="222406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6: Knowledge and innovation</a:t>
            </a:r>
          </a:p>
          <a:p>
            <a:pPr rtl="0"/>
            <a:r>
              <a:rPr lang="en-gb" sz="1000"/>
              <a:t>Together, we will promote green growth in the Nordic Region based on knowledge, innovation, mobility and digital integration.</a:t>
            </a:r>
          </a:p>
          <a:p>
            <a:pPr rtl="0"/>
            <a:endParaRPr lang="da-DK" sz="10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A18632F-4CBB-4D31-8568-DCF8558ACA94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26087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8: Cross-border freedom of movement</a:t>
            </a:r>
          </a:p>
          <a:p>
            <a:pPr rtl="0" fontAlgn="base"/>
            <a:r>
              <a:rPr lang="en-gb" sz="1000"/>
              <a:t>Leverage digitalisation and education to bind the Nordic countries even closer together.</a:t>
            </a:r>
          </a:p>
          <a:p>
            <a:pPr rtl="0" fontAlgn="base"/>
            <a:endParaRPr lang="da-DK" sz="10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C138DFD-599C-4A48-812F-64EF95B1F7B4}"/>
              </a:ext>
            </a:extLst>
          </p:cNvPr>
          <p:cNvSpPr txBox="1">
            <a:spLocks/>
          </p:cNvSpPr>
          <p:nvPr/>
        </p:nvSpPr>
        <p:spPr>
          <a:xfrm>
            <a:off x="3394076" y="2307600"/>
            <a:ext cx="231825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7: Labour market</a:t>
            </a:r>
          </a:p>
          <a:p>
            <a:pPr rtl="0" fontAlgn="base"/>
            <a:r>
              <a:rPr lang="en-gb" sz="1000"/>
              <a:t>Develop skills and well-functioning labour markets that match the requirements of the green transition and digital developments and that support freedom of movement in the Nordic Region.</a:t>
            </a:r>
          </a:p>
          <a:p>
            <a:pPr rtl="0"/>
            <a:endParaRPr lang="da-DK" sz="1000" dirty="0"/>
          </a:p>
        </p:txBody>
      </p:sp>
      <p:sp>
        <p:nvSpPr>
          <p:cNvPr id="9" name="Tekstfelt 23">
            <a:extLst>
              <a:ext uri="{FF2B5EF4-FFF2-40B4-BE49-F238E27FC236}">
                <a16:creationId xmlns:a16="http://schemas.microsoft.com/office/drawing/2014/main" id="{21463AC9-FB48-4AAE-A523-A06CCB85F7AF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525739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>
                <a:latin typeface="+mj-lt"/>
              </a:rPr>
              <a:t>Icons for the objectives </a:t>
            </a:r>
            <a:br>
              <a:rPr lang="da-DK" sz="1400" dirty="0">
                <a:latin typeface="+mj-lt"/>
              </a:rPr>
            </a:br>
            <a:r>
              <a:rPr lang="en-gb" sz="1400">
                <a:latin typeface="+mj-lt"/>
              </a:rPr>
              <a:t>Competitive </a:t>
            </a:r>
          </a:p>
          <a:p>
            <a:pPr rtl="0"/>
            <a:r>
              <a:rPr lang="en-gb" sz="1400">
                <a:latin typeface="+mj-lt"/>
              </a:rPr>
              <a:t>Nordic Region</a:t>
            </a:r>
          </a:p>
          <a:p>
            <a:pPr rtl="0"/>
            <a:endParaRPr lang="da-DK" sz="1400" dirty="0">
              <a:latin typeface="+mj-lt"/>
            </a:endParaRPr>
          </a:p>
        </p:txBody>
      </p:sp>
      <p:pic>
        <p:nvPicPr>
          <p:cNvPr id="19" name="Viden, innovation, mobilitet og digital integration">
            <a:extLst>
              <a:ext uri="{FF2B5EF4-FFF2-40B4-BE49-F238E27FC236}">
                <a16:creationId xmlns:a16="http://schemas.microsoft.com/office/drawing/2014/main" id="{6B50A2BC-D023-490A-A9AE-130FBCE3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69" y="673200"/>
            <a:ext cx="2000250" cy="1476375"/>
          </a:xfrm>
          <a:prstGeom prst="rect">
            <a:avLst/>
          </a:prstGeom>
        </p:spPr>
      </p:pic>
      <p:pic>
        <p:nvPicPr>
          <p:cNvPr id="21" name="Fri bevægelighed">
            <a:extLst>
              <a:ext uri="{FF2B5EF4-FFF2-40B4-BE49-F238E27FC236}">
                <a16:creationId xmlns:a16="http://schemas.microsoft.com/office/drawing/2014/main" id="{A014F474-45D7-4167-8F82-A38BB1634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4800" y="673200"/>
            <a:ext cx="2000250" cy="14763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AD1F0CD-781C-44E1-BEC3-FBB6B1B65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969" y="3697200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C7045A0-07EA-415D-8C15-39A7D779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4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CF9B2C-4C9A-4522-92EE-5E9F0F09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4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D288B9D4-9589-4CC4-8C30-1CB1E243CBCB}"/>
              </a:ext>
            </a:extLst>
          </p:cNvPr>
          <p:cNvSpPr txBox="1">
            <a:spLocks/>
          </p:cNvSpPr>
          <p:nvPr/>
        </p:nvSpPr>
        <p:spPr>
          <a:xfrm>
            <a:off x="681970" y="2307600"/>
            <a:ext cx="235542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9: Welfare for all</a:t>
            </a:r>
          </a:p>
          <a:p>
            <a:pPr rtl="0" fontAlgn="base"/>
            <a:r>
              <a:rPr lang="en-gb" sz="1000"/>
              <a:t>Contribute to good, equal and secure health and welfare for all.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24FEE71-256A-4ED0-9DAB-8EBFAB907C1E}"/>
              </a:ext>
            </a:extLst>
          </p:cNvPr>
          <p:cNvSpPr txBox="1">
            <a:spLocks/>
          </p:cNvSpPr>
          <p:nvPr/>
        </p:nvSpPr>
        <p:spPr>
          <a:xfrm>
            <a:off x="694800" y="5335200"/>
            <a:ext cx="260860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11: Working with civil society</a:t>
            </a:r>
          </a:p>
          <a:p>
            <a:pPr rtl="0" fontAlgn="base"/>
            <a:r>
              <a:rPr lang="en-gb" sz="1000"/>
              <a:t>Give civil society, and especially children and young people, a louder voice and greater participation in Nordic co-operation, as well as increase their knowledge of the languages and cultures of neighbouring countries.</a:t>
            </a:r>
          </a:p>
          <a:p>
            <a:pPr rtl="0"/>
            <a:endParaRPr lang="da-DK" sz="1000" dirty="0"/>
          </a:p>
          <a:p>
            <a:pPr rtl="0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0512987-C1D8-4216-B220-0A9563A16876}"/>
              </a:ext>
            </a:extLst>
          </p:cNvPr>
          <p:cNvSpPr txBox="1">
            <a:spLocks/>
          </p:cNvSpPr>
          <p:nvPr/>
        </p:nvSpPr>
        <p:spPr>
          <a:xfrm>
            <a:off x="3821404" y="2307600"/>
            <a:ext cx="2865016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10: Inclusive green and digital transition</a:t>
            </a:r>
            <a:endParaRPr lang="da-DK" sz="1000" b="1" dirty="0"/>
          </a:p>
          <a:p>
            <a:pPr rtl="0"/>
            <a:r>
              <a:rPr lang="en-gb" sz="1000"/>
              <a:t>Work to involve everyone in the green transition and digital developments, utilise the potential of this transition and counteract the widening of gaps in society.</a:t>
            </a:r>
          </a:p>
          <a:p>
            <a:pPr rtl="0"/>
            <a:endParaRPr lang="da-DK" sz="1000" dirty="0"/>
          </a:p>
          <a:p>
            <a:pPr rtl="0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F106C9B-C10C-4E80-894F-98405A2F1A60}"/>
              </a:ext>
            </a:extLst>
          </p:cNvPr>
          <p:cNvSpPr txBox="1">
            <a:spLocks/>
          </p:cNvSpPr>
          <p:nvPr/>
        </p:nvSpPr>
        <p:spPr>
          <a:xfrm>
            <a:off x="3821404" y="5335200"/>
            <a:ext cx="270033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12: Trust and cohesion in the Nordic Region</a:t>
            </a:r>
          </a:p>
          <a:p>
            <a:pPr rtl="0" fontAlgn="base"/>
            <a:r>
              <a:rPr lang="en-gb" sz="1000"/>
              <a:t>Maintain trust and cohesion in the Nordic Region, its shared values and the Nordic community with an emphasis on culture, democracy, equality, inclusion, non-discrimination and freedom of expression.</a:t>
            </a:r>
          </a:p>
          <a:p>
            <a:pPr rtl="0"/>
            <a:endParaRPr lang="da-DK" dirty="0"/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36DE36A6-3D1C-42CD-AC04-4F10AEF5AC69}"/>
              </a:ext>
            </a:extLst>
          </p:cNvPr>
          <p:cNvSpPr txBox="1">
            <a:spLocks/>
          </p:cNvSpPr>
          <p:nvPr/>
        </p:nvSpPr>
        <p:spPr>
          <a:xfrm>
            <a:off x="9734400" y="401638"/>
            <a:ext cx="121668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>
                <a:latin typeface="+mj-lt"/>
              </a:rPr>
              <a:t>Icons for the objectives </a:t>
            </a:r>
            <a:br>
              <a:rPr lang="da-DK" sz="1400" dirty="0">
                <a:latin typeface="+mj-lt"/>
              </a:rPr>
            </a:br>
            <a:r>
              <a:rPr lang="en-gb" sz="1400">
                <a:latin typeface="+mj-lt"/>
              </a:rPr>
              <a:t>Socially sustainable </a:t>
            </a:r>
            <a:br>
              <a:rPr lang="da-DK" sz="1400" dirty="0">
                <a:latin typeface="+mj-lt"/>
              </a:rPr>
            </a:br>
            <a:r>
              <a:rPr lang="en-gb" sz="1400">
                <a:latin typeface="+mj-lt"/>
              </a:rPr>
              <a:t>Nordic Region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51E8DD-4D4B-450E-ABBE-B8097512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70" y="720000"/>
            <a:ext cx="2000250" cy="1476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791E4C9-C97A-4FE9-A23B-3384D2E1E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1404" y="720000"/>
            <a:ext cx="2000250" cy="1476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CC009F2-24F8-4B69-8A53-0C701CE2D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970" y="3697200"/>
            <a:ext cx="2000250" cy="14763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C2F4353-FC46-494C-9E3B-9686B9607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21404" y="3697200"/>
            <a:ext cx="2000250" cy="147637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38316CD-3203-42B6-AEB8-6601DE8F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CFD50D-AF08-40F3-97BE-2965DD71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2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B051AF34-B825-4DD9-8B8A-0C64A199263C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39589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 dirty="0"/>
              <a:t>Icons for objectives  with numbers</a:t>
            </a:r>
            <a:br>
              <a:rPr lang="da-DK" sz="1400" dirty="0"/>
            </a:br>
            <a:r>
              <a:rPr lang="en-gb" sz="1400" dirty="0"/>
              <a:t>A green Nordic Region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B492F04-7395-433E-8EFE-DE31694688D8}"/>
              </a:ext>
            </a:extLst>
          </p:cNvPr>
          <p:cNvSpPr txBox="1">
            <a:spLocks/>
          </p:cNvSpPr>
          <p:nvPr/>
        </p:nvSpPr>
        <p:spPr>
          <a:xfrm>
            <a:off x="693738" y="2259565"/>
            <a:ext cx="35095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1: Carbon neutrality and climate adaptation</a:t>
            </a:r>
          </a:p>
          <a:p>
            <a:pPr rtl="0"/>
            <a:r>
              <a:rPr lang="en-gb" sz="1000"/>
              <a:t>Promote green transition and work towards carbon neutrality and a sustainable circular and bio-based economy.</a:t>
            </a:r>
          </a:p>
          <a:p>
            <a:pPr rtl="0"/>
            <a:endParaRPr lang="da-DK" sz="10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03B20D4-E71D-4AC7-A031-E55857D5B15A}"/>
              </a:ext>
            </a:extLst>
          </p:cNvPr>
          <p:cNvSpPr txBox="1">
            <a:spLocks/>
          </p:cNvSpPr>
          <p:nvPr/>
        </p:nvSpPr>
        <p:spPr>
          <a:xfrm>
            <a:off x="4652572" y="2259565"/>
            <a:ext cx="35614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2: Biodiversity</a:t>
            </a:r>
          </a:p>
          <a:p>
            <a:pPr rtl="0" fontAlgn="base"/>
            <a:r>
              <a:rPr lang="en-gb" sz="1000"/>
              <a:t>Help safeguard biodiversity and ensure the sustainable use of the Nordic Region’s nature and seas.</a:t>
            </a:r>
          </a:p>
          <a:p>
            <a:pPr rtl="0"/>
            <a:endParaRPr lang="da-DK" sz="1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9EAC22C-DA54-4988-965C-DE9B6E29CA7B}"/>
              </a:ext>
            </a:extLst>
          </p:cNvPr>
          <p:cNvSpPr txBox="1">
            <a:spLocks/>
          </p:cNvSpPr>
          <p:nvPr/>
        </p:nvSpPr>
        <p:spPr>
          <a:xfrm>
            <a:off x="693738" y="5335200"/>
            <a:ext cx="350955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3: Sustainable production</a:t>
            </a:r>
          </a:p>
          <a:p>
            <a:pPr rtl="0" fontAlgn="base"/>
            <a:r>
              <a:rPr lang="en-gb" sz="1000"/>
              <a:t>Promote a circular and bio-based economy, sustainable and competitive production, sustainable food systems and resource-efficient and non-toxic cycles in the Nordic Region.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8E7CE22-88E2-492F-B8E3-C9F0FBC9856E}"/>
              </a:ext>
            </a:extLst>
          </p:cNvPr>
          <p:cNvSpPr txBox="1">
            <a:spLocks/>
          </p:cNvSpPr>
          <p:nvPr/>
        </p:nvSpPr>
        <p:spPr>
          <a:xfrm>
            <a:off x="4652572" y="5335200"/>
            <a:ext cx="33105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4: Sustainable consumption</a:t>
            </a:r>
          </a:p>
          <a:p>
            <a:pPr rtl="0"/>
            <a:r>
              <a:rPr lang="en-gb" sz="1000"/>
              <a:t>Make it much easier and more attractive for Nordic consumers to prioritise healthy and environmentally and climate-friendly choices.</a:t>
            </a:r>
          </a:p>
          <a:p>
            <a:pPr rtl="0"/>
            <a:endParaRPr lang="da-DK" sz="1000" dirty="0"/>
          </a:p>
          <a:p>
            <a:pPr rtl="0"/>
            <a:endParaRPr lang="da-DK" sz="10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823A11A-25F9-446A-97AC-F9622C5C9926}"/>
              </a:ext>
            </a:extLst>
          </p:cNvPr>
          <p:cNvSpPr txBox="1">
            <a:spLocks/>
          </p:cNvSpPr>
          <p:nvPr/>
        </p:nvSpPr>
        <p:spPr>
          <a:xfrm>
            <a:off x="8293595" y="5334397"/>
            <a:ext cx="35095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 dirty="0"/>
              <a:t>Objective 5: International co-operation on the environment and climate</a:t>
            </a:r>
          </a:p>
          <a:p>
            <a:pPr rtl="0" fontAlgn="base"/>
            <a:r>
              <a:rPr lang="en-gb" sz="1000" dirty="0"/>
              <a:t>Contribute to the positive development of international co-operation on the environment and climate, </a:t>
            </a:r>
            <a:r>
              <a:rPr lang="en-GB" sz="1000" dirty="0"/>
              <a:t>such as</a:t>
            </a:r>
            <a:r>
              <a:rPr lang="en-gb" sz="1000" dirty="0"/>
              <a:t> by promoting Nordic green solutions in the rest of the world.</a:t>
            </a:r>
          </a:p>
        </p:txBody>
      </p:sp>
      <p:grpSp>
        <p:nvGrpSpPr>
          <p:cNvPr id="2" name="Icon 1">
            <a:extLst>
              <a:ext uri="{FF2B5EF4-FFF2-40B4-BE49-F238E27FC236}">
                <a16:creationId xmlns:a16="http://schemas.microsoft.com/office/drawing/2014/main" id="{56E595C6-1D7B-46DC-8AE5-AC229FDD4A97}"/>
              </a:ext>
            </a:extLst>
          </p:cNvPr>
          <p:cNvGrpSpPr>
            <a:grpSpLocks/>
          </p:cNvGrpSpPr>
          <p:nvPr/>
        </p:nvGrpSpPr>
        <p:grpSpPr>
          <a:xfrm>
            <a:off x="667069" y="619434"/>
            <a:ext cx="2762250" cy="1476375"/>
            <a:chOff x="667069" y="619434"/>
            <a:chExt cx="2762250" cy="1476375"/>
          </a:xfrm>
        </p:grpSpPr>
        <p:pic>
          <p:nvPicPr>
            <p:cNvPr id="243" name="1 Illu">
              <a:extLst>
                <a:ext uri="{FF2B5EF4-FFF2-40B4-BE49-F238E27FC236}">
                  <a16:creationId xmlns:a16="http://schemas.microsoft.com/office/drawing/2014/main" id="{6994E650-18BC-492A-BB42-4C867154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7069" y="619434"/>
              <a:ext cx="2762250" cy="1476375"/>
            </a:xfrm>
            <a:prstGeom prst="rect">
              <a:avLst/>
            </a:prstGeom>
          </p:spPr>
        </p:pic>
        <p:pic>
          <p:nvPicPr>
            <p:cNvPr id="245" name="1 tal">
              <a:extLst>
                <a:ext uri="{FF2B5EF4-FFF2-40B4-BE49-F238E27FC236}">
                  <a16:creationId xmlns:a16="http://schemas.microsoft.com/office/drawing/2014/main" id="{A272372F-63D3-44D7-8E30-55B454D9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7069" y="619434"/>
              <a:ext cx="2762250" cy="1476375"/>
            </a:xfrm>
            <a:prstGeom prst="rect">
              <a:avLst/>
            </a:prstGeom>
          </p:spPr>
        </p:pic>
      </p:grpSp>
      <p:grpSp>
        <p:nvGrpSpPr>
          <p:cNvPr id="19" name="Icon 3">
            <a:extLst>
              <a:ext uri="{FF2B5EF4-FFF2-40B4-BE49-F238E27FC236}">
                <a16:creationId xmlns:a16="http://schemas.microsoft.com/office/drawing/2014/main" id="{CDDE9F5B-93A1-4A69-B7BD-AF5CE5135377}"/>
              </a:ext>
            </a:extLst>
          </p:cNvPr>
          <p:cNvGrpSpPr>
            <a:grpSpLocks/>
          </p:cNvGrpSpPr>
          <p:nvPr/>
        </p:nvGrpSpPr>
        <p:grpSpPr>
          <a:xfrm>
            <a:off x="667069" y="3705688"/>
            <a:ext cx="2762250" cy="1476375"/>
            <a:chOff x="708691" y="3702986"/>
            <a:chExt cx="2762250" cy="1476375"/>
          </a:xfrm>
        </p:grpSpPr>
        <p:pic>
          <p:nvPicPr>
            <p:cNvPr id="17" name="3 tal">
              <a:extLst>
                <a:ext uri="{FF2B5EF4-FFF2-40B4-BE49-F238E27FC236}">
                  <a16:creationId xmlns:a16="http://schemas.microsoft.com/office/drawing/2014/main" id="{BE931B0E-31B7-41D3-B50B-B33152A0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691" y="3702986"/>
              <a:ext cx="2762250" cy="1476375"/>
            </a:xfrm>
            <a:prstGeom prst="rect">
              <a:avLst/>
            </a:prstGeom>
          </p:spPr>
        </p:pic>
        <p:pic>
          <p:nvPicPr>
            <p:cNvPr id="11" name="3  Illu">
              <a:extLst>
                <a:ext uri="{FF2B5EF4-FFF2-40B4-BE49-F238E27FC236}">
                  <a16:creationId xmlns:a16="http://schemas.microsoft.com/office/drawing/2014/main" id="{1D075311-28E3-4EE8-969E-DB19C2348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8691" y="3702986"/>
              <a:ext cx="2762250" cy="1476375"/>
            </a:xfrm>
            <a:prstGeom prst="rect">
              <a:avLst/>
            </a:prstGeom>
          </p:spPr>
        </p:pic>
      </p:grpSp>
      <p:grpSp>
        <p:nvGrpSpPr>
          <p:cNvPr id="26" name="Icon 4">
            <a:extLst>
              <a:ext uri="{FF2B5EF4-FFF2-40B4-BE49-F238E27FC236}">
                <a16:creationId xmlns:a16="http://schemas.microsoft.com/office/drawing/2014/main" id="{C291DDC4-D337-498D-8948-8CDFC855A1AD}"/>
              </a:ext>
            </a:extLst>
          </p:cNvPr>
          <p:cNvGrpSpPr>
            <a:grpSpLocks/>
          </p:cNvGrpSpPr>
          <p:nvPr/>
        </p:nvGrpSpPr>
        <p:grpSpPr>
          <a:xfrm>
            <a:off x="4598971" y="3705688"/>
            <a:ext cx="2762250" cy="1476375"/>
            <a:chOff x="4660615" y="3705688"/>
            <a:chExt cx="2762250" cy="1476375"/>
          </a:xfrm>
        </p:grpSpPr>
        <p:pic>
          <p:nvPicPr>
            <p:cNvPr id="21" name="4 tal">
              <a:extLst>
                <a:ext uri="{FF2B5EF4-FFF2-40B4-BE49-F238E27FC236}">
                  <a16:creationId xmlns:a16="http://schemas.microsoft.com/office/drawing/2014/main" id="{31723BFA-BAF6-4124-9446-B8FFDD57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60615" y="3705688"/>
              <a:ext cx="2762250" cy="1476375"/>
            </a:xfrm>
            <a:prstGeom prst="rect">
              <a:avLst/>
            </a:prstGeom>
          </p:spPr>
        </p:pic>
        <p:pic>
          <p:nvPicPr>
            <p:cNvPr id="25" name="4 Illu">
              <a:extLst>
                <a:ext uri="{FF2B5EF4-FFF2-40B4-BE49-F238E27FC236}">
                  <a16:creationId xmlns:a16="http://schemas.microsoft.com/office/drawing/2014/main" id="{D81996AC-C3B5-4003-8F77-AC6324A8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60615" y="3705688"/>
              <a:ext cx="2762250" cy="1476375"/>
            </a:xfrm>
            <a:prstGeom prst="rect">
              <a:avLst/>
            </a:prstGeom>
          </p:spPr>
        </p:pic>
      </p:grpSp>
      <p:grpSp>
        <p:nvGrpSpPr>
          <p:cNvPr id="240" name="Icon 5">
            <a:extLst>
              <a:ext uri="{FF2B5EF4-FFF2-40B4-BE49-F238E27FC236}">
                <a16:creationId xmlns:a16="http://schemas.microsoft.com/office/drawing/2014/main" id="{3A7DFF07-E937-41AA-9642-874B941DAE8D}"/>
              </a:ext>
            </a:extLst>
          </p:cNvPr>
          <p:cNvGrpSpPr>
            <a:grpSpLocks/>
          </p:cNvGrpSpPr>
          <p:nvPr/>
        </p:nvGrpSpPr>
        <p:grpSpPr>
          <a:xfrm>
            <a:off x="8252499" y="3705688"/>
            <a:ext cx="2762250" cy="1476375"/>
            <a:chOff x="8252499" y="3705688"/>
            <a:chExt cx="2762250" cy="1476375"/>
          </a:xfrm>
        </p:grpSpPr>
        <p:pic>
          <p:nvPicPr>
            <p:cNvPr id="239" name="5 tal">
              <a:extLst>
                <a:ext uri="{FF2B5EF4-FFF2-40B4-BE49-F238E27FC236}">
                  <a16:creationId xmlns:a16="http://schemas.microsoft.com/office/drawing/2014/main" id="{EF1CCD48-378F-4543-9D3F-C9025918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52499" y="3705688"/>
              <a:ext cx="2762250" cy="1476375"/>
            </a:xfrm>
            <a:prstGeom prst="rect">
              <a:avLst/>
            </a:prstGeom>
          </p:spPr>
        </p:pic>
        <p:pic>
          <p:nvPicPr>
            <p:cNvPr id="28" name="5 Illu">
              <a:extLst>
                <a:ext uri="{FF2B5EF4-FFF2-40B4-BE49-F238E27FC236}">
                  <a16:creationId xmlns:a16="http://schemas.microsoft.com/office/drawing/2014/main" id="{E1D4008E-4FA0-4153-8A47-35FE58820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252499" y="3705688"/>
              <a:ext cx="2762250" cy="14763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BCE808-D310-4E31-9669-F92ABAEB0FD1}"/>
              </a:ext>
            </a:extLst>
          </p:cNvPr>
          <p:cNvGrpSpPr>
            <a:grpSpLocks/>
          </p:cNvGrpSpPr>
          <p:nvPr/>
        </p:nvGrpSpPr>
        <p:grpSpPr>
          <a:xfrm>
            <a:off x="4598971" y="619434"/>
            <a:ext cx="2762250" cy="1476375"/>
            <a:chOff x="4598971" y="619434"/>
            <a:chExt cx="2762250" cy="1476375"/>
          </a:xfrm>
        </p:grpSpPr>
        <p:pic>
          <p:nvPicPr>
            <p:cNvPr id="13" name="2 tal">
              <a:extLst>
                <a:ext uri="{FF2B5EF4-FFF2-40B4-BE49-F238E27FC236}">
                  <a16:creationId xmlns:a16="http://schemas.microsoft.com/office/drawing/2014/main" id="{634845E3-7D90-4B14-BE50-8FD301B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98971" y="619434"/>
              <a:ext cx="2762250" cy="1476375"/>
            </a:xfrm>
            <a:prstGeom prst="rect">
              <a:avLst/>
            </a:prstGeom>
          </p:spPr>
        </p:pic>
        <p:pic>
          <p:nvPicPr>
            <p:cNvPr id="22" name="2 illu">
              <a:extLst>
                <a:ext uri="{FF2B5EF4-FFF2-40B4-BE49-F238E27FC236}">
                  <a16:creationId xmlns:a16="http://schemas.microsoft.com/office/drawing/2014/main" id="{C077C7A7-87FF-44E7-AD57-A28792142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598971" y="619434"/>
              <a:ext cx="2762250" cy="1476375"/>
            </a:xfrm>
            <a:prstGeom prst="rect">
              <a:avLst/>
            </a:prstGeom>
          </p:spPr>
        </p:pic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30C341B-9612-450F-8C15-50D8BB8E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D3CE879-530B-4865-B818-9303EE6C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53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CF5E8D40-B0D7-4F29-8C6B-5E09CEE99BB3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525739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/>
              <a:t>Icons for objectives  with numbers</a:t>
            </a:r>
            <a:br>
              <a:rPr lang="da-DK" sz="1400" dirty="0"/>
            </a:br>
            <a:r>
              <a:rPr lang="en-gb" sz="1400"/>
              <a:t>Competitive </a:t>
            </a:r>
          </a:p>
          <a:p>
            <a:pPr rtl="0"/>
            <a:r>
              <a:rPr lang="en-gb" sz="1400"/>
              <a:t>Nordic Region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B5BD7DC-7DC8-41E5-9BFF-F027905D9BE4}"/>
              </a:ext>
            </a:extLst>
          </p:cNvPr>
          <p:cNvSpPr txBox="1">
            <a:spLocks/>
          </p:cNvSpPr>
          <p:nvPr/>
        </p:nvSpPr>
        <p:spPr>
          <a:xfrm>
            <a:off x="694800" y="2260800"/>
            <a:ext cx="339431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6: Knowledge and innovation</a:t>
            </a:r>
          </a:p>
          <a:p>
            <a:pPr rtl="0"/>
            <a:r>
              <a:rPr lang="en-gb" sz="1000"/>
              <a:t>Together, we will promote green growth in the Nordic Region based on knowledge, innovation, mobility and digital integration.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4E291D3-67FF-4E8A-A69F-3BF54918E652}"/>
              </a:ext>
            </a:extLst>
          </p:cNvPr>
          <p:cNvSpPr txBox="1">
            <a:spLocks/>
          </p:cNvSpPr>
          <p:nvPr/>
        </p:nvSpPr>
        <p:spPr>
          <a:xfrm>
            <a:off x="4651200" y="2260800"/>
            <a:ext cx="349257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7: Labour market</a:t>
            </a:r>
          </a:p>
          <a:p>
            <a:pPr rtl="0" fontAlgn="base"/>
            <a:r>
              <a:rPr lang="en-gb" sz="1000"/>
              <a:t>Develop skills and well-functioning labour markets that match the requirements of the green transition and digital developments and that support freedom of movement in the Nordic Region.</a:t>
            </a:r>
          </a:p>
          <a:p>
            <a:pPr rtl="0"/>
            <a:endParaRPr lang="da-DK" sz="10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CD10C3F-3D91-41DE-BB2F-9C0E1129F6DC}"/>
              </a:ext>
            </a:extLst>
          </p:cNvPr>
          <p:cNvSpPr txBox="1">
            <a:spLocks/>
          </p:cNvSpPr>
          <p:nvPr/>
        </p:nvSpPr>
        <p:spPr>
          <a:xfrm>
            <a:off x="676875" y="5335200"/>
            <a:ext cx="36850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8: Cross-border freedom of movement</a:t>
            </a:r>
          </a:p>
          <a:p>
            <a:pPr rtl="0" fontAlgn="base"/>
            <a:r>
              <a:rPr lang="en-gb" sz="1000"/>
              <a:t>Leverage digitalisation and education to bind the Nordic countries even closer together.</a:t>
            </a:r>
          </a:p>
        </p:txBody>
      </p:sp>
      <p:grpSp>
        <p:nvGrpSpPr>
          <p:cNvPr id="22" name="Icon 7">
            <a:extLst>
              <a:ext uri="{FF2B5EF4-FFF2-40B4-BE49-F238E27FC236}">
                <a16:creationId xmlns:a16="http://schemas.microsoft.com/office/drawing/2014/main" id="{981E4A65-2741-41E5-9666-EB4B14FCF606}"/>
              </a:ext>
            </a:extLst>
          </p:cNvPr>
          <p:cNvGrpSpPr>
            <a:grpSpLocks/>
          </p:cNvGrpSpPr>
          <p:nvPr/>
        </p:nvGrpSpPr>
        <p:grpSpPr>
          <a:xfrm>
            <a:off x="4600800" y="619200"/>
            <a:ext cx="2762250" cy="1476375"/>
            <a:chOff x="4931894" y="506014"/>
            <a:chExt cx="2762250" cy="1476375"/>
          </a:xfrm>
        </p:grpSpPr>
        <p:pic>
          <p:nvPicPr>
            <p:cNvPr id="18" name="Tal 7">
              <a:extLst>
                <a:ext uri="{FF2B5EF4-FFF2-40B4-BE49-F238E27FC236}">
                  <a16:creationId xmlns:a16="http://schemas.microsoft.com/office/drawing/2014/main" id="{702F911B-5FC9-4991-A95E-8E3042BC3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1894" y="506014"/>
              <a:ext cx="2762250" cy="1476375"/>
            </a:xfrm>
            <a:prstGeom prst="rect">
              <a:avLst/>
            </a:prstGeom>
          </p:spPr>
        </p:pic>
        <p:pic>
          <p:nvPicPr>
            <p:cNvPr id="12" name="7 Illu">
              <a:extLst>
                <a:ext uri="{FF2B5EF4-FFF2-40B4-BE49-F238E27FC236}">
                  <a16:creationId xmlns:a16="http://schemas.microsoft.com/office/drawing/2014/main" id="{4547C18C-0553-434C-8316-11D0ED2F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31894" y="506014"/>
              <a:ext cx="2762250" cy="14763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85B9-DF51-48A0-A198-79777256E086}"/>
              </a:ext>
            </a:extLst>
          </p:cNvPr>
          <p:cNvGrpSpPr>
            <a:grpSpLocks/>
          </p:cNvGrpSpPr>
          <p:nvPr/>
        </p:nvGrpSpPr>
        <p:grpSpPr>
          <a:xfrm>
            <a:off x="666000" y="3704400"/>
            <a:ext cx="2762250" cy="1476375"/>
            <a:chOff x="666000" y="3704400"/>
            <a:chExt cx="2762250" cy="1476375"/>
          </a:xfrm>
        </p:grpSpPr>
        <p:pic>
          <p:nvPicPr>
            <p:cNvPr id="20" name="Tal 8">
              <a:extLst>
                <a:ext uri="{FF2B5EF4-FFF2-40B4-BE49-F238E27FC236}">
                  <a16:creationId xmlns:a16="http://schemas.microsoft.com/office/drawing/2014/main" id="{B70260E9-20E1-4F08-AF0C-D5BB06FE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6000" y="3704400"/>
              <a:ext cx="2762250" cy="1476375"/>
            </a:xfrm>
            <a:prstGeom prst="rect">
              <a:avLst/>
            </a:prstGeom>
          </p:spPr>
        </p:pic>
        <p:pic>
          <p:nvPicPr>
            <p:cNvPr id="14" name="8 Illu">
              <a:extLst>
                <a:ext uri="{FF2B5EF4-FFF2-40B4-BE49-F238E27FC236}">
                  <a16:creationId xmlns:a16="http://schemas.microsoft.com/office/drawing/2014/main" id="{6380B3B8-34D4-4CED-A67E-D06AE2808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000" y="3704400"/>
              <a:ext cx="2762250" cy="1476375"/>
            </a:xfrm>
            <a:prstGeom prst="rect">
              <a:avLst/>
            </a:prstGeom>
          </p:spPr>
        </p:pic>
      </p:grpSp>
      <p:grpSp>
        <p:nvGrpSpPr>
          <p:cNvPr id="21" name="Icon 6">
            <a:extLst>
              <a:ext uri="{FF2B5EF4-FFF2-40B4-BE49-F238E27FC236}">
                <a16:creationId xmlns:a16="http://schemas.microsoft.com/office/drawing/2014/main" id="{452F3117-E15D-421B-8219-658F3EBE0D94}"/>
              </a:ext>
            </a:extLst>
          </p:cNvPr>
          <p:cNvGrpSpPr>
            <a:grpSpLocks/>
          </p:cNvGrpSpPr>
          <p:nvPr/>
        </p:nvGrpSpPr>
        <p:grpSpPr>
          <a:xfrm>
            <a:off x="666000" y="619200"/>
            <a:ext cx="2762250" cy="1476375"/>
            <a:chOff x="666000" y="619200"/>
            <a:chExt cx="2762250" cy="1476375"/>
          </a:xfrm>
        </p:grpSpPr>
        <p:pic>
          <p:nvPicPr>
            <p:cNvPr id="16" name="Tal 6">
              <a:extLst>
                <a:ext uri="{FF2B5EF4-FFF2-40B4-BE49-F238E27FC236}">
                  <a16:creationId xmlns:a16="http://schemas.microsoft.com/office/drawing/2014/main" id="{138DA2DF-B820-4FBB-A724-7547AEE9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000" y="619200"/>
              <a:ext cx="2762250" cy="1476375"/>
            </a:xfrm>
            <a:prstGeom prst="rect">
              <a:avLst/>
            </a:prstGeom>
          </p:spPr>
        </p:pic>
        <p:pic>
          <p:nvPicPr>
            <p:cNvPr id="3" name="Icon 6">
              <a:extLst>
                <a:ext uri="{FF2B5EF4-FFF2-40B4-BE49-F238E27FC236}">
                  <a16:creationId xmlns:a16="http://schemas.microsoft.com/office/drawing/2014/main" id="{3A6470B4-2FBA-4239-B11C-4E2BA8384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6000" y="619200"/>
              <a:ext cx="2762250" cy="1476375"/>
            </a:xfrm>
            <a:prstGeom prst="rect">
              <a:avLst/>
            </a:prstGeom>
          </p:spPr>
        </p:pic>
      </p:grp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007B92D-956E-4A20-9407-11985E39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275D7A-B93A-4A4A-9638-956EAE62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52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186C2E4F-E73D-48EC-A69D-C467F782DB87}"/>
              </a:ext>
            </a:extLst>
          </p:cNvPr>
          <p:cNvSpPr txBox="1">
            <a:spLocks/>
          </p:cNvSpPr>
          <p:nvPr/>
        </p:nvSpPr>
        <p:spPr>
          <a:xfrm>
            <a:off x="9734400" y="403200"/>
            <a:ext cx="139589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gb" sz="1400" b="1"/>
              <a:t>Icons for objectives  with numbers</a:t>
            </a:r>
            <a:br>
              <a:rPr lang="da-DK" sz="1400" dirty="0"/>
            </a:br>
            <a:r>
              <a:rPr lang="en-gb" sz="1400"/>
              <a:t>Socially sustainable </a:t>
            </a:r>
            <a:br>
              <a:rPr lang="da-DK" sz="1400" dirty="0"/>
            </a:br>
            <a:r>
              <a:rPr lang="en-gb" sz="1400"/>
              <a:t>Nordic Region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2036BA9-6855-4F60-96E6-44756F231468}"/>
              </a:ext>
            </a:extLst>
          </p:cNvPr>
          <p:cNvSpPr txBox="1">
            <a:spLocks/>
          </p:cNvSpPr>
          <p:nvPr/>
        </p:nvSpPr>
        <p:spPr>
          <a:xfrm>
            <a:off x="694800" y="2260800"/>
            <a:ext cx="34347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9: Welfare for all</a:t>
            </a:r>
          </a:p>
          <a:p>
            <a:pPr rtl="0" fontAlgn="base"/>
            <a:r>
              <a:rPr lang="en-gb" sz="1000"/>
              <a:t>Contribute to good, equal and secure health and welfare for all.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1F5E66E-6BB2-4D6F-B651-707834AA9816}"/>
              </a:ext>
            </a:extLst>
          </p:cNvPr>
          <p:cNvSpPr txBox="1">
            <a:spLocks/>
          </p:cNvSpPr>
          <p:nvPr/>
        </p:nvSpPr>
        <p:spPr>
          <a:xfrm>
            <a:off x="694800" y="5335200"/>
            <a:ext cx="34690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11: Working with civil society</a:t>
            </a:r>
          </a:p>
          <a:p>
            <a:pPr rtl="0" fontAlgn="base"/>
            <a:r>
              <a:rPr lang="en-gb" sz="1000"/>
              <a:t>Give civil society, and especially children and young people, a louder voice and greater participation in Nordic co-operation, as well as increase their knowledge of the languages and cultures of neighbouring countries.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570BC4A-C368-4220-80CC-16819401083B}"/>
              </a:ext>
            </a:extLst>
          </p:cNvPr>
          <p:cNvSpPr txBox="1">
            <a:spLocks/>
          </p:cNvSpPr>
          <p:nvPr/>
        </p:nvSpPr>
        <p:spPr>
          <a:xfrm>
            <a:off x="4651200" y="2260800"/>
            <a:ext cx="34347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1000" b="1"/>
              <a:t>Objective 10: Inclusive green and digital transition</a:t>
            </a:r>
            <a:endParaRPr lang="da-DK" sz="1000" b="1" dirty="0"/>
          </a:p>
          <a:p>
            <a:pPr rtl="0"/>
            <a:r>
              <a:rPr lang="en-gb" sz="1000"/>
              <a:t>Work to involve everyone in the green transition and digital developments, utilise the potential of this transition and counteract the widening of gaps in society.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32F3A3F-142C-4C9B-A27A-BD903C3CACB7}"/>
              </a:ext>
            </a:extLst>
          </p:cNvPr>
          <p:cNvSpPr txBox="1">
            <a:spLocks/>
          </p:cNvSpPr>
          <p:nvPr/>
        </p:nvSpPr>
        <p:spPr>
          <a:xfrm>
            <a:off x="4651200" y="5335200"/>
            <a:ext cx="286501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 fontAlgn="base"/>
            <a:r>
              <a:rPr lang="en-gb" sz="1000" b="1"/>
              <a:t>Objective 12: Trust and cohesion in the Nordic Region</a:t>
            </a:r>
          </a:p>
          <a:p>
            <a:pPr rtl="0" fontAlgn="base"/>
            <a:r>
              <a:rPr lang="en-gb" sz="1000"/>
              <a:t>Maintain trust and cohesion in the Nordic Region, its shared values and the Nordic community with an emphasis on culture, democracy, equality, inclusion, non-discrimination and freedom of expression.</a:t>
            </a:r>
          </a:p>
          <a:p>
            <a:pPr rtl="0"/>
            <a:endParaRPr lang="da-DK" sz="1000" dirty="0"/>
          </a:p>
        </p:txBody>
      </p:sp>
      <p:grpSp>
        <p:nvGrpSpPr>
          <p:cNvPr id="21" name="Icon 9">
            <a:extLst>
              <a:ext uri="{FF2B5EF4-FFF2-40B4-BE49-F238E27FC236}">
                <a16:creationId xmlns:a16="http://schemas.microsoft.com/office/drawing/2014/main" id="{C39195E5-1FF8-4DE6-A9C4-CA63DF0D72FC}"/>
              </a:ext>
            </a:extLst>
          </p:cNvPr>
          <p:cNvGrpSpPr>
            <a:grpSpLocks/>
          </p:cNvGrpSpPr>
          <p:nvPr/>
        </p:nvGrpSpPr>
        <p:grpSpPr>
          <a:xfrm>
            <a:off x="666000" y="619200"/>
            <a:ext cx="2762250" cy="1476375"/>
            <a:chOff x="913436" y="-1186227"/>
            <a:chExt cx="2762250" cy="1476375"/>
          </a:xfrm>
        </p:grpSpPr>
        <p:pic>
          <p:nvPicPr>
            <p:cNvPr id="4" name="9 tal">
              <a:extLst>
                <a:ext uri="{FF2B5EF4-FFF2-40B4-BE49-F238E27FC236}">
                  <a16:creationId xmlns:a16="http://schemas.microsoft.com/office/drawing/2014/main" id="{5B077387-9376-4E55-9DA1-53C0ABE6F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3436" y="-1186227"/>
              <a:ext cx="2762250" cy="1476375"/>
            </a:xfrm>
            <a:prstGeom prst="rect">
              <a:avLst/>
            </a:prstGeom>
          </p:spPr>
        </p:pic>
        <p:pic>
          <p:nvPicPr>
            <p:cNvPr id="20" name="9 Illu">
              <a:extLst>
                <a:ext uri="{FF2B5EF4-FFF2-40B4-BE49-F238E27FC236}">
                  <a16:creationId xmlns:a16="http://schemas.microsoft.com/office/drawing/2014/main" id="{672361A5-DA9E-4F02-944C-3FC4B73D5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3436" y="-1186227"/>
              <a:ext cx="2762250" cy="1476375"/>
            </a:xfrm>
            <a:prstGeom prst="rect">
              <a:avLst/>
            </a:prstGeom>
          </p:spPr>
        </p:pic>
      </p:grpSp>
      <p:grpSp>
        <p:nvGrpSpPr>
          <p:cNvPr id="28" name="Icon 10">
            <a:extLst>
              <a:ext uri="{FF2B5EF4-FFF2-40B4-BE49-F238E27FC236}">
                <a16:creationId xmlns:a16="http://schemas.microsoft.com/office/drawing/2014/main" id="{D666422C-0A5B-47B3-B649-CF78CDBFFF28}"/>
              </a:ext>
            </a:extLst>
          </p:cNvPr>
          <p:cNvGrpSpPr>
            <a:grpSpLocks/>
          </p:cNvGrpSpPr>
          <p:nvPr/>
        </p:nvGrpSpPr>
        <p:grpSpPr>
          <a:xfrm>
            <a:off x="4600800" y="619200"/>
            <a:ext cx="2762250" cy="1476375"/>
            <a:chOff x="7531855" y="-434256"/>
            <a:chExt cx="2762250" cy="1476375"/>
          </a:xfrm>
        </p:grpSpPr>
        <p:pic>
          <p:nvPicPr>
            <p:cNvPr id="25" name="10 tal">
              <a:extLst>
                <a:ext uri="{FF2B5EF4-FFF2-40B4-BE49-F238E27FC236}">
                  <a16:creationId xmlns:a16="http://schemas.microsoft.com/office/drawing/2014/main" id="{7B19EE05-2ED3-485A-8676-097821D3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31855" y="-434256"/>
              <a:ext cx="2762250" cy="1476375"/>
            </a:xfrm>
            <a:prstGeom prst="rect">
              <a:avLst/>
            </a:prstGeom>
          </p:spPr>
        </p:pic>
        <p:pic>
          <p:nvPicPr>
            <p:cNvPr id="27" name="10 illu">
              <a:extLst>
                <a:ext uri="{FF2B5EF4-FFF2-40B4-BE49-F238E27FC236}">
                  <a16:creationId xmlns:a16="http://schemas.microsoft.com/office/drawing/2014/main" id="{153D2CCD-2FA1-4CE8-AD56-CF100192B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1855" y="-434256"/>
              <a:ext cx="2762250" cy="1476375"/>
            </a:xfrm>
            <a:prstGeom prst="rect">
              <a:avLst/>
            </a:prstGeom>
          </p:spPr>
        </p:pic>
      </p:grpSp>
      <p:grpSp>
        <p:nvGrpSpPr>
          <p:cNvPr id="34" name="Icon 11">
            <a:extLst>
              <a:ext uri="{FF2B5EF4-FFF2-40B4-BE49-F238E27FC236}">
                <a16:creationId xmlns:a16="http://schemas.microsoft.com/office/drawing/2014/main" id="{A7A0723D-875F-4503-884B-F71F0C03A1A8}"/>
              </a:ext>
            </a:extLst>
          </p:cNvPr>
          <p:cNvGrpSpPr>
            <a:grpSpLocks/>
          </p:cNvGrpSpPr>
          <p:nvPr/>
        </p:nvGrpSpPr>
        <p:grpSpPr>
          <a:xfrm>
            <a:off x="694800" y="3704400"/>
            <a:ext cx="2762250" cy="1476375"/>
            <a:chOff x="741840" y="6450013"/>
            <a:chExt cx="2762250" cy="1476375"/>
          </a:xfrm>
        </p:grpSpPr>
        <p:pic>
          <p:nvPicPr>
            <p:cNvPr id="15" name="11 tal">
              <a:extLst>
                <a:ext uri="{FF2B5EF4-FFF2-40B4-BE49-F238E27FC236}">
                  <a16:creationId xmlns:a16="http://schemas.microsoft.com/office/drawing/2014/main" id="{69C9D561-4BEC-4895-BC00-C365431D4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1840" y="6450013"/>
              <a:ext cx="2762250" cy="1476375"/>
            </a:xfrm>
            <a:prstGeom prst="rect">
              <a:avLst/>
            </a:prstGeom>
          </p:spPr>
        </p:pic>
        <p:pic>
          <p:nvPicPr>
            <p:cNvPr id="30" name="11 illu">
              <a:extLst>
                <a:ext uri="{FF2B5EF4-FFF2-40B4-BE49-F238E27FC236}">
                  <a16:creationId xmlns:a16="http://schemas.microsoft.com/office/drawing/2014/main" id="{084C428A-7023-47C4-AAC4-8B4298BEF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1840" y="6450013"/>
              <a:ext cx="2762250" cy="1476375"/>
            </a:xfrm>
            <a:prstGeom prst="rect">
              <a:avLst/>
            </a:prstGeom>
          </p:spPr>
        </p:pic>
      </p:grpSp>
      <p:grpSp>
        <p:nvGrpSpPr>
          <p:cNvPr id="33" name="Icon 12">
            <a:extLst>
              <a:ext uri="{FF2B5EF4-FFF2-40B4-BE49-F238E27FC236}">
                <a16:creationId xmlns:a16="http://schemas.microsoft.com/office/drawing/2014/main" id="{426D0DA1-7A2D-49B7-BED7-78EDEFD9CD14}"/>
              </a:ext>
            </a:extLst>
          </p:cNvPr>
          <p:cNvGrpSpPr>
            <a:grpSpLocks/>
          </p:cNvGrpSpPr>
          <p:nvPr/>
        </p:nvGrpSpPr>
        <p:grpSpPr>
          <a:xfrm>
            <a:off x="4600800" y="3704400"/>
            <a:ext cx="2762250" cy="1476375"/>
            <a:chOff x="4992277" y="6368341"/>
            <a:chExt cx="2762250" cy="1476375"/>
          </a:xfrm>
        </p:grpSpPr>
        <p:pic>
          <p:nvPicPr>
            <p:cNvPr id="18" name="12 tal">
              <a:extLst>
                <a:ext uri="{FF2B5EF4-FFF2-40B4-BE49-F238E27FC236}">
                  <a16:creationId xmlns:a16="http://schemas.microsoft.com/office/drawing/2014/main" id="{B2DA4939-1FC9-40F8-A7B5-73AB6D0C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92277" y="6368341"/>
              <a:ext cx="2762250" cy="1476375"/>
            </a:xfrm>
            <a:prstGeom prst="rect">
              <a:avLst/>
            </a:prstGeom>
          </p:spPr>
        </p:pic>
        <p:pic>
          <p:nvPicPr>
            <p:cNvPr id="32" name="12 illu">
              <a:extLst>
                <a:ext uri="{FF2B5EF4-FFF2-40B4-BE49-F238E27FC236}">
                  <a16:creationId xmlns:a16="http://schemas.microsoft.com/office/drawing/2014/main" id="{0969C966-2205-4BC3-A7DD-62DF1701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992277" y="6368341"/>
              <a:ext cx="2762250" cy="1476375"/>
            </a:xfrm>
            <a:prstGeom prst="rect">
              <a:avLst/>
            </a:prstGeom>
          </p:spPr>
        </p:pic>
      </p:grp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857467C-9D9D-4C42-91B3-8F0C8668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D37B1E-C366-494F-A587-962AD9AABC83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AEE8384-6F77-4BD1-802C-CB14A191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523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4293235647745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9F7470FC-52BB-449C-80B5-9FF90F3C882F}" vid="{89E6CF3F-A183-4E71-8224-CC9692292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27C8BC4FF814B80B4CE83598355D9" ma:contentTypeVersion="14" ma:contentTypeDescription="Skapa ett nytt dokument." ma:contentTypeScope="" ma:versionID="a0333526b5c7d43d4ea3a8f2e80866f9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43b4644947558be7f1ef020988749ed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588FA-417E-44C0-B501-C3E4215BD1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C6FFB-19F6-4829-A1B8-047A8CA1EEFE}">
  <ds:schemaRefs>
    <ds:schemaRef ds:uri="http://schemas.microsoft.com/office/2006/metadata/properties"/>
    <ds:schemaRef ds:uri="http://schemas.microsoft.com/office/infopath/2007/PartnerControls"/>
    <ds:schemaRef ds:uri="67a593e1-5ef2-4229-8314-3b3fbeeda55a"/>
    <ds:schemaRef ds:uri="cbb7c6bd-507d-4033-9261-afac356a73ee"/>
  </ds:schemaRefs>
</ds:datastoreItem>
</file>

<file path=customXml/itemProps3.xml><?xml version="1.0" encoding="utf-8"?>
<ds:datastoreItem xmlns:ds="http://schemas.openxmlformats.org/officeDocument/2006/customXml" ds:itemID="{094BC4F9-43C1-45AC-9A8D-D8AFB0EC9AD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</TotalTime>
  <Words>980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Open Sans</vt:lpstr>
      <vt:lpstr>Symbol</vt:lpstr>
      <vt:lpstr>16-9 skabelon UK 2010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norden.org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Agger Tang</dc:creator>
  <cp:lastModifiedBy>Sanna Oksanen</cp:lastModifiedBy>
  <cp:revision>5</cp:revision>
  <dcterms:created xsi:type="dcterms:W3CDTF">2022-04-08T09:58:34Z</dcterms:created>
  <dcterms:modified xsi:type="dcterms:W3CDTF">2023-08-31T11:17:53Z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2016-08-30T08:08:16.2565521</vt:lpwstr>
  </property>
  <property fmtid="{D5CDD505-2E9C-101B-9397-08002B2CF9AE}" pid="3" name="Created by ">
    <vt:lpwstr>skabelondesign.dk</vt:lpwstr>
  </property>
  <property fmtid="{D5CDD505-2E9C-101B-9397-08002B2CF9AE}" pid="4" name="ContentTypeId">
    <vt:lpwstr>0x01010069A27C8BC4FF814B80B4CE83598355D9</vt:lpwstr>
  </property>
  <property fmtid="{D5CDD505-2E9C-101B-9397-08002B2CF9AE}" pid="5" name="Created by">
    <vt:lpwstr>skabelondesign.dk</vt:lpwstr>
  </property>
  <property fmtid="{D5CDD505-2E9C-101B-9397-08002B2CF9AE}" pid="6" name="MediaServiceImageTags">
    <vt:lpwstr/>
  </property>
</Properties>
</file>